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3" name="Shape 1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476300" y="1706878"/>
            <a:ext cx="3950212" cy="101332"/>
          </a:xfrm>
          <a:prstGeom prst="rect">
            <a:avLst/>
          </a:prstGeom>
          <a:solidFill>
            <a:srgbClr val="465359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8578290" y="1703084"/>
            <a:ext cx="3950210" cy="105126"/>
          </a:xfrm>
          <a:prstGeom prst="rect">
            <a:avLst/>
          </a:prstGeom>
          <a:solidFill>
            <a:srgbClr val="969FA7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19" name="Shape 119"/>
          <p:cNvSpPr/>
          <p:nvPr/>
        </p:nvSpPr>
        <p:spPr>
          <a:xfrm>
            <a:off x="4524616" y="1706877"/>
            <a:ext cx="3950210" cy="97540"/>
          </a:xfrm>
          <a:prstGeom prst="rect">
            <a:avLst/>
          </a:prstGeom>
          <a:solidFill>
            <a:srgbClr val="ED8428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20" name="Shape 120"/>
          <p:cNvSpPr/>
          <p:nvPr/>
        </p:nvSpPr>
        <p:spPr>
          <a:xfrm>
            <a:off x="476300" y="4510680"/>
            <a:ext cx="12013728" cy="3525121"/>
          </a:xfrm>
          <a:prstGeom prst="rect">
            <a:avLst/>
          </a:prstGeom>
          <a:solidFill>
            <a:srgbClr val="465359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21" name="Shape 121"/>
          <p:cNvSpPr/>
          <p:nvPr>
            <p:ph type="title"/>
          </p:nvPr>
        </p:nvSpPr>
        <p:spPr>
          <a:xfrm>
            <a:off x="619934" y="2307658"/>
            <a:ext cx="11726458" cy="1573349"/>
          </a:xfrm>
          <a:prstGeom prst="rect">
            <a:avLst/>
          </a:prstGeom>
        </p:spPr>
        <p:txBody>
          <a:bodyPr lIns="48766" tIns="48766" rIns="48766" bIns="48766" anchor="b"/>
          <a:lstStyle>
            <a:lvl1pPr algn="l" defTabSz="650240">
              <a:defRPr cap="all" sz="5000">
                <a:solidFill>
                  <a:srgbClr val="465359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619937" y="3881006"/>
            <a:ext cx="11726455" cy="629679"/>
          </a:xfrm>
          <a:prstGeom prst="rect">
            <a:avLst/>
          </a:prstGeom>
        </p:spPr>
        <p:txBody>
          <a:bodyPr lIns="48766" tIns="48766" rIns="48766" bIns="48766" anchor="t"/>
          <a:lstStyle>
            <a:lvl1pPr marL="0" indent="0" defTabSz="650240">
              <a:spcBef>
                <a:spcPts val="800"/>
              </a:spcBef>
              <a:buSzTx/>
              <a:buNone/>
              <a:defRPr cap="all" sz="2200">
                <a:solidFill>
                  <a:srgbClr val="ED8428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  <a:lvl2pPr marL="744749" indent="-420748" defTabSz="650240">
              <a:spcBef>
                <a:spcPts val="800"/>
              </a:spcBef>
              <a:buSzPct val="92000"/>
              <a:buChar char="◼"/>
              <a:defRPr cap="all" sz="2200">
                <a:solidFill>
                  <a:srgbClr val="ED8428"/>
                </a:solidFill>
                <a:latin typeface="Gill Sans MT"/>
                <a:ea typeface="Gill Sans MT"/>
                <a:cs typeface="Gill Sans MT"/>
                <a:sym typeface="Gill Sans MT"/>
              </a:defRPr>
            </a:lvl2pPr>
            <a:lvl3pPr marL="1054284" indent="-424283" defTabSz="650240">
              <a:spcBef>
                <a:spcPts val="800"/>
              </a:spcBef>
              <a:buSzPct val="92000"/>
              <a:buChar char="◼"/>
              <a:defRPr cap="all" sz="2200">
                <a:solidFill>
                  <a:srgbClr val="ED8428"/>
                </a:solidFill>
                <a:latin typeface="Gill Sans MT"/>
                <a:ea typeface="Gill Sans MT"/>
                <a:cs typeface="Gill Sans MT"/>
                <a:sym typeface="Gill Sans MT"/>
              </a:defRPr>
            </a:lvl3pPr>
            <a:lvl4pPr marL="1436999" indent="-428999" defTabSz="650240">
              <a:spcBef>
                <a:spcPts val="800"/>
              </a:spcBef>
              <a:buSzPct val="92000"/>
              <a:buChar char="◼"/>
              <a:defRPr cap="all" sz="2200">
                <a:solidFill>
                  <a:srgbClr val="ED8428"/>
                </a:solidFill>
                <a:latin typeface="Gill Sans MT"/>
                <a:ea typeface="Gill Sans MT"/>
                <a:cs typeface="Gill Sans MT"/>
                <a:sym typeface="Gill Sans MT"/>
              </a:defRPr>
            </a:lvl4pPr>
            <a:lvl5pPr marL="1796998" indent="-428998" defTabSz="650240">
              <a:spcBef>
                <a:spcPts val="800"/>
              </a:spcBef>
              <a:buSzPct val="92000"/>
              <a:buChar char="◼"/>
              <a:defRPr cap="all" sz="2200">
                <a:solidFill>
                  <a:srgbClr val="ED8428"/>
                </a:solidFill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xfrm>
            <a:off x="12083757" y="7629480"/>
            <a:ext cx="262633" cy="275333"/>
          </a:xfrm>
          <a:prstGeom prst="rect">
            <a:avLst/>
          </a:prstGeom>
        </p:spPr>
        <p:txBody>
          <a:bodyPr lIns="48766" tIns="48766" rIns="48766" bIns="48766" anchor="ctr"/>
          <a:lstStyle>
            <a:lvl1pPr algn="r" defTabSz="650240">
              <a:defRPr sz="1200">
                <a:solidFill>
                  <a:srgbClr val="6D818A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476300" y="1706878"/>
            <a:ext cx="3950212" cy="101332"/>
          </a:xfrm>
          <a:prstGeom prst="rect">
            <a:avLst/>
          </a:prstGeom>
          <a:solidFill>
            <a:srgbClr val="465359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8578290" y="1703084"/>
            <a:ext cx="3950210" cy="105126"/>
          </a:xfrm>
          <a:prstGeom prst="rect">
            <a:avLst/>
          </a:prstGeom>
          <a:solidFill>
            <a:srgbClr val="969FA7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32" name="Shape 132"/>
          <p:cNvSpPr/>
          <p:nvPr/>
        </p:nvSpPr>
        <p:spPr>
          <a:xfrm>
            <a:off x="4524616" y="1706877"/>
            <a:ext cx="3950210" cy="97540"/>
          </a:xfrm>
          <a:prstGeom prst="rect">
            <a:avLst/>
          </a:prstGeom>
          <a:solidFill>
            <a:srgbClr val="ED8428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33" name="Shape 133"/>
          <p:cNvSpPr/>
          <p:nvPr/>
        </p:nvSpPr>
        <p:spPr>
          <a:xfrm>
            <a:off x="469636" y="1874566"/>
            <a:ext cx="12063298" cy="1268588"/>
          </a:xfrm>
          <a:prstGeom prst="rect">
            <a:avLst/>
          </a:prstGeom>
          <a:solidFill>
            <a:srgbClr val="465359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Gill Sans MT"/>
                <a:ea typeface="Gill Sans MT"/>
                <a:cs typeface="Gill Sans MT"/>
                <a:sym typeface="Gill Sans MT"/>
              </a:defRPr>
            </a:pPr>
          </a:p>
        </p:txBody>
      </p:sp>
      <p:sp>
        <p:nvSpPr>
          <p:cNvPr id="134" name="Shape 134"/>
          <p:cNvSpPr/>
          <p:nvPr>
            <p:ph type="title"/>
          </p:nvPr>
        </p:nvSpPr>
        <p:spPr>
          <a:xfrm>
            <a:off x="619935" y="1968164"/>
            <a:ext cx="11764928" cy="1081391"/>
          </a:xfrm>
          <a:prstGeom prst="rect">
            <a:avLst/>
          </a:prstGeom>
        </p:spPr>
        <p:txBody>
          <a:bodyPr lIns="48766" tIns="48766" rIns="48766" bIns="48766" anchor="b"/>
          <a:lstStyle>
            <a:lvl1pPr algn="l" defTabSz="650240">
              <a:defRPr cap="all" sz="3800">
                <a:solidFill>
                  <a:srgbClr val="FFFFFF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5" name="Shape 135"/>
          <p:cNvSpPr/>
          <p:nvPr>
            <p:ph type="body" sz="half" idx="1"/>
          </p:nvPr>
        </p:nvSpPr>
        <p:spPr>
          <a:xfrm>
            <a:off x="619935" y="3545061"/>
            <a:ext cx="11764928" cy="3923525"/>
          </a:xfrm>
          <a:prstGeom prst="rect">
            <a:avLst/>
          </a:prstGeom>
        </p:spPr>
        <p:txBody>
          <a:bodyPr lIns="48766" tIns="48766" rIns="48766" bIns="48766"/>
          <a:lstStyle>
            <a:lvl1pPr marL="407998" indent="-407998" defTabSz="650240">
              <a:spcBef>
                <a:spcPts val="800"/>
              </a:spcBef>
              <a:buClr>
                <a:srgbClr val="ED8428"/>
              </a:buClr>
              <a:buSzPct val="92000"/>
              <a:buFont typeface="Wingdings 2"/>
              <a:buChar char="◼"/>
              <a:defRPr sz="2400">
                <a:solidFill>
                  <a:srgbClr val="3D3D3D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  <a:lvl2pPr marL="782999" indent="-458998" defTabSz="650240">
              <a:spcBef>
                <a:spcPts val="800"/>
              </a:spcBef>
              <a:buClr>
                <a:srgbClr val="ED8428"/>
              </a:buClr>
              <a:buSzPct val="92000"/>
              <a:buFont typeface="Wingdings 2"/>
              <a:buChar char="◼"/>
              <a:defRPr sz="2400">
                <a:solidFill>
                  <a:srgbClr val="3D3D3D"/>
                </a:solidFill>
                <a:latin typeface="Gill Sans MT"/>
                <a:ea typeface="Gill Sans MT"/>
                <a:cs typeface="Gill Sans MT"/>
                <a:sym typeface="Gill Sans MT"/>
              </a:defRPr>
            </a:lvl2pPr>
            <a:lvl3pPr marL="1092854" indent="-462854" defTabSz="650240">
              <a:spcBef>
                <a:spcPts val="800"/>
              </a:spcBef>
              <a:buClr>
                <a:srgbClr val="ED8428"/>
              </a:buClr>
              <a:buSzPct val="92000"/>
              <a:buFont typeface="Wingdings 2"/>
              <a:buChar char="◼"/>
              <a:defRPr sz="2400">
                <a:solidFill>
                  <a:srgbClr val="3D3D3D"/>
                </a:solidFill>
                <a:latin typeface="Gill Sans MT"/>
                <a:ea typeface="Gill Sans MT"/>
                <a:cs typeface="Gill Sans MT"/>
                <a:sym typeface="Gill Sans MT"/>
              </a:defRPr>
            </a:lvl3pPr>
            <a:lvl4pPr marL="1475998" indent="-468000" defTabSz="650240">
              <a:spcBef>
                <a:spcPts val="800"/>
              </a:spcBef>
              <a:buClr>
                <a:srgbClr val="ED8428"/>
              </a:buClr>
              <a:buSzPct val="92000"/>
              <a:buFont typeface="Wingdings 2"/>
              <a:buChar char="◼"/>
              <a:defRPr sz="2400">
                <a:solidFill>
                  <a:srgbClr val="3D3D3D"/>
                </a:solidFill>
                <a:latin typeface="Gill Sans MT"/>
                <a:ea typeface="Gill Sans MT"/>
                <a:cs typeface="Gill Sans MT"/>
                <a:sym typeface="Gill Sans MT"/>
              </a:defRPr>
            </a:lvl4pPr>
            <a:lvl5pPr marL="1835998" indent="-467997" defTabSz="650240">
              <a:spcBef>
                <a:spcPts val="800"/>
              </a:spcBef>
              <a:buClr>
                <a:srgbClr val="ED8428"/>
              </a:buClr>
              <a:buSzPct val="92000"/>
              <a:buFont typeface="Wingdings 2"/>
              <a:buChar char="◼"/>
              <a:defRPr sz="2400">
                <a:solidFill>
                  <a:srgbClr val="3D3D3D"/>
                </a:solidFill>
                <a:latin typeface="Gill Sans MT"/>
                <a:ea typeface="Gill Sans MT"/>
                <a:cs typeface="Gill Sans MT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hape 136"/>
          <p:cNvSpPr/>
          <p:nvPr>
            <p:ph type="sldNum" sz="quarter" idx="2"/>
          </p:nvPr>
        </p:nvSpPr>
        <p:spPr>
          <a:xfrm>
            <a:off x="12122229" y="7629480"/>
            <a:ext cx="262633" cy="275333"/>
          </a:xfrm>
          <a:prstGeom prst="rect">
            <a:avLst/>
          </a:prstGeom>
        </p:spPr>
        <p:txBody>
          <a:bodyPr lIns="48766" tIns="48766" rIns="48766" bIns="48766" anchor="ctr"/>
          <a:lstStyle>
            <a:lvl1pPr algn="r" defTabSz="650240">
              <a:defRPr sz="1200">
                <a:solidFill>
                  <a:srgbClr val="ED8428"/>
                </a:solidFill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bhall@cap-press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xfrm>
            <a:off x="619936" y="1968164"/>
            <a:ext cx="11764928" cy="1081389"/>
          </a:xfrm>
          <a:prstGeom prst="rect">
            <a:avLst/>
          </a:prstGeom>
        </p:spPr>
        <p:txBody>
          <a:bodyPr/>
          <a:lstStyle/>
          <a:p>
            <a:pPr/>
            <a:r>
              <a:t>Wrongful Convictions - Definition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xfrm>
            <a:off x="619936" y="3267456"/>
            <a:ext cx="11764927" cy="5013351"/>
          </a:xfrm>
          <a:prstGeom prst="rect">
            <a:avLst/>
          </a:prstGeom>
        </p:spPr>
        <p:txBody>
          <a:bodyPr/>
          <a:lstStyle/>
          <a:p>
            <a:pPr marL="387597" indent="-387597" defTabSz="617727">
              <a:lnSpc>
                <a:spcPct val="90000"/>
              </a:lnSpc>
              <a:defRPr sz="2200"/>
            </a:pPr>
            <a:r>
              <a:t>Factual innocence</a:t>
            </a:r>
          </a:p>
          <a:p>
            <a:pPr lvl="1" marL="707512" indent="-399711" defTabSz="617727">
              <a:lnSpc>
                <a:spcPct val="90000"/>
              </a:lnSpc>
              <a:defRPr sz="2000"/>
            </a:pPr>
            <a:r>
              <a:t>Individual was factually innocent of crime</a:t>
            </a:r>
          </a:p>
          <a:p>
            <a:pPr lvl="1" marL="707512" indent="-399711" defTabSz="617727">
              <a:lnSpc>
                <a:spcPct val="90000"/>
              </a:lnSpc>
              <a:defRPr sz="2000"/>
            </a:pPr>
            <a:r>
              <a:t>Two general types of cases</a:t>
            </a:r>
          </a:p>
          <a:p>
            <a:pPr lvl="1" marL="707512" indent="-399711" defTabSz="617727">
              <a:lnSpc>
                <a:spcPct val="90000"/>
              </a:lnSpc>
              <a:defRPr sz="2000"/>
            </a:pPr>
          </a:p>
          <a:p>
            <a:pPr marL="387597" indent="-387597" defTabSz="617727">
              <a:lnSpc>
                <a:spcPct val="90000"/>
              </a:lnSpc>
              <a:defRPr sz="2200"/>
            </a:pPr>
            <a:r>
              <a:t>“Wrong-person” case</a:t>
            </a:r>
          </a:p>
          <a:p>
            <a:pPr lvl="1" marL="707512" indent="-399711" defTabSz="617727">
              <a:lnSpc>
                <a:spcPct val="90000"/>
              </a:lnSpc>
              <a:defRPr sz="2000"/>
            </a:pPr>
            <a:r>
              <a:t>Crime committed, but wrong person arrested, convicted, and punished</a:t>
            </a:r>
          </a:p>
          <a:p>
            <a:pPr marL="387597" indent="-387597" defTabSz="617727">
              <a:lnSpc>
                <a:spcPct val="90000"/>
              </a:lnSpc>
              <a:defRPr sz="2200"/>
            </a:pPr>
            <a:r>
              <a:t>“No-crime” case</a:t>
            </a:r>
          </a:p>
          <a:p>
            <a:pPr lvl="1" marL="707512" indent="-399711" defTabSz="617727">
              <a:lnSpc>
                <a:spcPct val="90000"/>
              </a:lnSpc>
              <a:defRPr sz="2000"/>
            </a:pPr>
            <a:r>
              <a:t>No crime ever occurred, but someone arrested and convicted anyway</a:t>
            </a:r>
          </a:p>
          <a:p>
            <a:pPr lvl="1" marL="707512" indent="-399711" defTabSz="617727">
              <a:lnSpc>
                <a:spcPct val="90000"/>
              </a:lnSpc>
              <a:defRPr sz="2000"/>
            </a:pPr>
          </a:p>
          <a:p>
            <a:pPr marL="387597" indent="-387597" defTabSz="617727">
              <a:lnSpc>
                <a:spcPct val="90000"/>
              </a:lnSpc>
              <a:defRPr sz="2200"/>
            </a:pPr>
            <a:r>
              <a:t>Exoneration</a:t>
            </a:r>
          </a:p>
          <a:p>
            <a:pPr lvl="1" marL="707512" indent="-399711" defTabSz="617727">
              <a:lnSpc>
                <a:spcPct val="90000"/>
              </a:lnSpc>
              <a:defRPr sz="2000"/>
            </a:pPr>
            <a:r>
              <a:t>Person relieved of consequences of criminal conviction and/or declared factually innocent by government official, agency, or body with the authority to do so</a:t>
            </a:r>
          </a:p>
          <a:p>
            <a:pPr lvl="1" marL="707512" indent="-399711" defTabSz="617727">
              <a:lnSpc>
                <a:spcPct val="90000"/>
              </a:lnSpc>
              <a:defRPr sz="2000"/>
            </a:pPr>
            <a:r>
              <a:t>Not absolute indication of innocence</a:t>
            </a:r>
          </a:p>
        </p:txBody>
      </p:sp>
      <p:sp>
        <p:nvSpPr>
          <p:cNvPr id="147" name="Shape 147"/>
          <p:cNvSpPr/>
          <p:nvPr/>
        </p:nvSpPr>
        <p:spPr>
          <a:xfrm>
            <a:off x="4093336" y="8405109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xfrm>
            <a:off x="619936" y="1968164"/>
            <a:ext cx="11764928" cy="1081389"/>
          </a:xfrm>
          <a:prstGeom prst="rect">
            <a:avLst/>
          </a:prstGeom>
        </p:spPr>
        <p:txBody>
          <a:bodyPr/>
          <a:lstStyle/>
          <a:p>
            <a:pPr/>
            <a:r>
              <a:t>Wrongful Convictions – History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xfrm>
            <a:off x="619936" y="3267456"/>
            <a:ext cx="11764927" cy="5013351"/>
          </a:xfrm>
          <a:prstGeom prst="rect">
            <a:avLst/>
          </a:prstGeom>
        </p:spPr>
        <p:txBody>
          <a:bodyPr/>
          <a:lstStyle/>
          <a:p>
            <a:pPr marL="412333" indent="-412333" defTabSz="637234">
              <a:lnSpc>
                <a:spcPct val="80000"/>
              </a:lnSpc>
              <a:defRPr sz="2100"/>
            </a:pPr>
            <a:r>
              <a:t>Not a new phenomenon</a:t>
            </a:r>
          </a:p>
          <a:p>
            <a:pPr marL="412333" indent="-412333" defTabSz="637234">
              <a:lnSpc>
                <a:spcPct val="80000"/>
              </a:lnSpc>
              <a:defRPr sz="2100"/>
            </a:pPr>
          </a:p>
          <a:p>
            <a:pPr marL="412333" indent="-412333" defTabSz="637234">
              <a:lnSpc>
                <a:spcPct val="80000"/>
              </a:lnSpc>
              <a:defRPr sz="2100"/>
            </a:pPr>
            <a:r>
              <a:t>First wrongful conviction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  <a:r>
              <a:t>Stephen and Jesse Boorn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  <a:r>
              <a:t>Vermont, 1819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  <a:r>
              <a:t>No-crime case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Convicted of killing brother-in-law, Russel Colvin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  <a:r>
              <a:t>Colvin returned to town weeks before Stephen’s execution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</a:p>
          <a:p>
            <a:pPr marL="412333" indent="-412333" defTabSz="637234">
              <a:lnSpc>
                <a:spcPct val="80000"/>
              </a:lnSpc>
              <a:defRPr sz="2100"/>
            </a:pPr>
            <a:r>
              <a:t>Innocence Scholarship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  <a:r>
              <a:t>Edwin Borchard’s 1932 book, </a:t>
            </a:r>
            <a:r>
              <a:rPr i="1"/>
              <a:t>Convicting the Innocent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  <a:r>
              <a:t>Modern scholarship developed in the 1980s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</a:p>
          <a:p>
            <a:pPr marL="412333" indent="-412333" defTabSz="637234">
              <a:lnSpc>
                <a:spcPct val="80000"/>
              </a:lnSpc>
              <a:defRPr sz="2100"/>
            </a:pPr>
            <a:r>
              <a:t>Advocacy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  <a:r>
              <a:t>First organization: Centurion Ministries, 1983</a:t>
            </a:r>
          </a:p>
          <a:p>
            <a:pPr lvl="1" marL="703078" indent="-385558" defTabSz="637234">
              <a:lnSpc>
                <a:spcPct val="80000"/>
              </a:lnSpc>
              <a:defRPr sz="1700"/>
            </a:pPr>
            <a:r>
              <a:t>The Innocence Project founded in 1992</a:t>
            </a:r>
          </a:p>
        </p:txBody>
      </p:sp>
      <p:sp>
        <p:nvSpPr>
          <p:cNvPr id="151" name="Shape 151"/>
          <p:cNvSpPr/>
          <p:nvPr/>
        </p:nvSpPr>
        <p:spPr>
          <a:xfrm>
            <a:off x="4093336" y="8405110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619936" y="1968164"/>
            <a:ext cx="11764928" cy="1081389"/>
          </a:xfrm>
          <a:prstGeom prst="rect">
            <a:avLst/>
          </a:prstGeom>
        </p:spPr>
        <p:txBody>
          <a:bodyPr/>
          <a:lstStyle/>
          <a:p>
            <a:pPr/>
            <a:r>
              <a:t>Wrongful Convictions - Prevalence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619936" y="3267456"/>
            <a:ext cx="11764927" cy="5013351"/>
          </a:xfrm>
          <a:prstGeom prst="rect">
            <a:avLst/>
          </a:prstGeom>
        </p:spPr>
        <p:txBody>
          <a:bodyPr/>
          <a:lstStyle/>
          <a:p>
            <a:pPr/>
            <a:r>
              <a:t>Exact error rate is unknowable</a:t>
            </a:r>
          </a:p>
          <a:p>
            <a:pPr/>
          </a:p>
          <a:p>
            <a:pPr/>
            <a:r>
              <a:t>Most estimates: 0.5-5% of felony convictions involve innocent suspects</a:t>
            </a:r>
          </a:p>
          <a:p>
            <a:pPr/>
            <a:r>
              <a:t>National Academy of Sciences report: 4.1% of </a:t>
            </a:r>
            <a:r>
              <a:rPr b="1" i="1"/>
              <a:t>capital</a:t>
            </a:r>
            <a:r>
              <a:t> convictions may involve wrongful convictions</a:t>
            </a:r>
          </a:p>
          <a:p>
            <a:pPr/>
          </a:p>
          <a:p>
            <a:pPr/>
            <a:r>
              <a:t>If error rate is 1%, there would be approximately more than 20,000 innocent people incarcerated in the U. S.</a:t>
            </a:r>
          </a:p>
        </p:txBody>
      </p:sp>
      <p:sp>
        <p:nvSpPr>
          <p:cNvPr id="155" name="Shape 155"/>
          <p:cNvSpPr/>
          <p:nvPr/>
        </p:nvSpPr>
        <p:spPr>
          <a:xfrm>
            <a:off x="4093336" y="8405110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title"/>
          </p:nvPr>
        </p:nvSpPr>
        <p:spPr>
          <a:xfrm>
            <a:off x="619936" y="1968164"/>
            <a:ext cx="11764928" cy="1081389"/>
          </a:xfrm>
          <a:prstGeom prst="rect">
            <a:avLst/>
          </a:prstGeom>
        </p:spPr>
        <p:txBody>
          <a:bodyPr/>
          <a:lstStyle>
            <a:lvl1pPr defTabSz="578712">
              <a:defRPr sz="3300"/>
            </a:lvl1pPr>
          </a:lstStyle>
          <a:p>
            <a:pPr/>
            <a:r>
              <a:t>Wrongful Convictions – Process and Production</a:t>
            </a:r>
          </a:p>
        </p:txBody>
      </p:sp>
      <p:sp>
        <p:nvSpPr>
          <p:cNvPr id="158" name="Shape 158"/>
          <p:cNvSpPr/>
          <p:nvPr>
            <p:ph type="body" idx="1"/>
          </p:nvPr>
        </p:nvSpPr>
        <p:spPr>
          <a:xfrm>
            <a:off x="619936" y="3267456"/>
            <a:ext cx="11764927" cy="5013351"/>
          </a:xfrm>
          <a:prstGeom prst="rect">
            <a:avLst/>
          </a:prstGeom>
        </p:spPr>
        <p:txBody>
          <a:bodyPr/>
          <a:lstStyle/>
          <a:p>
            <a:pPr/>
            <a:r>
              <a:t>Complex justice system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All steps play a role in wrongful convictions</a:t>
            </a:r>
          </a:p>
          <a:p>
            <a:pPr/>
          </a:p>
          <a:p>
            <a:pPr/>
            <a:r>
              <a:t>Decision points in the process:</a:t>
            </a:r>
          </a:p>
          <a:p>
            <a:pPr lvl="1" marL="744749" indent="-420748">
              <a:defRPr sz="2200"/>
            </a:pPr>
            <a:r>
              <a:t>Arrest</a:t>
            </a:r>
          </a:p>
          <a:p>
            <a:pPr lvl="1" marL="744749" indent="-420748">
              <a:defRPr sz="2200"/>
            </a:pPr>
            <a:r>
              <a:t>Arraignment</a:t>
            </a:r>
          </a:p>
          <a:p>
            <a:pPr lvl="1" marL="744749" indent="-420748">
              <a:defRPr sz="2200"/>
            </a:pPr>
            <a:r>
              <a:t>Grand jury or preliminary hearing</a:t>
            </a:r>
          </a:p>
          <a:p>
            <a:pPr lvl="1" marL="744749" indent="-420748">
              <a:defRPr sz="2200"/>
            </a:pPr>
            <a:r>
              <a:t>Plea bargaining</a:t>
            </a:r>
          </a:p>
          <a:p>
            <a:pPr lvl="1" marL="744749" indent="-420748">
              <a:defRPr sz="2200"/>
            </a:pPr>
            <a:r>
              <a:t>Jury or bench trial</a:t>
            </a:r>
          </a:p>
          <a:p>
            <a:pPr lvl="1" marL="744749" indent="-420748">
              <a:defRPr sz="2200"/>
            </a:pPr>
            <a:r>
              <a:t>Appeals</a:t>
            </a:r>
          </a:p>
          <a:p>
            <a:pPr lvl="1" marL="744749" indent="-420748">
              <a:defRPr sz="2200"/>
            </a:pPr>
            <a:r>
              <a:t>Post-conviction review</a:t>
            </a:r>
          </a:p>
          <a:p>
            <a:pPr lvl="1" marL="744749" indent="-420748">
              <a:defRPr sz="2200"/>
            </a:pPr>
            <a:r>
              <a:t>Pardon</a:t>
            </a:r>
          </a:p>
        </p:txBody>
      </p:sp>
      <p:sp>
        <p:nvSpPr>
          <p:cNvPr id="159" name="Shape 159"/>
          <p:cNvSpPr/>
          <p:nvPr/>
        </p:nvSpPr>
        <p:spPr>
          <a:xfrm>
            <a:off x="4093336" y="8405110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xfrm>
            <a:off x="619936" y="1968164"/>
            <a:ext cx="11764928" cy="1081389"/>
          </a:xfrm>
          <a:prstGeom prst="rect">
            <a:avLst/>
          </a:prstGeom>
        </p:spPr>
        <p:txBody>
          <a:bodyPr/>
          <a:lstStyle>
            <a:lvl1pPr defTabSz="604723">
              <a:defRPr sz="3500"/>
            </a:lvl1pPr>
          </a:lstStyle>
          <a:p>
            <a:pPr/>
            <a:r>
              <a:t>Wrongful Convictions – Causes and Correlates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xfrm>
            <a:off x="619936" y="3267456"/>
            <a:ext cx="11764927" cy="5013351"/>
          </a:xfrm>
          <a:prstGeom prst="rect">
            <a:avLst/>
          </a:prstGeom>
        </p:spPr>
        <p:txBody>
          <a:bodyPr/>
          <a:lstStyle/>
          <a:p>
            <a:pPr/>
            <a:r>
              <a:t>Database of cases is limited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Understanding of causes is limited</a:t>
            </a:r>
          </a:p>
          <a:p>
            <a:pPr lvl="1" marL="744749" indent="-420748">
              <a:defRPr sz="2200"/>
            </a:pPr>
            <a:r>
              <a:t>Skewed toward more serious crimes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Not representative of all crimes</a:t>
            </a:r>
          </a:p>
          <a:p>
            <a:pPr lvl="1" marL="744749" indent="-420748">
              <a:defRPr sz="2200"/>
            </a:pPr>
          </a:p>
          <a:p>
            <a:pPr/>
            <a:r>
              <a:t>Common contributing factors: </a:t>
            </a:r>
          </a:p>
          <a:p>
            <a:pPr lvl="1" marL="744749" indent="-420748">
              <a:defRPr sz="2200"/>
            </a:pPr>
            <a:r>
              <a:t>Eyewitness misidentification</a:t>
            </a:r>
          </a:p>
          <a:p>
            <a:pPr lvl="1" marL="744749" indent="-420748">
              <a:defRPr sz="2200"/>
            </a:pPr>
            <a:r>
              <a:t>False admissions (confessions and pleas)</a:t>
            </a:r>
          </a:p>
          <a:p>
            <a:pPr lvl="1" marL="744749" indent="-420748">
              <a:defRPr sz="2200"/>
            </a:pPr>
            <a:r>
              <a:t>Forensic errors and misconduct</a:t>
            </a:r>
          </a:p>
          <a:p>
            <a:pPr lvl="1" marL="744749" indent="-420748">
              <a:defRPr sz="2200"/>
            </a:pPr>
            <a:r>
              <a:t>Incentivized informants and jailhouse snitches</a:t>
            </a:r>
          </a:p>
          <a:p>
            <a:pPr lvl="1" marL="744749" indent="-420748">
              <a:defRPr sz="2200"/>
            </a:pPr>
            <a:r>
              <a:t>Police and prosecutorial misconduct</a:t>
            </a:r>
          </a:p>
          <a:p>
            <a:pPr lvl="1" marL="744749" indent="-420748">
              <a:defRPr sz="2200"/>
            </a:pPr>
            <a:r>
              <a:t>Poor defense lawyering</a:t>
            </a:r>
          </a:p>
        </p:txBody>
      </p:sp>
      <p:sp>
        <p:nvSpPr>
          <p:cNvPr id="163" name="Shape 163"/>
          <p:cNvSpPr/>
          <p:nvPr/>
        </p:nvSpPr>
        <p:spPr>
          <a:xfrm>
            <a:off x="4093336" y="8405110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xfrm>
            <a:off x="619936" y="1968164"/>
            <a:ext cx="11764928" cy="1081389"/>
          </a:xfrm>
          <a:prstGeom prst="rect">
            <a:avLst/>
          </a:prstGeom>
        </p:spPr>
        <p:txBody>
          <a:bodyPr/>
          <a:lstStyle/>
          <a:p>
            <a:pPr/>
            <a:r>
              <a:t>Wrongful Convictions – Impact and Effects</a:t>
            </a:r>
          </a:p>
        </p:txBody>
      </p:sp>
      <p:sp>
        <p:nvSpPr>
          <p:cNvPr id="166" name="Shape 166"/>
          <p:cNvSpPr/>
          <p:nvPr>
            <p:ph type="body" idx="1"/>
          </p:nvPr>
        </p:nvSpPr>
        <p:spPr>
          <a:xfrm>
            <a:off x="619936" y="3267456"/>
            <a:ext cx="11764927" cy="5013351"/>
          </a:xfrm>
          <a:prstGeom prst="rect">
            <a:avLst/>
          </a:prstGeom>
        </p:spPr>
        <p:txBody>
          <a:bodyPr/>
          <a:lstStyle/>
          <a:p>
            <a:pPr/>
            <a:r>
              <a:t>Post-release struggles for exoneree</a:t>
            </a:r>
          </a:p>
          <a:p>
            <a:pPr lvl="1" marL="744749" indent="-420748">
              <a:defRPr sz="2200"/>
            </a:pPr>
            <a:r>
              <a:t>Experiences similar to parolees and probationers, but challenges are heightened</a:t>
            </a:r>
          </a:p>
          <a:p>
            <a:pPr lvl="1" marL="744749" indent="-420748">
              <a:defRPr sz="2200"/>
            </a:pPr>
            <a:r>
              <a:t>Compensation not guaranteed</a:t>
            </a:r>
          </a:p>
          <a:p>
            <a:pPr marL="420748" indent="-420748">
              <a:defRPr sz="2200"/>
            </a:pPr>
          </a:p>
          <a:p>
            <a:pPr/>
            <a:r>
              <a:t>Range of effects go beyond individual who is wrongly convicted: </a:t>
            </a:r>
          </a:p>
          <a:p>
            <a:pPr lvl="1" marL="744749" indent="-420748">
              <a:defRPr sz="2200"/>
            </a:pPr>
            <a:r>
              <a:t>Exoneree’s family and friends</a:t>
            </a:r>
          </a:p>
          <a:p>
            <a:pPr lvl="1" marL="744749" indent="-420748">
              <a:defRPr sz="2200"/>
            </a:pPr>
            <a:r>
              <a:t>Original crime victim, their family and friends</a:t>
            </a:r>
          </a:p>
          <a:p>
            <a:pPr lvl="1" marL="744749" indent="-420748">
              <a:defRPr sz="2200"/>
            </a:pPr>
            <a:r>
              <a:t>Actual perpetrator who remains free</a:t>
            </a:r>
          </a:p>
          <a:p>
            <a:pPr lvl="1" marL="744749" indent="-420748">
              <a:defRPr sz="2200"/>
            </a:pPr>
            <a:r>
              <a:t>Officials involved in case</a:t>
            </a:r>
          </a:p>
          <a:p>
            <a:pPr lvl="1" marL="744749" indent="-420748">
              <a:defRPr sz="2200"/>
            </a:pPr>
            <a:r>
              <a:t>Others?</a:t>
            </a:r>
          </a:p>
        </p:txBody>
      </p:sp>
      <p:sp>
        <p:nvSpPr>
          <p:cNvPr id="167" name="Shape 167"/>
          <p:cNvSpPr/>
          <p:nvPr/>
        </p:nvSpPr>
        <p:spPr>
          <a:xfrm>
            <a:off x="4093336" y="8405110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51129">
              <a:defRPr sz="2700"/>
            </a:pPr>
            <a:r>
              <a:t>The full set of 145 PowerPoint slides is available upon adoption. If you are a professor using this book for a class, please contact Beth at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bhall@cap-press.com</a:t>
            </a:r>
            <a:r>
              <a:t> to request your slides.</a:t>
            </a:r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1" name="Shape 171"/>
          <p:cNvSpPr/>
          <p:nvPr/>
        </p:nvSpPr>
        <p:spPr>
          <a:xfrm>
            <a:off x="4093336" y="8405110"/>
            <a:ext cx="481812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2021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