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43872-3C0D-3E4A-A6B8-B7375B25E7DE}" type="datetimeFigureOut">
              <a:rPr lang="en-US" smtClean="0"/>
              <a:t>6/10/19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6634BF-0FB7-574F-9148-72BDF5304EAD}" type="slidenum">
              <a:rPr lang="en-US" smtClean="0"/>
              <a:t>‹#›</a:t>
            </a:fld>
            <a:endParaRPr lang="en-US"/>
          </a:p>
        </p:txBody>
      </p:sp>
    </p:spTree>
    <p:extLst>
      <p:ext uri="{BB962C8B-B14F-4D97-AF65-F5344CB8AC3E}">
        <p14:creationId xmlns:p14="http://schemas.microsoft.com/office/powerpoint/2010/main" val="168457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6634BF-0FB7-574F-9148-72BDF5304EAD}" type="slidenum">
              <a:rPr lang="en-US" smtClean="0"/>
              <a:t>1</a:t>
            </a:fld>
            <a:endParaRPr lang="en-US"/>
          </a:p>
        </p:txBody>
      </p:sp>
    </p:spTree>
    <p:extLst>
      <p:ext uri="{BB962C8B-B14F-4D97-AF65-F5344CB8AC3E}">
        <p14:creationId xmlns:p14="http://schemas.microsoft.com/office/powerpoint/2010/main" val="227017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1905000"/>
            <a:ext cx="9146382"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810" y="5105400"/>
            <a:ext cx="9146381"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5309" y="4724400"/>
            <a:ext cx="8634184"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gr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810" y="1514475"/>
            <a:ext cx="10572328"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D88C1CD-E882-7B4D-B88F-CFC6AF289314}" type="datetime1">
              <a:rPr lang="en-US" smtClean="0"/>
              <a:t>6/10/19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7046" y="3472590"/>
            <a:ext cx="6492240" cy="64025"/>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Vertical Title 1"/>
          <p:cNvSpPr>
            <a:spLocks noGrp="1"/>
          </p:cNvSpPr>
          <p:nvPr>
            <p:ph type="title" orient="vert"/>
          </p:nvPr>
        </p:nvSpPr>
        <p:spPr>
          <a:xfrm>
            <a:off x="10364311" y="274640"/>
            <a:ext cx="1371957"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171" y="277814"/>
            <a:ext cx="9146383"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8B2E7B7-FDE0-5D49-BA0B-9202D497AE94}" type="datetime1">
              <a:rPr lang="en-US" smtClean="0"/>
              <a:t>6/10/19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810" y="1514475"/>
            <a:ext cx="10572328"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Title 1"/>
          <p:cNvSpPr>
            <a:spLocks noGrp="1"/>
          </p:cNvSpPr>
          <p:nvPr>
            <p:ph type="title"/>
          </p:nvPr>
        </p:nvSpPr>
        <p:spPr>
          <a:xfrm>
            <a:off x="1522811" y="274638"/>
            <a:ext cx="9146380"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C4803D-D81C-D143-9236-59014D665572}" type="datetime1">
              <a:rPr lang="en-US" smtClean="0"/>
              <a:t>6/10/19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5309" y="4724400"/>
            <a:ext cx="8634184"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p>
          </p:txBody>
        </p:sp>
      </p:grpSp>
      <p:sp>
        <p:nvSpPr>
          <p:cNvPr id="2" name="Title 1"/>
          <p:cNvSpPr>
            <a:spLocks noGrp="1"/>
          </p:cNvSpPr>
          <p:nvPr>
            <p:ph type="title"/>
          </p:nvPr>
        </p:nvSpPr>
        <p:spPr>
          <a:xfrm>
            <a:off x="1522810" y="1905000"/>
            <a:ext cx="9146382"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810" y="5102526"/>
            <a:ext cx="9146381"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8A874-5B87-1949-9971-0FCE8937266C}" type="datetime1">
              <a:rPr lang="en-US" smtClean="0"/>
              <a:t>6/10/19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810" y="1514475"/>
            <a:ext cx="10572328"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Title 1"/>
          <p:cNvSpPr>
            <a:spLocks noGrp="1"/>
          </p:cNvSpPr>
          <p:nvPr>
            <p:ph type="title"/>
          </p:nvPr>
        </p:nvSpPr>
        <p:spPr>
          <a:xfrm>
            <a:off x="1522811" y="274638"/>
            <a:ext cx="9146380"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810" y="1905000"/>
            <a:ext cx="4420750"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8442" y="1905000"/>
            <a:ext cx="442074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C2A214D-E5F0-CA42-B02F-0001DA6AD4F0}" type="datetime1">
              <a:rPr lang="en-US" smtClean="0"/>
              <a:t>6/10/19</a:t>
            </a:fld>
            <a:endParaRPr lang="en-US"/>
          </a:p>
        </p:txBody>
      </p:sp>
      <p:sp>
        <p:nvSpPr>
          <p:cNvPr id="6" name="Footer Placeholder 5"/>
          <p:cNvSpPr>
            <a:spLocks noGrp="1"/>
          </p:cNvSpPr>
          <p:nvPr>
            <p:ph type="ftr" sz="quarter" idx="11"/>
          </p:nvPr>
        </p:nvSpPr>
        <p:spPr/>
        <p:txBody>
          <a:bodyPr/>
          <a:lstStyle/>
          <a:p>
            <a:r>
              <a:rPr lang="en-US" smtClean="0"/>
              <a:t>Copyright @ 2019 Carolina Academic Press, LLC. All rights reserved.</a:t>
            </a:r>
            <a:endParaRPr lang="en-US"/>
          </a:p>
        </p:txBody>
      </p:sp>
      <p:sp>
        <p:nvSpPr>
          <p:cNvPr id="7" name="Slide Number Placeholder 6"/>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810" y="1514475"/>
            <a:ext cx="10572328"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Title 1"/>
          <p:cNvSpPr>
            <a:spLocks noGrp="1"/>
          </p:cNvSpPr>
          <p:nvPr>
            <p:ph type="title"/>
          </p:nvPr>
        </p:nvSpPr>
        <p:spPr>
          <a:xfrm>
            <a:off x="1522811" y="274638"/>
            <a:ext cx="9146380"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810"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810" y="2819400"/>
            <a:ext cx="441770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51488"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51488" y="2819400"/>
            <a:ext cx="441770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4B84E26-3F66-8C4D-82A3-7AD1935AF27C}" type="datetime1">
              <a:rPr lang="en-US" smtClean="0"/>
              <a:t>6/10/19</a:t>
            </a:fld>
            <a:endParaRPr lang="en-US"/>
          </a:p>
        </p:txBody>
      </p:sp>
      <p:sp>
        <p:nvSpPr>
          <p:cNvPr id="8" name="Footer Placeholder 7"/>
          <p:cNvSpPr>
            <a:spLocks noGrp="1"/>
          </p:cNvSpPr>
          <p:nvPr>
            <p:ph type="ftr" sz="quarter" idx="11"/>
          </p:nvPr>
        </p:nvSpPr>
        <p:spPr/>
        <p:txBody>
          <a:bodyPr/>
          <a:lstStyle/>
          <a:p>
            <a:r>
              <a:rPr lang="en-US" smtClean="0"/>
              <a:t>Copyright @ 2019 Carolina Academic Press, LLC. All rights reserved.</a:t>
            </a:r>
            <a:endParaRPr lang="en-US"/>
          </a:p>
        </p:txBody>
      </p:sp>
      <p:sp>
        <p:nvSpPr>
          <p:cNvPr id="9" name="Slide Number Placeholder 8"/>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810" y="1514475"/>
            <a:ext cx="10572328"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B872F78-A898-3047-AA90-E78E1C0ED567}" type="datetime1">
              <a:rPr lang="en-US" smtClean="0"/>
              <a:t>6/10/19</a:t>
            </a:fld>
            <a:endParaRPr lang="en-US"/>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
        <p:nvSpPr>
          <p:cNvPr id="5" name="Slide Number Placeholder 4"/>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BB75-514B-CD40-BE4F-0271FFDA6D3F}" type="datetime1">
              <a:rPr lang="en-US" smtClean="0"/>
              <a:t>6/10/19</a:t>
            </a:fld>
            <a:endParaRPr lang="en-US"/>
          </a:p>
        </p:txBody>
      </p:sp>
      <p:sp>
        <p:nvSpPr>
          <p:cNvPr id="3" name="Footer Placeholder 2"/>
          <p:cNvSpPr>
            <a:spLocks noGrp="1"/>
          </p:cNvSpPr>
          <p:nvPr>
            <p:ph type="ftr" sz="quarter" idx="11"/>
          </p:nvPr>
        </p:nvSpPr>
        <p:spPr/>
        <p:txBody>
          <a:bodyPr/>
          <a:lstStyle/>
          <a:p>
            <a:r>
              <a:rPr lang="en-US" smtClean="0"/>
              <a:t>Copyright @ 2019 Carolina Academic Press, LLC. All rights reserved.</a:t>
            </a:r>
            <a:endParaRPr lang="en-US"/>
          </a:p>
        </p:txBody>
      </p:sp>
      <p:sp>
        <p:nvSpPr>
          <p:cNvPr id="4" name="Slide Number Placeholder 3"/>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8990" y="1630822"/>
            <a:ext cx="6292667"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grpSp>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1249" y="1905000"/>
            <a:ext cx="5670757"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809" y="3429000"/>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C17C0-C0B8-E84F-B5C2-11F957E2C632}" type="datetime1">
              <a:rPr lang="en-US" smtClean="0"/>
              <a:t>6/10/19</a:t>
            </a:fld>
            <a:endParaRPr lang="en-US"/>
          </a:p>
        </p:txBody>
      </p:sp>
      <p:sp>
        <p:nvSpPr>
          <p:cNvPr id="6" name="Footer Placeholder 5"/>
          <p:cNvSpPr>
            <a:spLocks noGrp="1"/>
          </p:cNvSpPr>
          <p:nvPr>
            <p:ph type="ftr" sz="quarter" idx="11"/>
          </p:nvPr>
        </p:nvSpPr>
        <p:spPr/>
        <p:txBody>
          <a:bodyPr/>
          <a:lstStyle/>
          <a:p>
            <a:r>
              <a:rPr lang="en-US" smtClean="0"/>
              <a:t>Copyright @ 2019 Carolina Academic Press, LLC. All rights reserved.</a:t>
            </a:r>
            <a:endParaRPr lang="en-US"/>
          </a:p>
        </p:txBody>
      </p:sp>
      <p:sp>
        <p:nvSpPr>
          <p:cNvPr id="7" name="Slide Number Placeholder 6"/>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877" y="1630822"/>
            <a:ext cx="6292667"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dirty="0">
                    <a:ln>
                      <a:noFill/>
                    </a:ln>
                  </a:endParaRPr>
                </a:p>
              </p:txBody>
            </p:sp>
          </p:grpSp>
        </p:grpSp>
      </p:grpSp>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6293" y="1884311"/>
            <a:ext cx="5670757"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dirty="0"/>
          </a:p>
        </p:txBody>
      </p:sp>
      <p:sp>
        <p:nvSpPr>
          <p:cNvPr id="4" name="Text Placeholder 3"/>
          <p:cNvSpPr>
            <a:spLocks noGrp="1"/>
          </p:cNvSpPr>
          <p:nvPr>
            <p:ph type="body" sz="half" idx="2"/>
          </p:nvPr>
        </p:nvSpPr>
        <p:spPr>
          <a:xfrm>
            <a:off x="7908018" y="3411748"/>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FA2C2-D6FF-5647-A835-73A66D533D71}" type="datetime1">
              <a:rPr lang="en-US" smtClean="0"/>
              <a:t>6/10/19</a:t>
            </a:fld>
            <a:endParaRPr lang="en-US"/>
          </a:p>
        </p:txBody>
      </p:sp>
      <p:sp>
        <p:nvSpPr>
          <p:cNvPr id="6" name="Footer Placeholder 5"/>
          <p:cNvSpPr>
            <a:spLocks noGrp="1"/>
          </p:cNvSpPr>
          <p:nvPr>
            <p:ph type="ftr" sz="quarter" idx="11"/>
          </p:nvPr>
        </p:nvSpPr>
        <p:spPr/>
        <p:txBody>
          <a:bodyPr/>
          <a:lstStyle/>
          <a:p>
            <a:r>
              <a:rPr lang="en-US" smtClean="0"/>
              <a:t>Copyright @ 2019 Carolina Academic Press, LLC. All rights reserved.</a:t>
            </a:r>
            <a:endParaRPr lang="en-US"/>
          </a:p>
        </p:txBody>
      </p:sp>
      <p:sp>
        <p:nvSpPr>
          <p:cNvPr id="7" name="Slide Number Placeholder 6"/>
          <p:cNvSpPr>
            <a:spLocks noGrp="1"/>
          </p:cNvSpPr>
          <p:nvPr>
            <p:ph type="sldNum" sz="quarter" idx="12"/>
          </p:nvPr>
        </p:nvSpPr>
        <p:spPr/>
        <p:txBody>
          <a:bodyPr/>
          <a:lstStyle/>
          <a:p>
            <a:fld id="{7C940FDC-BC0A-9C4A-B540-1C6B66F7C4D3}"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11" y="1905000"/>
            <a:ext cx="9146382"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7716" y="6400801"/>
            <a:ext cx="1244183"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8668D926-FF8F-1940-A235-782FDDEFA81D}" type="datetime1">
              <a:rPr lang="en-US" smtClean="0"/>
              <a:t>6/10/19</a:t>
            </a:fld>
            <a:endParaRPr lang="en-US"/>
          </a:p>
        </p:txBody>
      </p:sp>
      <p:sp>
        <p:nvSpPr>
          <p:cNvPr id="5" name="Footer Placeholder 4"/>
          <p:cNvSpPr>
            <a:spLocks noGrp="1"/>
          </p:cNvSpPr>
          <p:nvPr>
            <p:ph type="ftr" sz="quarter" idx="3"/>
          </p:nvPr>
        </p:nvSpPr>
        <p:spPr>
          <a:xfrm>
            <a:off x="1522810" y="6400801"/>
            <a:ext cx="6326246" cy="276226"/>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Copyright @ 2019 Carolina Academic Press, LLC. All rights reserved.</a:t>
            </a:r>
            <a:endParaRPr lang="en-US"/>
          </a:p>
        </p:txBody>
      </p:sp>
      <p:sp>
        <p:nvSpPr>
          <p:cNvPr id="6" name="Slide Number Placeholder 5"/>
          <p:cNvSpPr>
            <a:spLocks noGrp="1"/>
          </p:cNvSpPr>
          <p:nvPr>
            <p:ph type="sldNum" sz="quarter" idx="4"/>
          </p:nvPr>
        </p:nvSpPr>
        <p:spPr>
          <a:xfrm>
            <a:off x="9525893" y="6400801"/>
            <a:ext cx="1143300"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7C940FDC-BC0A-9C4A-B540-1C6B66F7C4D3}" type="slidenum">
              <a:rPr lang="en-US" smtClean="0"/>
              <a:t>‹#›</a:t>
            </a:fld>
            <a:endParaRPr lang="en-US"/>
          </a:p>
        </p:txBody>
      </p:sp>
    </p:spTree>
    <p:extLst>
      <p:ext uri="{BB962C8B-B14F-4D97-AF65-F5344CB8AC3E}">
        <p14:creationId xmlns:p14="http://schemas.microsoft.com/office/powerpoint/2010/main" val="18039854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CRIMINOLOGY DEFINED</a:t>
            </a:r>
          </a:p>
        </p:txBody>
      </p:sp>
      <p:sp>
        <p:nvSpPr>
          <p:cNvPr id="3" name="Content Placeholder 2"/>
          <p:cNvSpPr>
            <a:spLocks noGrp="1"/>
          </p:cNvSpPr>
          <p:nvPr>
            <p:ph idx="1"/>
          </p:nvPr>
        </p:nvSpPr>
        <p:spPr>
          <a:xfrm>
            <a:off x="1524002" y="1905000"/>
            <a:ext cx="9144000" cy="4572000"/>
          </a:xfrm>
        </p:spPr>
        <p:txBody>
          <a:bodyPr>
            <a:normAutofit fontScale="40000" lnSpcReduction="20000"/>
          </a:bodyPr>
          <a:lstStyle/>
          <a:p>
            <a:pPr marL="0" indent="0">
              <a:lnSpc>
                <a:spcPct val="110000"/>
              </a:lnSpc>
              <a:buNone/>
            </a:pPr>
            <a:r>
              <a:rPr lang="en-US" sz="8000" dirty="0">
                <a:latin typeface="Arial Narrow" panose="020B0606020202030204" pitchFamily="34" charset="0"/>
                <a:cs typeface="Arial" panose="020B0604020202020204" pitchFamily="34" charset="0"/>
              </a:rPr>
              <a:t>Criminology is the body of knowledge regarding crime as a social phenomenon.  It includes with its scope the process of making laws, of breaking laws, and of reacting toward the breaking of laws.  …The objective of criminology is the development of a body of general and verified principles and of others types of knowledge regarding this process of law, crime, and treatment.</a:t>
            </a:r>
          </a:p>
          <a:p>
            <a:pPr marL="0" indent="0">
              <a:buNone/>
            </a:pPr>
            <a:endParaRPr lang="en-US" sz="2600" dirty="0">
              <a:latin typeface="Arial Narrow" panose="020B0606020202030204" pitchFamily="34" charset="0"/>
              <a:cs typeface="Arial" panose="020B0604020202020204" pitchFamily="34" charset="0"/>
            </a:endParaRPr>
          </a:p>
          <a:p>
            <a:pPr marL="0" indent="0">
              <a:lnSpc>
                <a:spcPct val="120000"/>
              </a:lnSpc>
              <a:buNone/>
            </a:pPr>
            <a:r>
              <a:rPr lang="en-US" sz="4500" dirty="0">
                <a:latin typeface="Arial Narrow" panose="020B0606020202030204" pitchFamily="34" charset="0"/>
                <a:cs typeface="Arial" panose="020B0604020202020204" pitchFamily="34" charset="0"/>
              </a:rPr>
              <a:t>Edwin H. Sutherland and Donald R. Cressey, </a:t>
            </a:r>
            <a:r>
              <a:rPr lang="en-US" sz="4500" i="1" dirty="0">
                <a:latin typeface="Arial Narrow" panose="020B0606020202030204" pitchFamily="34" charset="0"/>
                <a:cs typeface="Arial" panose="020B0604020202020204" pitchFamily="34" charset="0"/>
              </a:rPr>
              <a:t>Principles </a:t>
            </a:r>
            <a:r>
              <a:rPr lang="en-US" sz="4500" i="1" dirty="0">
                <a:latin typeface="Arial" panose="020B0604020202020204" pitchFamily="34" charset="0"/>
                <a:cs typeface="Arial" panose="020B0604020202020204" pitchFamily="34" charset="0"/>
              </a:rPr>
              <a:t>of Criminology,</a:t>
            </a:r>
            <a:r>
              <a:rPr lang="en-US" sz="4500" dirty="0">
                <a:latin typeface="Arial" panose="020B0604020202020204" pitchFamily="34" charset="0"/>
                <a:cs typeface="Arial" panose="020B0604020202020204" pitchFamily="34" charset="0"/>
              </a:rPr>
              <a:t> 6</a:t>
            </a:r>
            <a:r>
              <a:rPr lang="en-US" sz="4500" baseline="30000" dirty="0">
                <a:latin typeface="Arial" panose="020B0604020202020204" pitchFamily="34" charset="0"/>
                <a:cs typeface="Arial" panose="020B0604020202020204" pitchFamily="34" charset="0"/>
              </a:rPr>
              <a:t>th</a:t>
            </a:r>
            <a:r>
              <a:rPr lang="en-US" sz="4500" dirty="0">
                <a:latin typeface="Arial" panose="020B0604020202020204" pitchFamily="34" charset="0"/>
                <a:cs typeface="Arial" panose="020B0604020202020204" pitchFamily="34" charset="0"/>
              </a:rPr>
              <a:t> Edition, (Philadelphia: Lippincott, 1960): 3.</a:t>
            </a:r>
          </a:p>
          <a:p>
            <a:pPr marL="0" indent="0">
              <a:buNone/>
            </a:pPr>
            <a:endParaRPr lang="en-US" sz="2600" spc="300" dirty="0">
              <a:latin typeface="Bebas Neue" panose="020B0606020202050201" pitchFamily="34" charset="0"/>
            </a:endParaRPr>
          </a:p>
          <a:p>
            <a:pPr marL="0" indent="0">
              <a:buNone/>
            </a:pPr>
            <a:endParaRPr lang="en-US" sz="2600" spc="300" dirty="0">
              <a:latin typeface="Bebas Neue" panose="020B0606020202050201" pitchFamily="34" charset="0"/>
            </a:endParaRPr>
          </a:p>
          <a:p>
            <a:pPr marL="0" indent="0">
              <a:buNone/>
            </a:pPr>
            <a:endParaRPr lang="en-US" sz="2600" spc="300" dirty="0">
              <a:latin typeface="Bebas Neue" panose="020B0606020202050201" pitchFamily="34" charset="0"/>
            </a:endParaRPr>
          </a:p>
        </p:txBody>
      </p:sp>
      <p:sp>
        <p:nvSpPr>
          <p:cNvPr id="4" name="Footer Placeholder 3"/>
          <p:cNvSpPr>
            <a:spLocks noGrp="1"/>
          </p:cNvSpPr>
          <p:nvPr>
            <p:ph type="ftr" sz="quarter" idx="11"/>
          </p:nvPr>
        </p:nvSpPr>
        <p:spPr/>
        <p:txBody>
          <a:bodyPr/>
          <a:lstStyle/>
          <a:p>
            <a:r>
              <a:rPr lang="en-US" smtClean="0"/>
              <a:t>Copyright @ 2019 Carolina Academic Press, LLC. </a:t>
            </a:r>
            <a:r>
              <a:rPr lang="en-US" dirty="0" smtClean="0"/>
              <a:t>All rights reserved.</a:t>
            </a:r>
            <a:endParaRPr lang="en-US" dirty="0"/>
          </a:p>
        </p:txBody>
      </p:sp>
    </p:spTree>
    <p:extLst>
      <p:ext uri="{BB962C8B-B14F-4D97-AF65-F5344CB8AC3E}">
        <p14:creationId xmlns:p14="http://schemas.microsoft.com/office/powerpoint/2010/main" val="75248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lnSpcReduction="10000"/>
          </a:bodyPr>
          <a:lstStyle/>
          <a:p>
            <a:r>
              <a:rPr lang="en-US" dirty="0" smtClean="0"/>
              <a:t>The full set of 133 PowerPoint slides is available upon adoption. If you are a professor using this book for a class, please contact Beth at </a:t>
            </a:r>
            <a:r>
              <a:rPr lang="en-US" dirty="0" smtClean="0">
                <a:hlinkClick r:id="rId2"/>
              </a:rPr>
              <a:t>bhall@cap-press.com</a:t>
            </a:r>
            <a:r>
              <a:rPr lang="en-US" dirty="0" smtClean="0"/>
              <a:t> to request your slides.</a:t>
            </a:r>
            <a:endParaRPr lang="en-US" dirty="0"/>
          </a:p>
        </p:txBody>
      </p:sp>
      <p:sp>
        <p:nvSpPr>
          <p:cNvPr id="4" name="Footer Placeholder 3"/>
          <p:cNvSpPr txBox="1">
            <a:spLocks/>
          </p:cNvSpPr>
          <p:nvPr/>
        </p:nvSpPr>
        <p:spPr>
          <a:xfrm>
            <a:off x="1522810" y="6400801"/>
            <a:ext cx="6326246" cy="27622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Copyright @ 2019 Carolina Academic Press, LLC. All rights reserved.</a:t>
            </a:r>
            <a:endParaRPr lang="en-US" sz="1000" dirty="0"/>
          </a:p>
        </p:txBody>
      </p:sp>
    </p:spTree>
    <p:extLst>
      <p:ext uri="{BB962C8B-B14F-4D97-AF65-F5344CB8AC3E}">
        <p14:creationId xmlns:p14="http://schemas.microsoft.com/office/powerpoint/2010/main" val="94096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CRIMINOLOGY’S COMPONENTS</a:t>
            </a:r>
          </a:p>
        </p:txBody>
      </p:sp>
      <p:sp>
        <p:nvSpPr>
          <p:cNvPr id="3" name="Content Placeholder 2"/>
          <p:cNvSpPr>
            <a:spLocks noGrp="1"/>
          </p:cNvSpPr>
          <p:nvPr>
            <p:ph idx="1"/>
          </p:nvPr>
        </p:nvSpPr>
        <p:spPr>
          <a:xfrm>
            <a:off x="1524002" y="1524000"/>
            <a:ext cx="9144000" cy="4800600"/>
          </a:xfrm>
        </p:spPr>
        <p:txBody>
          <a:bodyPr>
            <a:normAutofit fontScale="85000" lnSpcReduction="10000"/>
          </a:bodyPr>
          <a:lstStyle/>
          <a:p>
            <a:pPr marL="0" indent="0">
              <a:buNone/>
            </a:pPr>
            <a:r>
              <a:rPr lang="en-US" dirty="0">
                <a:latin typeface="Arial Narrow" panose="020B0606020202030204" pitchFamily="34" charset="0"/>
                <a:cs typeface="Calibri Light" panose="020F0302020204030204" pitchFamily="34" charset="0"/>
              </a:rPr>
              <a:t>Criminology involves three different types of problems:</a:t>
            </a:r>
          </a:p>
          <a:p>
            <a:pPr marL="514350" indent="-514350">
              <a:lnSpc>
                <a:spcPct val="120000"/>
              </a:lnSpc>
              <a:buFont typeface="+mj-lt"/>
              <a:buAutoNum type="arabicPeriod"/>
            </a:pPr>
            <a:r>
              <a:rPr lang="en-US" dirty="0">
                <a:latin typeface="Arial Narrow" panose="020B0606020202030204" pitchFamily="34" charset="0"/>
                <a:cs typeface="Calibri Light" panose="020F0302020204030204" pitchFamily="34" charset="0"/>
              </a:rPr>
              <a:t>The problem of detecting the law breaker, which is the work of the detective, the police officer, the medical specialist, the chemist; in other words, the field of criminalistics.</a:t>
            </a:r>
          </a:p>
          <a:p>
            <a:pPr marL="514350" indent="-514350">
              <a:lnSpc>
                <a:spcPct val="120000"/>
              </a:lnSpc>
              <a:buFont typeface="+mj-lt"/>
              <a:buAutoNum type="arabicPeriod"/>
            </a:pPr>
            <a:r>
              <a:rPr lang="en-US" dirty="0">
                <a:latin typeface="Arial Narrow" panose="020B0606020202030204" pitchFamily="34" charset="0"/>
                <a:cs typeface="Calibri Light" panose="020F0302020204030204" pitchFamily="34" charset="0"/>
              </a:rPr>
              <a:t>The problem of the custody and treatment of the offender once he is detected and legally judged to be guilty, which is the work of the penologist.</a:t>
            </a:r>
          </a:p>
          <a:p>
            <a:pPr marL="514350" indent="-514350">
              <a:lnSpc>
                <a:spcPct val="120000"/>
              </a:lnSpc>
              <a:buFont typeface="+mj-lt"/>
              <a:buAutoNum type="arabicPeriod"/>
            </a:pPr>
            <a:r>
              <a:rPr lang="en-US" dirty="0">
                <a:latin typeface="Arial Narrow" panose="020B0606020202030204" pitchFamily="34" charset="0"/>
                <a:cs typeface="Calibri Light" panose="020F0302020204030204" pitchFamily="34" charset="0"/>
              </a:rPr>
              <a:t>The problem of explaining crime and criminal behavior, which is the problem of scientifically accounting for the presence of crime and criminals in a society.  ….The explanation of criminal behavior is of interest to the sociologist, the psychologist, the psychiatrist, the anthropologist, and the biologist.</a:t>
            </a:r>
          </a:p>
          <a:p>
            <a:pPr marL="0" indent="0">
              <a:lnSpc>
                <a:spcPct val="120000"/>
              </a:lnSpc>
              <a:buNone/>
            </a:pPr>
            <a:endParaRPr lang="en-US" sz="1600" dirty="0">
              <a:latin typeface="Arial Narrow" panose="020B0606020202030204" pitchFamily="34" charset="0"/>
              <a:cs typeface="Calibri Light" panose="020F0302020204030204" pitchFamily="34" charset="0"/>
            </a:endParaRPr>
          </a:p>
          <a:p>
            <a:pPr marL="0" indent="0">
              <a:lnSpc>
                <a:spcPct val="120000"/>
              </a:lnSpc>
              <a:buNone/>
            </a:pPr>
            <a:r>
              <a:rPr lang="en-US" sz="1600" dirty="0">
                <a:latin typeface="Arial Narrow" panose="020B0606020202030204" pitchFamily="34" charset="0"/>
                <a:cs typeface="Calibri Light" panose="020F0302020204030204" pitchFamily="34" charset="0"/>
              </a:rPr>
              <a:t>Clarence Ray Jeffery, </a:t>
            </a:r>
            <a:r>
              <a:rPr lang="en-US" sz="1600" i="1" dirty="0">
                <a:latin typeface="Arial Narrow" panose="020B0606020202030204" pitchFamily="34" charset="0"/>
                <a:cs typeface="Calibri Light" panose="020F0302020204030204" pitchFamily="34" charset="0"/>
              </a:rPr>
              <a:t>The Historical Development of Criminology</a:t>
            </a:r>
            <a:r>
              <a:rPr lang="en-US" sz="1600" dirty="0">
                <a:latin typeface="Arial Narrow" panose="020B0606020202030204" pitchFamily="34" charset="0"/>
                <a:cs typeface="Calibri Light" panose="020F0302020204030204" pitchFamily="34" charset="0"/>
              </a:rPr>
              <a:t>, 50 </a:t>
            </a:r>
            <a:r>
              <a:rPr lang="en-US" sz="1600" cap="small" dirty="0">
                <a:latin typeface="Arial Narrow" panose="020B0606020202030204" pitchFamily="34" charset="0"/>
                <a:cs typeface="Calibri Light" panose="020F0302020204030204" pitchFamily="34" charset="0"/>
              </a:rPr>
              <a:t>J. Crim. L. &amp; Criminology 3 </a:t>
            </a:r>
            <a:r>
              <a:rPr lang="en-US" sz="1600" dirty="0">
                <a:latin typeface="Arial Narrow" panose="020B0606020202030204" pitchFamily="34" charset="0"/>
                <a:cs typeface="Calibri Light" panose="020F0302020204030204" pitchFamily="34" charset="0"/>
              </a:rPr>
              <a:t>(1959): 3.</a:t>
            </a:r>
          </a:p>
          <a:p>
            <a:pPr marL="0" indent="0">
              <a:lnSpc>
                <a:spcPct val="120000"/>
              </a:lnSpc>
              <a:buNone/>
            </a:pPr>
            <a:endParaRPr lang="en-US" sz="2000" dirty="0">
              <a:latin typeface="Arial Narrow" panose="020B0606020202030204" pitchFamily="34" charset="0"/>
              <a:cs typeface="Calibri Light" panose="020F0302020204030204" pitchFamily="34" charset="0"/>
            </a:endParaRP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56488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CLASSICAL CRIMINOLOGY</a:t>
            </a:r>
          </a:p>
        </p:txBody>
      </p:sp>
      <p:sp>
        <p:nvSpPr>
          <p:cNvPr id="3" name="Content Placeholder 2"/>
          <p:cNvSpPr>
            <a:spLocks noGrp="1"/>
          </p:cNvSpPr>
          <p:nvPr>
            <p:ph idx="1"/>
          </p:nvPr>
        </p:nvSpPr>
        <p:spPr/>
        <p:txBody>
          <a:bodyPr>
            <a:normAutofit/>
          </a:bodyPr>
          <a:lstStyle/>
          <a:p>
            <a:pPr marL="0" indent="0">
              <a:buNone/>
            </a:pPr>
            <a:r>
              <a:rPr lang="en-US" sz="3200" dirty="0">
                <a:latin typeface="Arial Narrow" panose="020B0606020202030204" pitchFamily="34" charset="0"/>
                <a:cs typeface="Calibri Light" panose="020F0302020204030204" pitchFamily="34" charset="0"/>
              </a:rPr>
              <a:t>Cesare Beccaria (1738 – 1794)</a:t>
            </a:r>
          </a:p>
          <a:p>
            <a:pPr>
              <a:buClr>
                <a:srgbClr val="FF0000"/>
              </a:buClr>
            </a:pPr>
            <a:r>
              <a:rPr lang="en-US" sz="3200" dirty="0">
                <a:latin typeface="Arial Narrow" panose="020B0606020202030204" pitchFamily="34" charset="0"/>
                <a:cs typeface="Calibri Light" panose="020F0302020204030204" pitchFamily="34" charset="0"/>
              </a:rPr>
              <a:t>Punishment should be proportionate to the crime</a:t>
            </a:r>
          </a:p>
          <a:p>
            <a:pPr>
              <a:buClr>
                <a:srgbClr val="FF0000"/>
              </a:buClr>
            </a:pPr>
            <a:r>
              <a:rPr lang="en-US" sz="3200" dirty="0">
                <a:latin typeface="Arial Narrow" panose="020B0606020202030204" pitchFamily="34" charset="0"/>
                <a:cs typeface="Calibri Light" panose="020F0302020204030204" pitchFamily="34" charset="0"/>
              </a:rPr>
              <a:t>Punishment should be public when possible to function as a general deterrent to other</a:t>
            </a:r>
          </a:p>
          <a:p>
            <a:pPr>
              <a:buClr>
                <a:srgbClr val="FF0000"/>
              </a:buClr>
            </a:pPr>
            <a:r>
              <a:rPr lang="en-US" sz="3200" dirty="0">
                <a:latin typeface="Arial Narrow" panose="020B0606020202030204" pitchFamily="34" charset="0"/>
                <a:cs typeface="Calibri Light" panose="020F0302020204030204" pitchFamily="34" charset="0"/>
              </a:rPr>
              <a:t>“In the eye of the law, every man is innocent whose crime has not been proved”</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5117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CLASSICAL RATIONAL CHOICE THEORY</a:t>
            </a:r>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latin typeface="Arial Narrow" panose="020B0606020202030204" pitchFamily="34" charset="0"/>
              </a:rPr>
              <a:t>Jeremy Bentham (1748 – 1832)</a:t>
            </a:r>
          </a:p>
          <a:p>
            <a:pPr>
              <a:buClr>
                <a:srgbClr val="FF0000"/>
              </a:buClr>
            </a:pPr>
            <a:r>
              <a:rPr lang="en-US" sz="3200" dirty="0">
                <a:latin typeface="Arial Narrow" panose="020B0606020202030204" pitchFamily="34" charset="0"/>
              </a:rPr>
              <a:t>Potential criminals calculate the risks of committing crimes before doing so, conducting a cost/benefit analysis of criminal activity</a:t>
            </a:r>
          </a:p>
          <a:p>
            <a:pPr>
              <a:buClr>
                <a:srgbClr val="FF0000"/>
              </a:buClr>
            </a:pPr>
            <a:r>
              <a:rPr lang="en-US" sz="3200" dirty="0">
                <a:latin typeface="Arial Narrow" panose="020B0606020202030204" pitchFamily="34" charset="0"/>
              </a:rPr>
              <a:t>With respect to a given individual, the recurrence of an offense may be provided against in three ways:</a:t>
            </a:r>
          </a:p>
          <a:p>
            <a:pPr marL="274320" lvl="1" indent="0">
              <a:buNone/>
            </a:pPr>
            <a:r>
              <a:rPr lang="en-US" sz="2800" dirty="0">
                <a:latin typeface="Arial Narrow" panose="020B0606020202030204" pitchFamily="34" charset="0"/>
              </a:rPr>
              <a:t/>
            </a:r>
            <a:br>
              <a:rPr lang="en-US" sz="2800" dirty="0">
                <a:latin typeface="Arial Narrow" panose="020B0606020202030204" pitchFamily="34" charset="0"/>
              </a:rPr>
            </a:br>
            <a:r>
              <a:rPr lang="en-US" sz="2800" dirty="0">
                <a:latin typeface="Arial Narrow" panose="020B0606020202030204" pitchFamily="34" charset="0"/>
              </a:rPr>
              <a:t>1.  By taking from him the physical power of offending</a:t>
            </a:r>
          </a:p>
          <a:p>
            <a:pPr marL="274320" lvl="1" indent="0">
              <a:buNone/>
            </a:pPr>
            <a:r>
              <a:rPr lang="en-US" sz="2800" dirty="0">
                <a:latin typeface="Arial Narrow" panose="020B0606020202030204" pitchFamily="34" charset="0"/>
              </a:rPr>
              <a:t>2.  By taking away the desire of offending</a:t>
            </a:r>
          </a:p>
          <a:p>
            <a:pPr marL="274320" lvl="1" indent="0">
              <a:buNone/>
            </a:pPr>
            <a:r>
              <a:rPr lang="en-US" sz="2800" dirty="0">
                <a:latin typeface="Arial Narrow" panose="020B0606020202030204" pitchFamily="34" charset="0"/>
              </a:rPr>
              <a:t>3.  By making him afraid of offending</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14478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Arial Narrow" panose="020B0606020202030204" pitchFamily="34" charset="0"/>
              </a:rPr>
              <a:t>RATIONAL CHOICE IN AMERICAN CULTURE</a:t>
            </a:r>
          </a:p>
        </p:txBody>
      </p:sp>
      <p:sp>
        <p:nvSpPr>
          <p:cNvPr id="3" name="Content Placeholder 2"/>
          <p:cNvSpPr>
            <a:spLocks noGrp="1"/>
          </p:cNvSpPr>
          <p:nvPr>
            <p:ph idx="1"/>
          </p:nvPr>
        </p:nvSpPr>
        <p:spPr/>
        <p:txBody>
          <a:bodyPr>
            <a:normAutofit/>
          </a:bodyPr>
          <a:lstStyle/>
          <a:p>
            <a:pPr>
              <a:buClr>
                <a:srgbClr val="FF0000"/>
              </a:buClr>
            </a:pPr>
            <a:r>
              <a:rPr lang="en-US" sz="3200" dirty="0">
                <a:latin typeface="Arial Narrow" panose="020B0606020202030204" pitchFamily="34" charset="0"/>
              </a:rPr>
              <a:t>Freedom of choice</a:t>
            </a:r>
          </a:p>
          <a:p>
            <a:pPr>
              <a:buClr>
                <a:srgbClr val="FF0000"/>
              </a:buClr>
            </a:pPr>
            <a:r>
              <a:rPr lang="en-US" sz="3200" dirty="0">
                <a:latin typeface="Arial Narrow" panose="020B0606020202030204" pitchFamily="34" charset="0"/>
              </a:rPr>
              <a:t>Rugged individualism—we are in control of ourselves</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07309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ARE PEOPLE ALWAYS RATIONAL?</a:t>
            </a:r>
          </a:p>
        </p:txBody>
      </p:sp>
      <p:sp>
        <p:nvSpPr>
          <p:cNvPr id="3" name="Content Placeholder 2"/>
          <p:cNvSpPr>
            <a:spLocks noGrp="1"/>
          </p:cNvSpPr>
          <p:nvPr>
            <p:ph idx="1"/>
          </p:nvPr>
        </p:nvSpPr>
        <p:spPr/>
        <p:txBody>
          <a:bodyPr>
            <a:normAutofit/>
          </a:bodyPr>
          <a:lstStyle/>
          <a:p>
            <a:pPr>
              <a:buClr>
                <a:srgbClr val="FF0000"/>
              </a:buClr>
            </a:pPr>
            <a:r>
              <a:rPr lang="en-US" dirty="0">
                <a:latin typeface="Arial" panose="020B0604020202020204" pitchFamily="34" charset="0"/>
                <a:cs typeface="Arial" panose="020B0604020202020204" pitchFamily="34" charset="0"/>
              </a:rPr>
              <a:t>Many legal activities are irrational:</a:t>
            </a:r>
          </a:p>
          <a:p>
            <a:pPr lvl="1">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Using tobacco products</a:t>
            </a:r>
          </a:p>
          <a:p>
            <a:pPr lvl="1">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Overspending</a:t>
            </a:r>
          </a:p>
          <a:p>
            <a:pPr lvl="1">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Accumulating too much debt</a:t>
            </a:r>
          </a:p>
          <a:p>
            <a:pPr>
              <a:buClr>
                <a:srgbClr val="FF0000"/>
              </a:buClr>
            </a:pPr>
            <a:r>
              <a:rPr lang="en-US" dirty="0">
                <a:latin typeface="Arial" panose="020B0604020202020204" pitchFamily="34" charset="0"/>
                <a:cs typeface="Arial" panose="020B0604020202020204" pitchFamily="34" charset="0"/>
              </a:rPr>
              <a:t>Many illegal activities are irrational:</a:t>
            </a:r>
          </a:p>
          <a:p>
            <a:pPr lvl="1">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Using dangerous drugs</a:t>
            </a:r>
          </a:p>
          <a:p>
            <a:pPr lvl="1">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Engaging in other risky behaviors</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98698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cs typeface="Arial" panose="020B0604020202020204" pitchFamily="34" charset="0"/>
              </a:rPr>
              <a:t>POSITIVIST THEORY</a:t>
            </a:r>
          </a:p>
        </p:txBody>
      </p:sp>
      <p:sp>
        <p:nvSpPr>
          <p:cNvPr id="3" name="Content Placeholder 2"/>
          <p:cNvSpPr>
            <a:spLocks noGrp="1"/>
          </p:cNvSpPr>
          <p:nvPr>
            <p:ph idx="1"/>
          </p:nvPr>
        </p:nvSpPr>
        <p:spPr/>
        <p:txBody>
          <a:bodyPr>
            <a:normAutofit/>
          </a:bodyPr>
          <a:lstStyle/>
          <a:p>
            <a:pPr marL="0" indent="0">
              <a:buNone/>
            </a:pPr>
            <a:r>
              <a:rPr lang="en-US" dirty="0">
                <a:latin typeface="Arial Narrow" panose="020B0606020202030204" pitchFamily="34" charset="0"/>
                <a:cs typeface="Calibri Light" panose="020F0302020204030204" pitchFamily="34" charset="0"/>
              </a:rPr>
              <a:t>Cesare Lombroso (1835 – 1909)</a:t>
            </a:r>
          </a:p>
          <a:p>
            <a:pPr>
              <a:buClr>
                <a:srgbClr val="FF0000"/>
              </a:buClr>
            </a:pPr>
            <a:r>
              <a:rPr lang="en-US" dirty="0">
                <a:latin typeface="Arial Narrow" panose="020B0606020202030204" pitchFamily="34" charset="0"/>
                <a:cs typeface="Calibri Light" panose="020F0302020204030204" pitchFamily="34" charset="0"/>
              </a:rPr>
              <a:t>Generally disputed the classical school’s belief that free will and rational choice explain criminal behavior</a:t>
            </a:r>
          </a:p>
          <a:p>
            <a:pPr>
              <a:buClr>
                <a:srgbClr val="FF0000"/>
              </a:buClr>
            </a:pPr>
            <a:r>
              <a:rPr lang="en-US" dirty="0">
                <a:latin typeface="Arial Narrow" panose="020B0606020202030204" pitchFamily="34" charset="0"/>
                <a:cs typeface="Calibri Light" panose="020F0302020204030204" pitchFamily="34" charset="0"/>
              </a:rPr>
              <a:t>Criminality can be inherited directly from criminal parents, or indirectly through insanity, alcoholism, and sexually transmitted diseases</a:t>
            </a:r>
          </a:p>
          <a:p>
            <a:pPr>
              <a:buClr>
                <a:srgbClr val="FF0000"/>
              </a:buClr>
            </a:pPr>
            <a:r>
              <a:rPr lang="en-US" dirty="0">
                <a:latin typeface="Arial Narrow" panose="020B0606020202030204" pitchFamily="34" charset="0"/>
                <a:cs typeface="Calibri Light" panose="020F0302020204030204" pitchFamily="34" charset="0"/>
              </a:rPr>
              <a:t>“Atavism” –primitive humans who have not evolved as the rest of humanity has are more likely to become criminals</a:t>
            </a:r>
          </a:p>
          <a:p>
            <a:pPr>
              <a:buClr>
                <a:srgbClr val="FF0000"/>
              </a:buClr>
            </a:pPr>
            <a:r>
              <a:rPr lang="en-US" dirty="0">
                <a:latin typeface="Arial Narrow" panose="020B0606020202030204" pitchFamily="34" charset="0"/>
                <a:cs typeface="Calibri Light" panose="020F0302020204030204" pitchFamily="34" charset="0"/>
              </a:rPr>
              <a:t>Certain physical traits labeled “atavistic anomalies” include the size of teeth, ears, jawlines, and most importantly, the size of the skull</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17498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Narrow" panose="020B0606020202030204" pitchFamily="34" charset="0"/>
              </a:rPr>
              <a:t>POSITIVIST THEORY AND EUGENICS</a:t>
            </a:r>
          </a:p>
        </p:txBody>
      </p:sp>
      <p:sp>
        <p:nvSpPr>
          <p:cNvPr id="3" name="Content Placeholder 2"/>
          <p:cNvSpPr>
            <a:spLocks noGrp="1"/>
          </p:cNvSpPr>
          <p:nvPr>
            <p:ph idx="1"/>
          </p:nvPr>
        </p:nvSpPr>
        <p:spPr/>
        <p:txBody>
          <a:bodyPr/>
          <a:lstStyle/>
          <a:p>
            <a:pPr>
              <a:buClr>
                <a:srgbClr val="FF0000"/>
              </a:buClr>
            </a:pPr>
            <a:r>
              <a:rPr lang="en-US" dirty="0">
                <a:latin typeface="Arial Narrow" panose="020B0606020202030204" pitchFamily="34" charset="0"/>
                <a:cs typeface="Calibri Light" panose="020F0302020204030204" pitchFamily="34" charset="0"/>
              </a:rPr>
              <a:t>Criminals were more likely to be from among “lower human races” rather than from “ordinary European population”</a:t>
            </a:r>
          </a:p>
          <a:p>
            <a:pPr>
              <a:buClr>
                <a:srgbClr val="FF0000"/>
              </a:buClr>
            </a:pPr>
            <a:r>
              <a:rPr lang="en-US" dirty="0">
                <a:latin typeface="Arial Narrow" panose="020B0606020202030204" pitchFamily="34" charset="0"/>
                <a:cs typeface="Calibri Light" panose="020F0302020204030204" pitchFamily="34" charset="0"/>
              </a:rPr>
              <a:t>Fear of race-mixing led to anti-miscegenation laws that prohibited interracial marriage</a:t>
            </a:r>
          </a:p>
          <a:p>
            <a:pPr>
              <a:buClr>
                <a:srgbClr val="FF0000"/>
              </a:buClr>
            </a:pPr>
            <a:r>
              <a:rPr lang="en-US" i="1" dirty="0">
                <a:latin typeface="Arial Narrow" panose="020B0606020202030204" pitchFamily="34" charset="0"/>
                <a:cs typeface="Calibri Light" panose="020F0302020204030204" pitchFamily="34" charset="0"/>
              </a:rPr>
              <a:t>Buck v. Bell </a:t>
            </a:r>
            <a:r>
              <a:rPr lang="en-US" dirty="0">
                <a:latin typeface="Arial Narrow" panose="020B0606020202030204" pitchFamily="34" charset="0"/>
                <a:cs typeface="Calibri Light" panose="020F0302020204030204" pitchFamily="34" charset="0"/>
              </a:rPr>
              <a:t>(1927)—U.S. Supreme Court upheld constitutionality of Virginia law that forced sterilization of “feeble minded” people</a:t>
            </a:r>
          </a:p>
          <a:p>
            <a:pPr lvl="1">
              <a:buClr>
                <a:srgbClr val="FF0000"/>
              </a:buClr>
              <a:buFont typeface="Arial" panose="020B0604020202020204" pitchFamily="34" charset="0"/>
              <a:buChar char="•"/>
            </a:pPr>
            <a:r>
              <a:rPr lang="en-US" dirty="0">
                <a:latin typeface="Arial Narrow" panose="020B0606020202030204" pitchFamily="34" charset="0"/>
                <a:cs typeface="Calibri Light" panose="020F0302020204030204" pitchFamily="34" charset="0"/>
              </a:rPr>
              <a:t>Justice Oliver Wendell Holmes: “It is better for all the world, if instead of waiting to execute degenerate offspring for crime, or to let them starve for their imbecility, society can prevent those who are manifestly unfit from continuing their kind.”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918476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Arial Narrow" panose="020B0606020202030204" pitchFamily="34" charset="0"/>
              </a:rPr>
              <a:t>BENEFICIAL ASPECTS OF POSITIVIST THEORY</a:t>
            </a:r>
          </a:p>
        </p:txBody>
      </p:sp>
      <p:sp>
        <p:nvSpPr>
          <p:cNvPr id="3" name="Content Placeholder 2"/>
          <p:cNvSpPr>
            <a:spLocks noGrp="1"/>
          </p:cNvSpPr>
          <p:nvPr>
            <p:ph idx="1"/>
          </p:nvPr>
        </p:nvSpPr>
        <p:spPr/>
        <p:txBody>
          <a:bodyPr>
            <a:normAutofit/>
          </a:bodyPr>
          <a:lstStyle/>
          <a:p>
            <a:pPr>
              <a:buClr>
                <a:srgbClr val="FF0000"/>
              </a:buClr>
            </a:pPr>
            <a:r>
              <a:rPr lang="en-US" dirty="0">
                <a:latin typeface="Arial Narrow" panose="020B0606020202030204" pitchFamily="34" charset="0"/>
                <a:cs typeface="Calibri Light" panose="020F0302020204030204" pitchFamily="34" charset="0"/>
              </a:rPr>
              <a:t>Opposes determinate sentences, emphasizes considering each offender individually</a:t>
            </a:r>
          </a:p>
          <a:p>
            <a:pPr>
              <a:buClr>
                <a:srgbClr val="FF0000"/>
              </a:buClr>
            </a:pPr>
            <a:r>
              <a:rPr lang="en-US" dirty="0">
                <a:latin typeface="Arial Narrow" panose="020B0606020202030204" pitchFamily="34" charset="0"/>
                <a:cs typeface="Calibri Light" panose="020F0302020204030204" pitchFamily="34" charset="0"/>
              </a:rPr>
              <a:t>Stresses rehabilitation efforts that take into account the biological and cognitive traits of each individual offender</a:t>
            </a:r>
          </a:p>
          <a:p>
            <a:pPr>
              <a:buClr>
                <a:srgbClr val="FF0000"/>
              </a:buClr>
            </a:pPr>
            <a:r>
              <a:rPr lang="en-US" dirty="0">
                <a:latin typeface="Arial Narrow" panose="020B0606020202030204" pitchFamily="34" charset="0"/>
                <a:cs typeface="Calibri Light" panose="020F0302020204030204" pitchFamily="34" charset="0"/>
              </a:rPr>
              <a:t>Promotes probation, parole, and indeterminate sentences</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50788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ustom 1">
      <a:majorFont>
        <a:latin typeface="Bebas Neue"/>
        <a:ea typeface=""/>
        <a:cs typeface=""/>
      </a:majorFont>
      <a:minorFont>
        <a:latin typeface="Bebas Neue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Why American Prisons Fail PowerPoint</Template>
  <TotalTime>3</TotalTime>
  <Words>802</Words>
  <Application>Microsoft Macintosh PowerPoint</Application>
  <PresentationFormat>Widescreen</PresentationFormat>
  <Paragraphs>62</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 Narrow</vt:lpstr>
      <vt:lpstr>Bebas Neue</vt:lpstr>
      <vt:lpstr>Bebas Neue Book</vt:lpstr>
      <vt:lpstr>Calibri</vt:lpstr>
      <vt:lpstr>Calibri Light</vt:lpstr>
      <vt:lpstr>Consolas</vt:lpstr>
      <vt:lpstr>Arial</vt:lpstr>
      <vt:lpstr>Chalkboard 16x9</vt:lpstr>
      <vt:lpstr>CRIMINOLOGY DEFINED</vt:lpstr>
      <vt:lpstr>CRIMINOLOGY’S COMPONENTS</vt:lpstr>
      <vt:lpstr>CLASSICAL CRIMINOLOGY</vt:lpstr>
      <vt:lpstr>CLASSICAL RATIONAL CHOICE THEORY</vt:lpstr>
      <vt:lpstr>RATIONAL CHOICE IN AMERICAN CULTURE</vt:lpstr>
      <vt:lpstr>ARE PEOPLE ALWAYS RATIONAL?</vt:lpstr>
      <vt:lpstr>POSITIVIST THEORY</vt:lpstr>
      <vt:lpstr>POSITIVIST THEORY AND EUGENICS</vt:lpstr>
      <vt:lpstr>BENEFICIAL ASPECTS OF POSITIVIST THEORY</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CRIMINOLOGY DEFINED</dc:title>
  <dc:creator>Microsoft Office User</dc:creator>
  <cp:lastModifiedBy>Microsoft Office User</cp:lastModifiedBy>
  <cp:revision>1</cp:revision>
  <dcterms:created xsi:type="dcterms:W3CDTF">2019-06-10T19:03:38Z</dcterms:created>
  <dcterms:modified xsi:type="dcterms:W3CDTF">2019-06-10T19:06:55Z</dcterms:modified>
</cp:coreProperties>
</file>