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2"/>
  </p:notesMasterIdLst>
  <p:sldIdLst>
    <p:sldId id="323" r:id="rId2"/>
    <p:sldId id="294" r:id="rId3"/>
    <p:sldId id="269" r:id="rId4"/>
    <p:sldId id="292" r:id="rId5"/>
    <p:sldId id="370" r:id="rId6"/>
    <p:sldId id="371" r:id="rId7"/>
    <p:sldId id="372" r:id="rId8"/>
    <p:sldId id="373" r:id="rId9"/>
    <p:sldId id="374" r:id="rId10"/>
    <p:sldId id="37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74" autoAdjust="0"/>
    <p:restoredTop sz="63049" autoAdjust="0"/>
  </p:normalViewPr>
  <p:slideViewPr>
    <p:cSldViewPr>
      <p:cViewPr varScale="1">
        <p:scale>
          <a:sx n="80" d="100"/>
          <a:sy n="80" d="100"/>
        </p:scale>
        <p:origin x="323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0" tIns="45715" rIns="91430" bIns="45715" rtlCol="0"/>
          <a:lstStyle>
            <a:lvl1pPr algn="r">
              <a:defRPr sz="1200"/>
            </a:lvl1pPr>
          </a:lstStyle>
          <a:p>
            <a:fld id="{DA30D19E-880E-4C5E-9E31-2811F634728F}" type="datetimeFigureOut">
              <a:rPr lang="en-US" smtClean="0"/>
              <a:pPr/>
              <a:t>7/23/21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0" tIns="45715" rIns="91430" bIns="45715" rtlCol="0" anchor="ctr"/>
          <a:lstStyle/>
          <a:p>
            <a:endParaRPr lang="en-US"/>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30" tIns="45715" rIns="91430" bIns="457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0" tIns="45715" rIns="91430"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0" tIns="45715" rIns="91430" bIns="45715" rtlCol="0" anchor="b"/>
          <a:lstStyle>
            <a:lvl1pPr algn="r">
              <a:defRPr sz="1200"/>
            </a:lvl1pPr>
          </a:lstStyle>
          <a:p>
            <a:fld id="{DC6A641D-E5A4-4701-8FA1-BB0F1D0D8E57}" type="slidenum">
              <a:rPr lang="en-US" smtClean="0"/>
              <a:pPr/>
              <a:t>‹#›</a:t>
            </a:fld>
            <a:endParaRPr lang="en-US"/>
          </a:p>
        </p:txBody>
      </p:sp>
    </p:spTree>
    <p:extLst>
      <p:ext uri="{BB962C8B-B14F-4D97-AF65-F5344CB8AC3E}">
        <p14:creationId xmlns:p14="http://schemas.microsoft.com/office/powerpoint/2010/main" val="2140253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 put this under tips peculiar to being a non-native </a:t>
            </a:r>
            <a:r>
              <a:rPr lang="en-US" dirty="0" err="1"/>
              <a:t>english</a:t>
            </a:r>
            <a:r>
              <a:rPr lang="en-US" baseline="0" dirty="0"/>
              <a:t> speaker because students always ask about extra/outside resources. I strongly caution you to BE CAREFUL.  Everything that you need to know is in your reading. Read it again if you are confused. Each time you read it, a layer of the onion will be pulled back. </a:t>
            </a:r>
          </a:p>
          <a:p>
            <a:endParaRPr lang="en-US" baseline="0" dirty="0"/>
          </a:p>
        </p:txBody>
      </p:sp>
      <p:sp>
        <p:nvSpPr>
          <p:cNvPr id="4" name="Slide Number Placeholder 3"/>
          <p:cNvSpPr>
            <a:spLocks noGrp="1"/>
          </p:cNvSpPr>
          <p:nvPr>
            <p:ph type="sldNum" sz="quarter" idx="10"/>
          </p:nvPr>
        </p:nvSpPr>
        <p:spPr/>
        <p:txBody>
          <a:bodyPr/>
          <a:lstStyle/>
          <a:p>
            <a:fld id="{DC6A641D-E5A4-4701-8FA1-BB0F1D0D8E5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then back to the district court</a:t>
            </a:r>
          </a:p>
          <a:p>
            <a:endParaRPr lang="en-US" dirty="0"/>
          </a:p>
          <a:p>
            <a:r>
              <a:rPr lang="en-US" dirty="0"/>
              <a:t>Most state courts operate similarly with trial courts, intermedia appellate courts, and a single supreme court</a:t>
            </a:r>
          </a:p>
        </p:txBody>
      </p:sp>
      <p:sp>
        <p:nvSpPr>
          <p:cNvPr id="4" name="Slide Number Placeholder 3"/>
          <p:cNvSpPr>
            <a:spLocks noGrp="1"/>
          </p:cNvSpPr>
          <p:nvPr>
            <p:ph type="sldNum" sz="quarter" idx="5"/>
          </p:nvPr>
        </p:nvSpPr>
        <p:spPr/>
        <p:txBody>
          <a:bodyPr/>
          <a:lstStyle/>
          <a:p>
            <a:fld id="{DC6A641D-E5A4-4701-8FA1-BB0F1D0D8E57}" type="slidenum">
              <a:rPr lang="en-US" smtClean="0"/>
              <a:pPr/>
              <a:t>10</a:t>
            </a:fld>
            <a:endParaRPr lang="en-US"/>
          </a:p>
        </p:txBody>
      </p:sp>
    </p:spTree>
    <p:extLst>
      <p:ext uri="{BB962C8B-B14F-4D97-AF65-F5344CB8AC3E}">
        <p14:creationId xmlns:p14="http://schemas.microsoft.com/office/powerpoint/2010/main" val="194966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the student explores beyond the cases in the book, here is an example of how the actual decision would look as reported in a bound volume</a:t>
            </a:r>
          </a:p>
        </p:txBody>
      </p:sp>
      <p:sp>
        <p:nvSpPr>
          <p:cNvPr id="4" name="Slide Number Placeholder 3"/>
          <p:cNvSpPr>
            <a:spLocks noGrp="1"/>
          </p:cNvSpPr>
          <p:nvPr>
            <p:ph type="sldNum" sz="quarter" idx="10"/>
          </p:nvPr>
        </p:nvSpPr>
        <p:spPr/>
        <p:txBody>
          <a:bodyPr/>
          <a:lstStyle/>
          <a:p>
            <a:fld id="{DC6A641D-E5A4-4701-8FA1-BB0F1D0D8E5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part of the reported judicial</a:t>
            </a:r>
            <a:r>
              <a:rPr lang="en-US" baseline="0" dirty="0"/>
              <a:t> decision that is omitted in all </a:t>
            </a:r>
            <a:r>
              <a:rPr lang="en-US" baseline="0" dirty="0" err="1"/>
              <a:t>casabooks</a:t>
            </a:r>
            <a:r>
              <a:rPr lang="en-US" baseline="0" dirty="0"/>
              <a:t> are the headnotes.  These are not created by the court, but instead by a reporting agency, usually </a:t>
            </a:r>
            <a:r>
              <a:rPr lang="en-US" baseline="0" dirty="0" err="1"/>
              <a:t>westlaw</a:t>
            </a:r>
            <a:r>
              <a:rPr lang="en-US" baseline="0" dirty="0"/>
              <a:t>, for example.  So, they do not have any force of law.  But they tend to be fairly accurate summaries of the relevant law.  When you are practicing or conducting your own research these are helpful.  But your reading for class is a slightly different exercise.  So we won’t discuss reading and using full unedited cases.  BUT that is not to say that the tips you learn today are irrelevant to reading those cases. But we aren’t talking today about how to read opinions that have headnotes and extraneous issues and numerous citations.  Our focus is on the sanitized portions of cases in your textbook.</a:t>
            </a:r>
          </a:p>
          <a:p>
            <a:endParaRPr lang="en-US" baseline="0" dirty="0"/>
          </a:p>
          <a:p>
            <a:r>
              <a:rPr lang="en-US" baseline="0" dirty="0"/>
              <a:t>P.S. you will learn about these things in other classes.</a:t>
            </a:r>
          </a:p>
          <a:p>
            <a:endParaRPr lang="en-US" baseline="0" dirty="0"/>
          </a:p>
          <a:p>
            <a:r>
              <a:rPr lang="en-US" baseline="0" dirty="0"/>
              <a:t>NOTE: The author of the book used in any class that you take has selected the most important parts of the decision for your purposes within that particular class.</a:t>
            </a:r>
          </a:p>
          <a:p>
            <a:endParaRPr lang="en-US" dirty="0"/>
          </a:p>
        </p:txBody>
      </p:sp>
      <p:sp>
        <p:nvSpPr>
          <p:cNvPr id="4" name="Slide Number Placeholder 3"/>
          <p:cNvSpPr>
            <a:spLocks noGrp="1"/>
          </p:cNvSpPr>
          <p:nvPr>
            <p:ph type="sldNum" sz="quarter" idx="10"/>
          </p:nvPr>
        </p:nvSpPr>
        <p:spPr/>
        <p:txBody>
          <a:bodyPr/>
          <a:lstStyle/>
          <a:p>
            <a:fld id="{DC6A641D-E5A4-4701-8FA1-BB0F1D0D8E5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6A641D-E5A4-4701-8FA1-BB0F1D0D8E5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 the court—first let’s understand the relationship between the various courts.</a:t>
            </a:r>
          </a:p>
          <a:p>
            <a:endParaRPr lang="en-US" dirty="0"/>
          </a:p>
          <a:p>
            <a:r>
              <a:rPr lang="en-US" dirty="0"/>
              <a:t>Multiple district courts within each circuit . Multiple circuits within the federal system. One supreme court.</a:t>
            </a:r>
          </a:p>
        </p:txBody>
      </p:sp>
      <p:sp>
        <p:nvSpPr>
          <p:cNvPr id="4" name="Slide Number Placeholder 3"/>
          <p:cNvSpPr>
            <a:spLocks noGrp="1"/>
          </p:cNvSpPr>
          <p:nvPr>
            <p:ph type="sldNum" sz="quarter" idx="5"/>
          </p:nvPr>
        </p:nvSpPr>
        <p:spPr/>
        <p:txBody>
          <a:bodyPr/>
          <a:lstStyle/>
          <a:p>
            <a:fld id="{DC6A641D-E5A4-4701-8FA1-BB0F1D0D8E57}" type="slidenum">
              <a:rPr lang="en-US" smtClean="0"/>
              <a:pPr/>
              <a:t>5</a:t>
            </a:fld>
            <a:endParaRPr lang="en-US"/>
          </a:p>
        </p:txBody>
      </p:sp>
    </p:spTree>
    <p:extLst>
      <p:ext uri="{BB962C8B-B14F-4D97-AF65-F5344CB8AC3E}">
        <p14:creationId xmlns:p14="http://schemas.microsoft.com/office/powerpoint/2010/main" val="1603297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Automatic right to appeal after judgment in the district court </a:t>
            </a:r>
          </a:p>
        </p:txBody>
      </p:sp>
      <p:sp>
        <p:nvSpPr>
          <p:cNvPr id="4" name="Slide Number Placeholder 3"/>
          <p:cNvSpPr>
            <a:spLocks noGrp="1"/>
          </p:cNvSpPr>
          <p:nvPr>
            <p:ph type="sldNum" sz="quarter" idx="5"/>
          </p:nvPr>
        </p:nvSpPr>
        <p:spPr/>
        <p:txBody>
          <a:bodyPr/>
          <a:lstStyle/>
          <a:p>
            <a:fld id="{DC6A641D-E5A4-4701-8FA1-BB0F1D0D8E57}" type="slidenum">
              <a:rPr lang="en-US" smtClean="0"/>
              <a:pPr/>
              <a:t>6</a:t>
            </a:fld>
            <a:endParaRPr lang="en-US"/>
          </a:p>
        </p:txBody>
      </p:sp>
    </p:spTree>
    <p:extLst>
      <p:ext uri="{BB962C8B-B14F-4D97-AF65-F5344CB8AC3E}">
        <p14:creationId xmlns:p14="http://schemas.microsoft.com/office/powerpoint/2010/main" val="421763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Discretionary right to review via petition for </a:t>
            </a:r>
            <a:r>
              <a:rPr lang="en-US" dirty="0" err="1"/>
              <a:t>certioarari</a:t>
            </a:r>
            <a:endParaRPr lang="en-US" dirty="0"/>
          </a:p>
          <a:p>
            <a:endParaRPr lang="en-US" dirty="0"/>
          </a:p>
        </p:txBody>
      </p:sp>
      <p:sp>
        <p:nvSpPr>
          <p:cNvPr id="4" name="Slide Number Placeholder 3"/>
          <p:cNvSpPr>
            <a:spLocks noGrp="1"/>
          </p:cNvSpPr>
          <p:nvPr>
            <p:ph type="sldNum" sz="quarter" idx="5"/>
          </p:nvPr>
        </p:nvSpPr>
        <p:spPr/>
        <p:txBody>
          <a:bodyPr/>
          <a:lstStyle/>
          <a:p>
            <a:fld id="{DC6A641D-E5A4-4701-8FA1-BB0F1D0D8E57}" type="slidenum">
              <a:rPr lang="en-US" smtClean="0"/>
              <a:pPr/>
              <a:t>7</a:t>
            </a:fld>
            <a:endParaRPr lang="en-US"/>
          </a:p>
        </p:txBody>
      </p:sp>
    </p:spTree>
    <p:extLst>
      <p:ext uri="{BB962C8B-B14F-4D97-AF65-F5344CB8AC3E}">
        <p14:creationId xmlns:p14="http://schemas.microsoft.com/office/powerpoint/2010/main" val="3876307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decision it is usually sent back to the intermediate appellate court, not to the district court</a:t>
            </a:r>
          </a:p>
        </p:txBody>
      </p:sp>
      <p:sp>
        <p:nvSpPr>
          <p:cNvPr id="4" name="Slide Number Placeholder 3"/>
          <p:cNvSpPr>
            <a:spLocks noGrp="1"/>
          </p:cNvSpPr>
          <p:nvPr>
            <p:ph type="sldNum" sz="quarter" idx="5"/>
          </p:nvPr>
        </p:nvSpPr>
        <p:spPr/>
        <p:txBody>
          <a:bodyPr/>
          <a:lstStyle/>
          <a:p>
            <a:fld id="{DC6A641D-E5A4-4701-8FA1-BB0F1D0D8E57}" type="slidenum">
              <a:rPr lang="en-US" smtClean="0"/>
              <a:pPr/>
              <a:t>8</a:t>
            </a:fld>
            <a:endParaRPr lang="en-US"/>
          </a:p>
        </p:txBody>
      </p:sp>
    </p:spTree>
    <p:extLst>
      <p:ext uri="{BB962C8B-B14F-4D97-AF65-F5344CB8AC3E}">
        <p14:creationId xmlns:p14="http://schemas.microsoft.com/office/powerpoint/2010/main" val="2987338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then back to the district court</a:t>
            </a:r>
          </a:p>
          <a:p>
            <a:endParaRPr lang="en-US" dirty="0"/>
          </a:p>
          <a:p>
            <a:r>
              <a:rPr lang="en-US" dirty="0"/>
              <a:t>Most state courts operate similarly with trial courts, intermedia appellate courts, and a single supreme court</a:t>
            </a:r>
          </a:p>
        </p:txBody>
      </p:sp>
      <p:sp>
        <p:nvSpPr>
          <p:cNvPr id="4" name="Slide Number Placeholder 3"/>
          <p:cNvSpPr>
            <a:spLocks noGrp="1"/>
          </p:cNvSpPr>
          <p:nvPr>
            <p:ph type="sldNum" sz="quarter" idx="5"/>
          </p:nvPr>
        </p:nvSpPr>
        <p:spPr/>
        <p:txBody>
          <a:bodyPr/>
          <a:lstStyle/>
          <a:p>
            <a:fld id="{DC6A641D-E5A4-4701-8FA1-BB0F1D0D8E57}" type="slidenum">
              <a:rPr lang="en-US" smtClean="0"/>
              <a:pPr/>
              <a:t>9</a:t>
            </a:fld>
            <a:endParaRPr lang="en-US"/>
          </a:p>
        </p:txBody>
      </p:sp>
    </p:spTree>
    <p:extLst>
      <p:ext uri="{BB962C8B-B14F-4D97-AF65-F5344CB8AC3E}">
        <p14:creationId xmlns:p14="http://schemas.microsoft.com/office/powerpoint/2010/main" val="1141596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9144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67730"/>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1267730"/>
            <a:ext cx="144018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937635" y="1267731"/>
            <a:ext cx="126873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5400" b="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3"/>
            <a:ext cx="6803136" cy="457201"/>
          </a:xfrm>
        </p:spPr>
        <p:txBody>
          <a:bodyPr>
            <a:normAutofit/>
          </a:bodyPr>
          <a:lstStyle>
            <a:lvl1pPr marL="0" indent="0" algn="ctr">
              <a:spcBef>
                <a:spcPts val="0"/>
              </a:spcBef>
              <a:buNone/>
              <a:defRPr sz="1200" spc="60" baseline="0">
                <a:solidFill>
                  <a:schemeClr val="tx2">
                    <a:lumMod val="7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0" name="Date Placeholder 19"/>
          <p:cNvSpPr>
            <a:spLocks noGrp="1"/>
          </p:cNvSpPr>
          <p:nvPr>
            <p:ph type="dt" sz="half" idx="10"/>
          </p:nvPr>
        </p:nvSpPr>
        <p:spPr>
          <a:xfrm>
            <a:off x="3989070" y="1341256"/>
            <a:ext cx="1165860" cy="527213"/>
          </a:xfrm>
        </p:spPr>
        <p:txBody>
          <a:bodyPr/>
          <a:lstStyle>
            <a:lvl1pPr algn="ctr">
              <a:defRPr sz="975" spc="0" baseline="0">
                <a:solidFill>
                  <a:srgbClr val="FFFFFF"/>
                </a:solidFill>
                <a:latin typeface="+mn-lt"/>
              </a:defRPr>
            </a:lvl1pPr>
          </a:lstStyle>
          <a:p>
            <a:fld id="{702358E9-5C7F-4AB7-BE29-0254223713CB}" type="datetimeFigureOut">
              <a:rPr lang="en-US" smtClean="0"/>
              <a:pPr/>
              <a:t>7/23/21</a:t>
            </a:fld>
            <a:endParaRPr lang="en-US"/>
          </a:p>
        </p:txBody>
      </p:sp>
      <p:sp>
        <p:nvSpPr>
          <p:cNvPr id="21" name="Footer Placeholder 20"/>
          <p:cNvSpPr>
            <a:spLocks noGrp="1"/>
          </p:cNvSpPr>
          <p:nvPr>
            <p:ph type="ftr" sz="quarter" idx="11"/>
          </p:nvPr>
        </p:nvSpPr>
        <p:spPr>
          <a:xfrm>
            <a:off x="1090422" y="5212080"/>
            <a:ext cx="4429125"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F54C6B83-EDF3-4922-AAC7-9CF035BB7266}" type="slidenum">
              <a:rPr lang="en-US" smtClean="0"/>
              <a:pPr/>
              <a:t>‹#›</a:t>
            </a:fld>
            <a:endParaRPr lang="en-US"/>
          </a:p>
        </p:txBody>
      </p:sp>
    </p:spTree>
    <p:extLst>
      <p:ext uri="{BB962C8B-B14F-4D97-AF65-F5344CB8AC3E}">
        <p14:creationId xmlns:p14="http://schemas.microsoft.com/office/powerpoint/2010/main" val="23682091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2358E9-5C7F-4AB7-BE29-0254223713CB}" type="datetimeFigureOut">
              <a:rPr lang="en-US" smtClean="0"/>
              <a:pPr/>
              <a:t>7/23/21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C6B83-EDF3-4922-AAC7-9CF035BB7266}" type="slidenum">
              <a:rPr lang="en-US" smtClean="0"/>
              <a:pPr/>
              <a:t>‹#›</a:t>
            </a:fld>
            <a:endParaRPr lang="en-US"/>
          </a:p>
        </p:txBody>
      </p:sp>
    </p:spTree>
    <p:extLst>
      <p:ext uri="{BB962C8B-B14F-4D97-AF65-F5344CB8AC3E}">
        <p14:creationId xmlns:p14="http://schemas.microsoft.com/office/powerpoint/2010/main" val="4114453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2358E9-5C7F-4AB7-BE29-0254223713CB}" type="datetimeFigureOut">
              <a:rPr lang="en-US" smtClean="0"/>
              <a:pPr/>
              <a:t>7/23/21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C6B83-EDF3-4922-AAC7-9CF035BB7266}" type="slidenum">
              <a:rPr lang="en-US" smtClean="0"/>
              <a:pPr/>
              <a:t>‹#›</a:t>
            </a:fld>
            <a:endParaRPr lang="en-US"/>
          </a:p>
        </p:txBody>
      </p:sp>
    </p:spTree>
    <p:extLst>
      <p:ext uri="{BB962C8B-B14F-4D97-AF65-F5344CB8AC3E}">
        <p14:creationId xmlns:p14="http://schemas.microsoft.com/office/powerpoint/2010/main" val="334606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2358E9-5C7F-4AB7-BE29-0254223713CB}" type="datetimeFigureOut">
              <a:rPr lang="en-US" smtClean="0"/>
              <a:pPr/>
              <a:t>7/23/21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C6B83-EDF3-4922-AAC7-9CF035BB7266}" type="slidenum">
              <a:rPr lang="en-US" smtClean="0"/>
              <a:pPr/>
              <a:t>‹#›</a:t>
            </a:fld>
            <a:endParaRPr lang="en-US"/>
          </a:p>
        </p:txBody>
      </p:sp>
    </p:spTree>
    <p:extLst>
      <p:ext uri="{BB962C8B-B14F-4D97-AF65-F5344CB8AC3E}">
        <p14:creationId xmlns:p14="http://schemas.microsoft.com/office/powerpoint/2010/main" val="3086088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8838" y="0"/>
            <a:ext cx="9144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67730"/>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1267730"/>
            <a:ext cx="144018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937635" y="1267731"/>
            <a:ext cx="126873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540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457200"/>
          </a:xfrm>
        </p:spPr>
        <p:txBody>
          <a:bodyPr anchor="t">
            <a:normAutofit/>
          </a:bodyPr>
          <a:lstStyle>
            <a:lvl1pPr marL="0" indent="0" algn="ctr">
              <a:buNone/>
              <a:tabLst>
                <a:tab pos="1975247" algn="l"/>
              </a:tabLst>
              <a:defRPr sz="1200">
                <a:solidFill>
                  <a:schemeClr val="tx2"/>
                </a:solidFill>
                <a:effectLst/>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91356" y="1344502"/>
            <a:ext cx="1165860" cy="530352"/>
          </a:xfrm>
        </p:spPr>
        <p:txBody>
          <a:bodyPr/>
          <a:lstStyle>
            <a:lvl1pPr algn="ctr">
              <a:defRPr lang="en-US" sz="975" kern="1200" spc="0" baseline="0">
                <a:solidFill>
                  <a:srgbClr val="FFFFFF"/>
                </a:solidFill>
                <a:latin typeface="+mn-lt"/>
                <a:ea typeface="+mn-ea"/>
                <a:cs typeface="+mn-cs"/>
              </a:defRPr>
            </a:lvl1pPr>
          </a:lstStyle>
          <a:p>
            <a:fld id="{702358E9-5C7F-4AB7-BE29-0254223713CB}" type="datetimeFigureOut">
              <a:rPr lang="en-US" smtClean="0"/>
              <a:pPr/>
              <a:t>7/23/21</a:t>
            </a:fld>
            <a:endParaRPr lang="en-US"/>
          </a:p>
        </p:txBody>
      </p:sp>
      <p:sp>
        <p:nvSpPr>
          <p:cNvPr id="5" name="Footer Placeholder 4"/>
          <p:cNvSpPr>
            <a:spLocks noGrp="1"/>
          </p:cNvSpPr>
          <p:nvPr>
            <p:ph type="ftr" sz="quarter" idx="11"/>
          </p:nvPr>
        </p:nvSpPr>
        <p:spPr>
          <a:xfrm>
            <a:off x="1090422" y="5212080"/>
            <a:ext cx="4430268"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6453378" y="5212080"/>
            <a:ext cx="1584198" cy="228600"/>
          </a:xfrm>
        </p:spPr>
        <p:txBody>
          <a:bodyPr/>
          <a:lstStyle/>
          <a:p>
            <a:fld id="{F54C6B83-EDF3-4922-AAC7-9CF035BB7266}" type="slidenum">
              <a:rPr lang="en-US" smtClean="0"/>
              <a:pPr/>
              <a:t>‹#›</a:t>
            </a:fld>
            <a:endParaRPr lang="en-US"/>
          </a:p>
        </p:txBody>
      </p:sp>
    </p:spTree>
    <p:extLst>
      <p:ext uri="{BB962C8B-B14F-4D97-AF65-F5344CB8AC3E}">
        <p14:creationId xmlns:p14="http://schemas.microsoft.com/office/powerpoint/2010/main" val="136921794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0100" y="2103120"/>
            <a:ext cx="3566160" cy="374904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77740" y="2103120"/>
            <a:ext cx="3566160" cy="374904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2358E9-5C7F-4AB7-BE29-0254223713CB}" type="datetimeFigureOut">
              <a:rPr lang="en-US" smtClean="0"/>
              <a:pPr/>
              <a:t>7/23/21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C6B83-EDF3-4922-AAC7-9CF035BB7266}" type="slidenum">
              <a:rPr lang="en-US" smtClean="0"/>
              <a:pPr/>
              <a:t>‹#›</a:t>
            </a:fld>
            <a:endParaRPr lang="en-US"/>
          </a:p>
        </p:txBody>
      </p:sp>
    </p:spTree>
    <p:extLst>
      <p:ext uri="{BB962C8B-B14F-4D97-AF65-F5344CB8AC3E}">
        <p14:creationId xmlns:p14="http://schemas.microsoft.com/office/powerpoint/2010/main" val="217965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02386" y="2074334"/>
            <a:ext cx="3566160" cy="640080"/>
          </a:xfrm>
        </p:spPr>
        <p:txBody>
          <a:bodyPr anchor="ctr">
            <a:normAutofit/>
          </a:bodyPr>
          <a:lstStyle>
            <a:lvl1pPr marL="0" indent="0" algn="ctr">
              <a:spcBef>
                <a:spcPts val="0"/>
              </a:spcBef>
              <a:buNone/>
              <a:defRPr sz="1350" b="0">
                <a:solidFill>
                  <a:schemeClr val="tx2"/>
                </a:solidFill>
                <a:latin typeface="+mn-lt"/>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02386" y="2755898"/>
            <a:ext cx="3566160" cy="32004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80026" y="2074334"/>
            <a:ext cx="3566160" cy="640080"/>
          </a:xfrm>
        </p:spPr>
        <p:txBody>
          <a:bodyPr anchor="ctr">
            <a:normAutofit/>
          </a:bodyPr>
          <a:lstStyle>
            <a:lvl1pPr marL="0" indent="0" algn="ctr">
              <a:spcBef>
                <a:spcPts val="0"/>
              </a:spcBef>
              <a:buNone/>
              <a:defRPr sz="1350" b="0">
                <a:solidFill>
                  <a:schemeClr val="tx2"/>
                </a:solidFill>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80026" y="2756581"/>
            <a:ext cx="3566160" cy="32004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2358E9-5C7F-4AB7-BE29-0254223713CB}" type="datetimeFigureOut">
              <a:rPr lang="en-US" smtClean="0"/>
              <a:pPr/>
              <a:t>7/23/21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4C6B83-EDF3-4922-AAC7-9CF035BB7266}" type="slidenum">
              <a:rPr lang="en-US" smtClean="0"/>
              <a:pPr/>
              <a:t>‹#›</a:t>
            </a:fld>
            <a:endParaRPr lang="en-US"/>
          </a:p>
        </p:txBody>
      </p:sp>
    </p:spTree>
    <p:extLst>
      <p:ext uri="{BB962C8B-B14F-4D97-AF65-F5344CB8AC3E}">
        <p14:creationId xmlns:p14="http://schemas.microsoft.com/office/powerpoint/2010/main" val="420763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2358E9-5C7F-4AB7-BE29-0254223713CB}" type="datetimeFigureOut">
              <a:rPr lang="en-US" smtClean="0"/>
              <a:pPr/>
              <a:t>7/23/21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4C6B83-EDF3-4922-AAC7-9CF035BB7266}" type="slidenum">
              <a:rPr lang="en-US" smtClean="0"/>
              <a:pPr/>
              <a:t>‹#›</a:t>
            </a:fld>
            <a:endParaRPr lang="en-US"/>
          </a:p>
        </p:txBody>
      </p:sp>
    </p:spTree>
    <p:extLst>
      <p:ext uri="{BB962C8B-B14F-4D97-AF65-F5344CB8AC3E}">
        <p14:creationId xmlns:p14="http://schemas.microsoft.com/office/powerpoint/2010/main" val="79028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358E9-5C7F-4AB7-BE29-0254223713CB}" type="datetimeFigureOut">
              <a:rPr lang="en-US" smtClean="0"/>
              <a:pPr/>
              <a:t>7/23/21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4C6B83-EDF3-4922-AAC7-9CF035BB7266}" type="slidenum">
              <a:rPr lang="en-US" smtClean="0"/>
              <a:pPr/>
              <a:t>‹#›</a:t>
            </a:fld>
            <a:endParaRPr lang="en-US"/>
          </a:p>
        </p:txBody>
      </p:sp>
    </p:spTree>
    <p:extLst>
      <p:ext uri="{BB962C8B-B14F-4D97-AF65-F5344CB8AC3E}">
        <p14:creationId xmlns:p14="http://schemas.microsoft.com/office/powerpoint/2010/main" val="288874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6765290" y="237744"/>
            <a:ext cx="219456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685800" rtl="0" eaLnBrk="1" latinLnBrk="0" hangingPunct="1">
              <a:lnSpc>
                <a:spcPct val="90000"/>
              </a:lnSpc>
              <a:spcBef>
                <a:spcPct val="0"/>
              </a:spcBef>
              <a:buNone/>
              <a:defRPr lang="en-US" sz="21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14350" y="609600"/>
            <a:ext cx="5829300" cy="5334000"/>
          </a:xfrm>
        </p:spPr>
        <p:txBody>
          <a:bodyPr/>
          <a:lstStyle>
            <a:lvl1pPr>
              <a:defRPr sz="1425"/>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600"/>
              </a:spcBef>
              <a:buNone/>
              <a:defRPr sz="10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p:txBody>
          <a:bodyPr/>
          <a:lstStyle/>
          <a:p>
            <a:fld id="{702358E9-5C7F-4AB7-BE29-0254223713CB}" type="datetimeFigureOut">
              <a:rPr lang="en-US" smtClean="0"/>
              <a:pPr/>
              <a:t>7/23/21</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7797546" y="6227064"/>
            <a:ext cx="1097280" cy="256032"/>
          </a:xfrm>
        </p:spPr>
        <p:txBody>
          <a:bodyPr/>
          <a:lstStyle/>
          <a:p>
            <a:fld id="{F54C6B83-EDF3-4922-AAC7-9CF035BB7266}" type="slidenum">
              <a:rPr lang="en-US" smtClean="0"/>
              <a:pPr/>
              <a:t>‹#›</a:t>
            </a:fld>
            <a:endParaRPr lang="en-US"/>
          </a:p>
        </p:txBody>
      </p:sp>
      <p:sp>
        <p:nvSpPr>
          <p:cNvPr id="12" name="Rectangle 11"/>
          <p:cNvSpPr/>
          <p:nvPr/>
        </p:nvSpPr>
        <p:spPr>
          <a:xfrm>
            <a:off x="6868160" y="374904"/>
            <a:ext cx="198882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1530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237744"/>
            <a:ext cx="219456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1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237744"/>
            <a:ext cx="6398514" cy="6382512"/>
          </a:xfrm>
          <a:solidFill>
            <a:schemeClr val="accent6">
              <a:lumMod val="60000"/>
              <a:lumOff val="40000"/>
            </a:schemeClr>
          </a:solidFill>
          <a:ln>
            <a:noFill/>
          </a:ln>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600"/>
              </a:spcBef>
              <a:buNone/>
              <a:defRPr sz="10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702358E9-5C7F-4AB7-BE29-0254223713CB}" type="datetimeFigureOut">
              <a:rPr lang="en-US" smtClean="0"/>
              <a:pPr/>
              <a:t>7/23/21</a:t>
            </a:fld>
            <a:endParaRPr lang="en-US"/>
          </a:p>
        </p:txBody>
      </p:sp>
      <p:sp>
        <p:nvSpPr>
          <p:cNvPr id="6" name="Footer Placeholder 5"/>
          <p:cNvSpPr>
            <a:spLocks noGrp="1"/>
          </p:cNvSpPr>
          <p:nvPr>
            <p:ph type="ftr" sz="quarter" idx="11"/>
          </p:nvPr>
        </p:nvSpPr>
        <p:spPr/>
        <p:txBody>
          <a:bodyPr/>
          <a:lstStyle>
            <a:lvl1pPr marL="0" algn="r" defTabSz="685800" rtl="0" eaLnBrk="1" latinLnBrk="0" hangingPunct="1">
              <a:defRPr lang="en-US" sz="75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7797546" y="6227064"/>
            <a:ext cx="1097280" cy="256032"/>
          </a:xfrm>
        </p:spPr>
        <p:txBody>
          <a:bodyPr/>
          <a:lstStyle/>
          <a:p>
            <a:fld id="{F54C6B83-EDF3-4922-AAC7-9CF035BB7266}" type="slidenum">
              <a:rPr lang="en-US" smtClean="0"/>
              <a:pPr/>
              <a:t>‹#›</a:t>
            </a:fld>
            <a:endParaRPr lang="en-US"/>
          </a:p>
        </p:txBody>
      </p:sp>
      <p:sp>
        <p:nvSpPr>
          <p:cNvPr id="10" name="Rectangle 9"/>
          <p:cNvSpPr/>
          <p:nvPr/>
        </p:nvSpPr>
        <p:spPr>
          <a:xfrm>
            <a:off x="6868160" y="374904"/>
            <a:ext cx="198882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2463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237744"/>
            <a:ext cx="8791956"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800100" y="642594"/>
            <a:ext cx="75438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0100" y="2103120"/>
            <a:ext cx="75438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2098" y="6214535"/>
            <a:ext cx="2057400" cy="256032"/>
          </a:xfrm>
          <a:prstGeom prst="rect">
            <a:avLst/>
          </a:prstGeom>
        </p:spPr>
        <p:txBody>
          <a:bodyPr vert="horz" lIns="91440" tIns="45720" rIns="91440" bIns="45720" rtlCol="0" anchor="b"/>
          <a:lstStyle>
            <a:lvl1pPr algn="l">
              <a:defRPr sz="750">
                <a:solidFill>
                  <a:schemeClr val="tx1">
                    <a:lumMod val="75000"/>
                    <a:lumOff val="25000"/>
                  </a:schemeClr>
                </a:solidFill>
              </a:defRPr>
            </a:lvl1pPr>
          </a:lstStyle>
          <a:p>
            <a:fld id="{702358E9-5C7F-4AB7-BE29-0254223713CB}" type="datetimeFigureOut">
              <a:rPr lang="en-US" smtClean="0"/>
              <a:pPr/>
              <a:t>7/23/21</a:t>
            </a:fld>
            <a:endParaRPr lang="en-US"/>
          </a:p>
        </p:txBody>
      </p:sp>
      <p:sp>
        <p:nvSpPr>
          <p:cNvPr id="5" name="Footer Placeholder 4"/>
          <p:cNvSpPr>
            <a:spLocks noGrp="1"/>
          </p:cNvSpPr>
          <p:nvPr>
            <p:ph type="ftr" sz="quarter" idx="3"/>
          </p:nvPr>
        </p:nvSpPr>
        <p:spPr>
          <a:xfrm>
            <a:off x="2617470" y="6214535"/>
            <a:ext cx="3909060" cy="256032"/>
          </a:xfrm>
          <a:prstGeom prst="rect">
            <a:avLst/>
          </a:prstGeom>
        </p:spPr>
        <p:txBody>
          <a:bodyPr vert="horz" lIns="91440" tIns="45720" rIns="91440" bIns="45720" rtlCol="0" anchor="b"/>
          <a:lstStyle>
            <a:lvl1pPr algn="ctr">
              <a:defRPr sz="75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7761401" y="6214535"/>
            <a:ext cx="1097280" cy="256032"/>
          </a:xfrm>
          <a:prstGeom prst="rect">
            <a:avLst/>
          </a:prstGeom>
        </p:spPr>
        <p:txBody>
          <a:bodyPr vert="horz" lIns="91440" tIns="45720" rIns="91440" bIns="45720" rtlCol="0" anchor="b"/>
          <a:lstStyle>
            <a:lvl1pPr algn="r">
              <a:defRPr sz="750">
                <a:solidFill>
                  <a:schemeClr val="tx1">
                    <a:lumMod val="75000"/>
                    <a:lumOff val="25000"/>
                  </a:schemeClr>
                </a:solidFill>
              </a:defRPr>
            </a:lvl1pPr>
          </a:lstStyle>
          <a:p>
            <a:fld id="{F54C6B83-EDF3-4922-AAC7-9CF035BB7266}" type="slidenum">
              <a:rPr lang="en-US" smtClean="0"/>
              <a:pPr/>
              <a:t>‹#›</a:t>
            </a:fld>
            <a:endParaRPr lang="en-US"/>
          </a:p>
        </p:txBody>
      </p:sp>
      <p:sp>
        <p:nvSpPr>
          <p:cNvPr id="8" name="Rectangle 7"/>
          <p:cNvSpPr/>
          <p:nvPr/>
        </p:nvSpPr>
        <p:spPr>
          <a:xfrm>
            <a:off x="278892" y="374904"/>
            <a:ext cx="8586216"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992510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lang="en-US" sz="360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00000"/>
        </a:lnSpc>
        <a:spcBef>
          <a:spcPts val="675"/>
        </a:spcBef>
        <a:spcAft>
          <a:spcPts val="0"/>
        </a:spcAft>
        <a:buClr>
          <a:schemeClr val="tx1">
            <a:lumMod val="85000"/>
            <a:lumOff val="15000"/>
          </a:schemeClr>
        </a:buClr>
        <a:buFont typeface="Garamond" pitchFamily="18" charset="0"/>
        <a:buChar char="◦"/>
        <a:defRPr sz="1350"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Arthur@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600200"/>
          </a:xfrm>
        </p:spPr>
        <p:txBody>
          <a:bodyPr>
            <a:normAutofit/>
          </a:bodyPr>
          <a:lstStyle/>
          <a:p>
            <a:pPr lvl="0"/>
            <a:r>
              <a:rPr lang="en-US" i="1" dirty="0">
                <a:latin typeface="Century" panose="02040604050505020304" pitchFamily="18" charset="0"/>
                <a:cs typeface="Times New Roman" panose="02020603050405020304" pitchFamily="18" charset="0"/>
              </a:rPr>
              <a:t>General Reading Strategies for Non-Native English Speakers</a:t>
            </a:r>
            <a:r>
              <a:rPr lang="en-US" i="1" dirty="0"/>
              <a:t/>
            </a:r>
            <a:br>
              <a:rPr lang="en-US" i="1" dirty="0"/>
            </a:br>
            <a:endParaRPr lang="en-US" dirty="0"/>
          </a:p>
        </p:txBody>
      </p:sp>
      <p:sp>
        <p:nvSpPr>
          <p:cNvPr id="3" name="Content Placeholder 2"/>
          <p:cNvSpPr>
            <a:spLocks noGrp="1"/>
          </p:cNvSpPr>
          <p:nvPr>
            <p:ph idx="1"/>
          </p:nvPr>
        </p:nvSpPr>
        <p:spPr>
          <a:xfrm>
            <a:off x="533400" y="2332037"/>
            <a:ext cx="8229600" cy="4525963"/>
          </a:xfrm>
        </p:spPr>
        <p:txBody>
          <a:bodyPr/>
          <a:lstStyle/>
          <a:p>
            <a:endParaRPr lang="en-US" i="1" dirty="0"/>
          </a:p>
          <a:p>
            <a:pPr lvl="0"/>
            <a:r>
              <a:rPr lang="en-US" sz="2800" dirty="0"/>
              <a:t>Read in Meaningful Chunks</a:t>
            </a:r>
          </a:p>
          <a:p>
            <a:r>
              <a:rPr lang="en-US" sz="2800" dirty="0"/>
              <a:t>Use The Entire Passage To Help Understand Unknown Words</a:t>
            </a:r>
          </a:p>
          <a:p>
            <a:r>
              <a:rPr lang="en-US" sz="2800" b="1" dirty="0"/>
              <a:t>Read the Edited Version of the Case</a:t>
            </a:r>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9800" y="2209800"/>
            <a:ext cx="4953000" cy="1200329"/>
          </a:xfrm>
          <a:prstGeom prst="rect">
            <a:avLst/>
          </a:prstGeom>
          <a:noFill/>
        </p:spPr>
        <p:txBody>
          <a:bodyPr wrap="square" rtlCol="0">
            <a:spAutoFit/>
          </a:bodyPr>
          <a:lstStyle/>
          <a:p>
            <a:r>
              <a:rPr lang="en-US" dirty="0" smtClean="0"/>
              <a:t>The full set of PowerPoint Slides is available upon adoption. If you are a professor using this book for a class, please contact </a:t>
            </a:r>
            <a:r>
              <a:rPr lang="en-US" dirty="0" smtClean="0">
                <a:hlinkClick r:id="rId3"/>
              </a:rPr>
              <a:t>Arthur@cap-press.com</a:t>
            </a:r>
            <a:r>
              <a:rPr lang="en-US" dirty="0" smtClean="0"/>
              <a:t> to request your slides.</a:t>
            </a:r>
            <a:endParaRPr lang="en-US" dirty="0"/>
          </a:p>
        </p:txBody>
      </p:sp>
    </p:spTree>
    <p:extLst>
      <p:ext uri="{BB962C8B-B14F-4D97-AF65-F5344CB8AC3E}">
        <p14:creationId xmlns:p14="http://schemas.microsoft.com/office/powerpoint/2010/main" val="1541467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ctr">
              <a:buNone/>
            </a:pPr>
            <a:r>
              <a:rPr lang="en-US" sz="1800" dirty="0"/>
              <a:t>Supreme Court of the United States. </a:t>
            </a:r>
          </a:p>
          <a:p>
            <a:pPr marL="0" indent="0" algn="ctr">
              <a:buNone/>
            </a:pPr>
            <a:r>
              <a:rPr lang="en-US" sz="1800" b="1" dirty="0"/>
              <a:t>ERIE R. CO. v. TOMPKINS.</a:t>
            </a:r>
            <a:br>
              <a:rPr lang="en-US" sz="1800" b="1" dirty="0"/>
            </a:br>
            <a:r>
              <a:rPr lang="en-US" sz="1800" b="1" dirty="0"/>
              <a:t/>
            </a:r>
            <a:br>
              <a:rPr lang="en-US" sz="1800" b="1" dirty="0"/>
            </a:br>
            <a:r>
              <a:rPr lang="en-US" sz="1800" dirty="0"/>
              <a:t>No. 367.</a:t>
            </a:r>
            <a:br>
              <a:rPr lang="en-US" sz="1800" dirty="0"/>
            </a:br>
            <a:r>
              <a:rPr lang="en-US" sz="1800" dirty="0"/>
              <a:t>Argued Jan. 31, 1938.</a:t>
            </a:r>
            <a:br>
              <a:rPr lang="en-US" sz="1800" dirty="0"/>
            </a:br>
            <a:r>
              <a:rPr lang="en-US" sz="1800" dirty="0"/>
              <a:t>Decided April 25, 1938.</a:t>
            </a:r>
            <a:br>
              <a:rPr lang="en-US" sz="1800" dirty="0"/>
            </a:br>
            <a:r>
              <a:rPr lang="en-US" dirty="0"/>
              <a:t/>
            </a:r>
            <a:br>
              <a:rPr lang="en-US" dirty="0"/>
            </a:br>
            <a:r>
              <a:rPr lang="en-US" sz="1800" dirty="0"/>
              <a:t>On Certiorari to the United States Circuit Court of Appeals for the Second Circuit.</a:t>
            </a:r>
          </a:p>
          <a:p>
            <a:pPr marL="0" indent="0" algn="ctr">
              <a:buNone/>
            </a:pPr>
            <a:endParaRPr lang="en-US" sz="1800" dirty="0"/>
          </a:p>
          <a:p>
            <a:pPr marL="0" indent="0">
              <a:buNone/>
            </a:pPr>
            <a:r>
              <a:rPr lang="en-US" sz="1800" dirty="0"/>
              <a:t>Action by Harry J. Tompkins against the Erie Railroad Company to recover for personal injuries allegedly sustained through negligent operation or maintenance of a train. To review a judgment of the Circuit Court of Appeals, 90 F.2d 603, affirming a judgment for plaintiff, the defendant brings certiorari.</a:t>
            </a:r>
          </a:p>
          <a:p>
            <a:pPr marL="0" indent="0">
              <a:buNone/>
            </a:pPr>
            <a:r>
              <a:rPr lang="en-US" sz="1800" dirty="0"/>
              <a:t/>
            </a:r>
            <a:br>
              <a:rPr lang="en-US" sz="1800" dirty="0"/>
            </a:br>
            <a:r>
              <a:rPr lang="en-US" sz="1800" dirty="0"/>
              <a:t>Reversed and remanded, with directions.</a:t>
            </a:r>
          </a:p>
          <a:p>
            <a:pPr marL="0" indent="0">
              <a:buNone/>
            </a:pPr>
            <a:r>
              <a:rPr lang="en-US" sz="1800" dirty="0"/>
              <a:t/>
            </a:r>
            <a:br>
              <a:rPr lang="en-US" sz="1800" dirty="0"/>
            </a:br>
            <a:r>
              <a:rPr lang="en-US" sz="1800" dirty="0"/>
              <a:t>Mr. Justice BUTLER, and Mr. Justice </a:t>
            </a:r>
            <a:r>
              <a:rPr lang="en-US" sz="1800" dirty="0" err="1"/>
              <a:t>McREYNOLDS</a:t>
            </a:r>
            <a:r>
              <a:rPr lang="en-US" sz="1800" dirty="0"/>
              <a:t>, dissenting.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858000"/>
          </a:xfrm>
        </p:spPr>
        <p:txBody>
          <a:bodyPr>
            <a:normAutofit/>
          </a:bodyPr>
          <a:lstStyle/>
          <a:p>
            <a:pPr marL="0" indent="0">
              <a:buNone/>
            </a:pPr>
            <a:r>
              <a:rPr lang="en-US" dirty="0"/>
              <a:t>[1] </a:t>
            </a:r>
            <a:r>
              <a:rPr lang="en-US" dirty="0" err="1"/>
              <a:t>KeyCite</a:t>
            </a:r>
            <a:r>
              <a:rPr lang="en-US" dirty="0"/>
              <a:t> Citing References for this </a:t>
            </a:r>
            <a:r>
              <a:rPr lang="en-US" dirty="0" err="1"/>
              <a:t>Headnote</a:t>
            </a:r>
            <a:r>
              <a:rPr lang="en-US" dirty="0"/>
              <a:t/>
            </a:r>
            <a:br>
              <a:rPr lang="en-US" dirty="0"/>
            </a:br>
            <a:r>
              <a:rPr lang="en-US" dirty="0"/>
              <a:t>170B Federal Courts</a:t>
            </a:r>
            <a:br>
              <a:rPr lang="en-US" dirty="0"/>
            </a:br>
            <a:r>
              <a:rPr lang="en-US" dirty="0"/>
              <a:t>   170BVI State Laws as Rules of Decision</a:t>
            </a:r>
            <a:br>
              <a:rPr lang="en-US" dirty="0"/>
            </a:br>
            <a:r>
              <a:rPr lang="en-US" dirty="0"/>
              <a:t>     170BVI(B) Decisions of State Courts as Authority</a:t>
            </a:r>
            <a:br>
              <a:rPr lang="en-US" dirty="0"/>
            </a:br>
            <a:r>
              <a:rPr lang="en-US" dirty="0"/>
              <a:t>       170Bk381 k. State Court Decisions in General. Most Cited Cases</a:t>
            </a:r>
            <a:br>
              <a:rPr lang="en-US" dirty="0"/>
            </a:br>
            <a:r>
              <a:rPr lang="en-US" dirty="0"/>
              <a:t/>
            </a:r>
            <a:br>
              <a:rPr lang="en-US" dirty="0"/>
            </a:br>
            <a:r>
              <a:rPr lang="en-US" dirty="0"/>
              <a:t>Where application of the doctrine of Swift v. Tyson, by which Federal courts exercising jurisdiction on ground of diversity of citizenship need not in matters of general jurisprudence apply the unwritten law of the state as declared by its highest court but are free to exercise an independent judgment as to what the common law of a state is or should be, introduced grave discrimination by noncitizens against citizens and prevented uniformity in the administration of the law of a state and thereby invaded rights which were reserved by the constitution to the several states, abandonment of the doctrine was required.</a:t>
            </a:r>
          </a:p>
          <a:p>
            <a:pPr marL="0" indent="0">
              <a:buNone/>
            </a:pPr>
            <a:endParaRPr lang="en-US" dirty="0"/>
          </a:p>
          <a:p>
            <a:pPr marL="0" indent="0">
              <a:buNone/>
            </a:pPr>
            <a:r>
              <a:rPr lang="en-US" dirty="0"/>
              <a:t>[2] </a:t>
            </a:r>
            <a:r>
              <a:rPr lang="en-US" dirty="0" err="1"/>
              <a:t>KeyCite</a:t>
            </a:r>
            <a:r>
              <a:rPr lang="en-US" dirty="0"/>
              <a:t> Citing References for this</a:t>
            </a:r>
            <a:r>
              <a:rPr lang="en-US" dirty="0">
                <a:solidFill>
                  <a:srgbClr val="F7A115"/>
                </a:solidFill>
              </a:rPr>
              <a:t> </a:t>
            </a:r>
            <a:r>
              <a:rPr lang="en-US" dirty="0" err="1"/>
              <a:t>Headnote</a:t>
            </a:r>
            <a:r>
              <a:rPr lang="en-US" dirty="0"/>
              <a:t/>
            </a:r>
            <a:br>
              <a:rPr lang="en-US" dirty="0"/>
            </a:br>
            <a:r>
              <a:rPr lang="en-US" dirty="0"/>
              <a:t>170B Federal Courts</a:t>
            </a:r>
            <a:br>
              <a:rPr lang="en-US" dirty="0"/>
            </a:br>
            <a:r>
              <a:rPr lang="en-US" dirty="0"/>
              <a:t>   170BVI State Laws as Rules of Decision</a:t>
            </a:r>
            <a:br>
              <a:rPr lang="en-US" dirty="0"/>
            </a:br>
            <a:r>
              <a:rPr lang="en-US" dirty="0"/>
              <a:t>     170BVI(A) In General</a:t>
            </a:r>
            <a:br>
              <a:rPr lang="en-US" dirty="0"/>
            </a:br>
            <a:r>
              <a:rPr lang="en-US" dirty="0"/>
              <a:t>       170Bk371 k. Nature and Extent of Authority. Most Cited Cases</a:t>
            </a:r>
            <a:br>
              <a:rPr lang="en-US" dirty="0"/>
            </a:br>
            <a:r>
              <a:rPr lang="en-US" dirty="0"/>
              <a:t>         (Formerly 106k372(1))</a:t>
            </a:r>
            <a:br>
              <a:rPr lang="en-US" dirty="0"/>
            </a:br>
            <a:r>
              <a:rPr lang="en-US" dirty="0"/>
              <a:t/>
            </a:r>
            <a:br>
              <a:rPr lang="en-US" dirty="0"/>
            </a:br>
            <a:r>
              <a:rPr lang="en-US" dirty="0"/>
              <a:t>In federal courts, except in matters governed by Federal Constitution or by acts of Congress, law to be applied in any case is law of the state. 28 U.S.C.A. § 1652.</a:t>
            </a:r>
          </a:p>
          <a:p>
            <a:pPr>
              <a:buNone/>
            </a:pPr>
            <a:endParaRPr lang="en-US" dirty="0">
              <a:solidFill>
                <a:srgbClr val="F7A115"/>
              </a:solidFill>
            </a:endParaRPr>
          </a:p>
          <a:p>
            <a:pPr marL="0" indent="0">
              <a:buNone/>
            </a:pPr>
            <a:r>
              <a:rPr lang="en-US" dirty="0"/>
              <a:t>[3] </a:t>
            </a:r>
            <a:r>
              <a:rPr lang="en-US" dirty="0" err="1"/>
              <a:t>KeyCite</a:t>
            </a:r>
            <a:r>
              <a:rPr lang="en-US" dirty="0"/>
              <a:t> Citing References for this Headnote</a:t>
            </a:r>
            <a:br>
              <a:rPr lang="en-US" dirty="0"/>
            </a:br>
            <a:r>
              <a:rPr lang="en-US" dirty="0"/>
              <a:t>170B Federal Courts </a:t>
            </a:r>
            <a:r>
              <a:rPr lang="en-US" dirty="0" err="1"/>
              <a:t>KeyCite</a:t>
            </a:r>
            <a:r>
              <a:rPr lang="en-US" dirty="0"/>
              <a:t> Citing References for this </a:t>
            </a:r>
            <a:r>
              <a:rPr lang="en-US" dirty="0" err="1"/>
              <a:t>Headnote</a:t>
            </a:r>
            <a:r>
              <a:rPr lang="en-US" dirty="0"/>
              <a:t/>
            </a:r>
            <a:br>
              <a:rPr lang="en-US" dirty="0"/>
            </a:br>
            <a:r>
              <a:rPr lang="en-US" dirty="0"/>
              <a:t>   170BVI State Laws as Rules of Decision</a:t>
            </a:r>
            <a:br>
              <a:rPr lang="en-US" dirty="0"/>
            </a:br>
            <a:r>
              <a:rPr lang="en-US" dirty="0"/>
              <a:t>     170BVI(A) In General</a:t>
            </a:r>
            <a:br>
              <a:rPr lang="en-US" dirty="0"/>
            </a:br>
            <a:r>
              <a:rPr lang="en-US" dirty="0"/>
              <a:t>       170Bk374 k. Matters of General Jurisprudence; Federal Common Law. Most Cited Cases</a:t>
            </a:r>
            <a:br>
              <a:rPr lang="en-US" dirty="0"/>
            </a:br>
            <a:r>
              <a:rPr lang="en-US" dirty="0"/>
              <a:t>         (Formerly 106k365(1), 106k372(1))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rmAutofit fontScale="90000"/>
          </a:bodyPr>
          <a:lstStyle/>
          <a:p>
            <a:r>
              <a:rPr lang="en-US" dirty="0"/>
              <a:t/>
            </a:r>
            <a:br>
              <a:rPr lang="en-US" dirty="0"/>
            </a:br>
            <a:r>
              <a:rPr lang="en-US" sz="4000" i="1" dirty="0">
                <a:latin typeface="Century" panose="02040604050505020304" pitchFamily="18" charset="0"/>
              </a:rPr>
              <a:t>Understanding Judicial Decisions in A Legal Textbook</a:t>
            </a:r>
            <a:r>
              <a:rPr lang="en-US" dirty="0"/>
              <a:t/>
            </a:r>
            <a:br>
              <a:rPr lang="en-US" dirty="0"/>
            </a:br>
            <a:endParaRPr lang="en-US" dirty="0"/>
          </a:p>
        </p:txBody>
      </p:sp>
      <p:sp>
        <p:nvSpPr>
          <p:cNvPr id="3" name="TextBox 2">
            <a:extLst>
              <a:ext uri="{FF2B5EF4-FFF2-40B4-BE49-F238E27FC236}">
                <a16:creationId xmlns="" xmlns:a16="http://schemas.microsoft.com/office/drawing/2014/main" id="{09A379B9-8E6A-4ABB-B0C4-0A2884438F3A}"/>
              </a:ext>
            </a:extLst>
          </p:cNvPr>
          <p:cNvSpPr txBox="1"/>
          <p:nvPr/>
        </p:nvSpPr>
        <p:spPr>
          <a:xfrm>
            <a:off x="685800" y="2286000"/>
            <a:ext cx="7772400" cy="523220"/>
          </a:xfrm>
          <a:prstGeom prst="rect">
            <a:avLst/>
          </a:prstGeom>
          <a:noFill/>
        </p:spPr>
        <p:txBody>
          <a:bodyPr wrap="square" rtlCol="0">
            <a:spAutoFit/>
          </a:bodyPr>
          <a:lstStyle/>
          <a:p>
            <a:pPr marL="457200" indent="-457200">
              <a:buFont typeface="Courier New" panose="02070309020205020404" pitchFamily="49" charset="0"/>
              <a:buChar char="o"/>
            </a:pPr>
            <a:r>
              <a:rPr lang="en-US" sz="2800" dirty="0"/>
              <a:t>Identify the Court and Date of Decision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664E9B4-E1A9-4E17-B5F9-5A8144CAECCD}"/>
              </a:ext>
            </a:extLst>
          </p:cNvPr>
          <p:cNvSpPr/>
          <p:nvPr/>
        </p:nvSpPr>
        <p:spPr>
          <a:xfrm>
            <a:off x="3510000" y="849465"/>
            <a:ext cx="20097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Supreme Court of the United States</a:t>
            </a:r>
          </a:p>
        </p:txBody>
      </p:sp>
      <p:sp>
        <p:nvSpPr>
          <p:cNvPr id="7" name="Rectangle 6">
            <a:extLst>
              <a:ext uri="{FF2B5EF4-FFF2-40B4-BE49-F238E27FC236}">
                <a16:creationId xmlns="" xmlns:a16="http://schemas.microsoft.com/office/drawing/2014/main" id="{8AA16E50-5A9B-496F-A163-13F921186108}"/>
              </a:ext>
            </a:extLst>
          </p:cNvPr>
          <p:cNvSpPr/>
          <p:nvPr/>
        </p:nvSpPr>
        <p:spPr>
          <a:xfrm>
            <a:off x="1002442" y="2549611"/>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(1</a:t>
            </a:r>
            <a:r>
              <a:rPr lang="en-US" baseline="30000" dirty="0"/>
              <a:t>st</a:t>
            </a:r>
            <a:r>
              <a:rPr lang="en-US" dirty="0"/>
              <a:t> Cir.)</a:t>
            </a:r>
          </a:p>
        </p:txBody>
      </p:sp>
      <p:sp>
        <p:nvSpPr>
          <p:cNvPr id="8" name="Rectangle 7">
            <a:extLst>
              <a:ext uri="{FF2B5EF4-FFF2-40B4-BE49-F238E27FC236}">
                <a16:creationId xmlns="" xmlns:a16="http://schemas.microsoft.com/office/drawing/2014/main" id="{2D945435-27C2-4B02-BE67-7B3D15EF5781}"/>
              </a:ext>
            </a:extLst>
          </p:cNvPr>
          <p:cNvSpPr/>
          <p:nvPr/>
        </p:nvSpPr>
        <p:spPr>
          <a:xfrm>
            <a:off x="811948"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9" name="Rectangle 8">
            <a:extLst>
              <a:ext uri="{FF2B5EF4-FFF2-40B4-BE49-F238E27FC236}">
                <a16:creationId xmlns="" xmlns:a16="http://schemas.microsoft.com/office/drawing/2014/main" id="{911E174E-701C-4375-8678-933B06D80819}"/>
              </a:ext>
            </a:extLst>
          </p:cNvPr>
          <p:cNvSpPr/>
          <p:nvPr/>
        </p:nvSpPr>
        <p:spPr>
          <a:xfrm>
            <a:off x="3975304" y="2553126"/>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(2d Cir.)</a:t>
            </a:r>
          </a:p>
        </p:txBody>
      </p:sp>
      <p:sp>
        <p:nvSpPr>
          <p:cNvPr id="10" name="Rectangle 9">
            <a:extLst>
              <a:ext uri="{FF2B5EF4-FFF2-40B4-BE49-F238E27FC236}">
                <a16:creationId xmlns="" xmlns:a16="http://schemas.microsoft.com/office/drawing/2014/main" id="{EB1F33F5-2AF9-430E-80D3-5FDCF2597C1E}"/>
              </a:ext>
            </a:extLst>
          </p:cNvPr>
          <p:cNvSpPr/>
          <p:nvPr/>
        </p:nvSpPr>
        <p:spPr>
          <a:xfrm>
            <a:off x="7363082" y="2564027"/>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(3c Cir.)</a:t>
            </a:r>
          </a:p>
        </p:txBody>
      </p:sp>
      <p:sp>
        <p:nvSpPr>
          <p:cNvPr id="11" name="Rectangle 10">
            <a:extLst>
              <a:ext uri="{FF2B5EF4-FFF2-40B4-BE49-F238E27FC236}">
                <a16:creationId xmlns="" xmlns:a16="http://schemas.microsoft.com/office/drawing/2014/main" id="{22C74FB9-6E34-4DA4-B963-724F86DF6C87}"/>
              </a:ext>
            </a:extLst>
          </p:cNvPr>
          <p:cNvSpPr/>
          <p:nvPr/>
        </p:nvSpPr>
        <p:spPr>
          <a:xfrm>
            <a:off x="1830860"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2" name="Rectangle 11">
            <a:extLst>
              <a:ext uri="{FF2B5EF4-FFF2-40B4-BE49-F238E27FC236}">
                <a16:creationId xmlns="" xmlns:a16="http://schemas.microsoft.com/office/drawing/2014/main" id="{6B063313-4FEB-461A-81D6-5161775C834B}"/>
              </a:ext>
            </a:extLst>
          </p:cNvPr>
          <p:cNvSpPr/>
          <p:nvPr/>
        </p:nvSpPr>
        <p:spPr>
          <a:xfrm>
            <a:off x="3335285"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3" name="Rectangle 12">
            <a:extLst>
              <a:ext uri="{FF2B5EF4-FFF2-40B4-BE49-F238E27FC236}">
                <a16:creationId xmlns="" xmlns:a16="http://schemas.microsoft.com/office/drawing/2014/main" id="{FEFA95AE-1F84-4DD4-875A-7E949CDC151A}"/>
              </a:ext>
            </a:extLst>
          </p:cNvPr>
          <p:cNvSpPr/>
          <p:nvPr/>
        </p:nvSpPr>
        <p:spPr>
          <a:xfrm>
            <a:off x="4038600"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4" name="Rectangle 13">
            <a:extLst>
              <a:ext uri="{FF2B5EF4-FFF2-40B4-BE49-F238E27FC236}">
                <a16:creationId xmlns="" xmlns:a16="http://schemas.microsoft.com/office/drawing/2014/main" id="{CDD3B4FB-3A48-438A-9917-5206FDBA7309}"/>
              </a:ext>
            </a:extLst>
          </p:cNvPr>
          <p:cNvSpPr/>
          <p:nvPr/>
        </p:nvSpPr>
        <p:spPr>
          <a:xfrm>
            <a:off x="4741916"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5" name="Rectangle 14">
            <a:extLst>
              <a:ext uri="{FF2B5EF4-FFF2-40B4-BE49-F238E27FC236}">
                <a16:creationId xmlns="" xmlns:a16="http://schemas.microsoft.com/office/drawing/2014/main" id="{95754C67-786C-4554-8A28-67477E551773}"/>
              </a:ext>
            </a:extLst>
          </p:cNvPr>
          <p:cNvSpPr/>
          <p:nvPr/>
        </p:nvSpPr>
        <p:spPr>
          <a:xfrm>
            <a:off x="5414212" y="4823874"/>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6" name="Rectangle 15">
            <a:extLst>
              <a:ext uri="{FF2B5EF4-FFF2-40B4-BE49-F238E27FC236}">
                <a16:creationId xmlns="" xmlns:a16="http://schemas.microsoft.com/office/drawing/2014/main" id="{7FDCFC56-6137-4850-87AD-BFDA25AD8CB8}"/>
              </a:ext>
            </a:extLst>
          </p:cNvPr>
          <p:cNvSpPr/>
          <p:nvPr/>
        </p:nvSpPr>
        <p:spPr>
          <a:xfrm>
            <a:off x="7643941"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7" name="Rectangle 16">
            <a:extLst>
              <a:ext uri="{FF2B5EF4-FFF2-40B4-BE49-F238E27FC236}">
                <a16:creationId xmlns="" xmlns:a16="http://schemas.microsoft.com/office/drawing/2014/main" id="{A0F91CAF-CBCF-4146-9D94-D1001CBE9FB5}"/>
              </a:ext>
            </a:extLst>
          </p:cNvPr>
          <p:cNvSpPr/>
          <p:nvPr/>
        </p:nvSpPr>
        <p:spPr>
          <a:xfrm>
            <a:off x="8268730"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8" name="Rectangle 17">
            <a:extLst>
              <a:ext uri="{FF2B5EF4-FFF2-40B4-BE49-F238E27FC236}">
                <a16:creationId xmlns="" xmlns:a16="http://schemas.microsoft.com/office/drawing/2014/main" id="{1CBDB450-ADC4-48B8-9DE2-5E3ABFA70561}"/>
              </a:ext>
            </a:extLst>
          </p:cNvPr>
          <p:cNvSpPr/>
          <p:nvPr/>
        </p:nvSpPr>
        <p:spPr>
          <a:xfrm>
            <a:off x="6990066"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cxnSp>
        <p:nvCxnSpPr>
          <p:cNvPr id="20" name="Straight Connector 19">
            <a:extLst>
              <a:ext uri="{FF2B5EF4-FFF2-40B4-BE49-F238E27FC236}">
                <a16:creationId xmlns="" xmlns:a16="http://schemas.microsoft.com/office/drawing/2014/main" id="{3F76F6D3-B002-49B5-83D8-96767B2CDFFF}"/>
              </a:ext>
            </a:extLst>
          </p:cNvPr>
          <p:cNvCxnSpPr/>
          <p:nvPr/>
        </p:nvCxnSpPr>
        <p:spPr>
          <a:xfrm flipV="1">
            <a:off x="1550001" y="1828800"/>
            <a:ext cx="3005524" cy="720811"/>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 xmlns:a16="http://schemas.microsoft.com/office/drawing/2014/main" id="{923A50C4-284B-4320-9C1C-ED83E5D98218}"/>
              </a:ext>
            </a:extLst>
          </p:cNvPr>
          <p:cNvCxnSpPr>
            <a:cxnSpLocks/>
            <a:stCxn id="9" idx="0"/>
          </p:cNvCxnSpPr>
          <p:nvPr/>
        </p:nvCxnSpPr>
        <p:spPr>
          <a:xfrm flipV="1">
            <a:off x="4522863" y="1810792"/>
            <a:ext cx="0" cy="742334"/>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 xmlns:a16="http://schemas.microsoft.com/office/drawing/2014/main" id="{134FDC63-2593-425D-A38C-5A92E1827D7B}"/>
              </a:ext>
            </a:extLst>
          </p:cNvPr>
          <p:cNvCxnSpPr>
            <a:cxnSpLocks/>
            <a:stCxn id="4" idx="2"/>
          </p:cNvCxnSpPr>
          <p:nvPr/>
        </p:nvCxnSpPr>
        <p:spPr>
          <a:xfrm>
            <a:off x="4514850" y="1763865"/>
            <a:ext cx="3233775" cy="702585"/>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 xmlns:a16="http://schemas.microsoft.com/office/drawing/2014/main" id="{2DEAD812-286E-40A8-AF95-BE1524B90BE0}"/>
              </a:ext>
            </a:extLst>
          </p:cNvPr>
          <p:cNvCxnSpPr>
            <a:cxnSpLocks/>
            <a:stCxn id="9" idx="2"/>
          </p:cNvCxnSpPr>
          <p:nvPr/>
        </p:nvCxnSpPr>
        <p:spPr>
          <a:xfrm>
            <a:off x="4522863" y="3467526"/>
            <a:ext cx="1125387" cy="135283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 xmlns:a16="http://schemas.microsoft.com/office/drawing/2014/main" id="{3521045D-7525-4C7F-A22A-8B5705E472AB}"/>
              </a:ext>
            </a:extLst>
          </p:cNvPr>
          <p:cNvCxnSpPr>
            <a:cxnSpLocks/>
            <a:stCxn id="10" idx="2"/>
          </p:cNvCxnSpPr>
          <p:nvPr/>
        </p:nvCxnSpPr>
        <p:spPr>
          <a:xfrm>
            <a:off x="7910641" y="3478427"/>
            <a:ext cx="0" cy="135780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 xmlns:a16="http://schemas.microsoft.com/office/drawing/2014/main" id="{A32F5AFE-5DB6-4182-9473-CA8FA94092AC}"/>
              </a:ext>
            </a:extLst>
          </p:cNvPr>
          <p:cNvCxnSpPr>
            <a:cxnSpLocks/>
            <a:stCxn id="10" idx="2"/>
          </p:cNvCxnSpPr>
          <p:nvPr/>
        </p:nvCxnSpPr>
        <p:spPr>
          <a:xfrm>
            <a:off x="7910641" y="3478427"/>
            <a:ext cx="624789" cy="1338417"/>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 xmlns:a16="http://schemas.microsoft.com/office/drawing/2014/main" id="{C08DA06C-ABC6-49C3-A8F7-F24AB8E98D75}"/>
              </a:ext>
            </a:extLst>
          </p:cNvPr>
          <p:cNvCxnSpPr>
            <a:cxnSpLocks/>
          </p:cNvCxnSpPr>
          <p:nvPr/>
        </p:nvCxnSpPr>
        <p:spPr>
          <a:xfrm flipV="1">
            <a:off x="7228071" y="3511069"/>
            <a:ext cx="682570" cy="1349796"/>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 xmlns:a16="http://schemas.microsoft.com/office/drawing/2014/main" id="{ACA143EB-6923-4207-BF7F-AFAC7403A718}"/>
              </a:ext>
            </a:extLst>
          </p:cNvPr>
          <p:cNvCxnSpPr>
            <a:cxnSpLocks/>
          </p:cNvCxnSpPr>
          <p:nvPr/>
        </p:nvCxnSpPr>
        <p:spPr>
          <a:xfrm>
            <a:off x="4522444" y="3489267"/>
            <a:ext cx="506756" cy="1346964"/>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 xmlns:a16="http://schemas.microsoft.com/office/drawing/2014/main" id="{A8E3EA22-74FB-47BD-9BC7-586D50DD10BC}"/>
              </a:ext>
            </a:extLst>
          </p:cNvPr>
          <p:cNvCxnSpPr>
            <a:cxnSpLocks/>
          </p:cNvCxnSpPr>
          <p:nvPr/>
        </p:nvCxnSpPr>
        <p:spPr>
          <a:xfrm flipH="1">
            <a:off x="4343400" y="3478427"/>
            <a:ext cx="171450" cy="1345447"/>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 xmlns:a16="http://schemas.microsoft.com/office/drawing/2014/main" id="{2A137050-FC3E-48F8-BC4F-408B3291DAE7}"/>
              </a:ext>
            </a:extLst>
          </p:cNvPr>
          <p:cNvCxnSpPr>
            <a:cxnSpLocks/>
          </p:cNvCxnSpPr>
          <p:nvPr/>
        </p:nvCxnSpPr>
        <p:spPr>
          <a:xfrm flipV="1">
            <a:off x="3600447" y="3511069"/>
            <a:ext cx="882643" cy="1326578"/>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 xmlns:a16="http://schemas.microsoft.com/office/drawing/2014/main" id="{A25FB45F-F519-4EC2-9158-35AC9630D77D}"/>
              </a:ext>
            </a:extLst>
          </p:cNvPr>
          <p:cNvCxnSpPr>
            <a:cxnSpLocks/>
          </p:cNvCxnSpPr>
          <p:nvPr/>
        </p:nvCxnSpPr>
        <p:spPr>
          <a:xfrm flipV="1">
            <a:off x="1060291" y="3489267"/>
            <a:ext cx="454972" cy="1346964"/>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 xmlns:a16="http://schemas.microsoft.com/office/drawing/2014/main" id="{F8B773E8-44F1-4AE9-9526-5585B210179B}"/>
              </a:ext>
            </a:extLst>
          </p:cNvPr>
          <p:cNvCxnSpPr>
            <a:cxnSpLocks/>
          </p:cNvCxnSpPr>
          <p:nvPr/>
        </p:nvCxnSpPr>
        <p:spPr>
          <a:xfrm>
            <a:off x="1511549" y="3483398"/>
            <a:ext cx="569460" cy="133344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82180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664E9B4-E1A9-4E17-B5F9-5A8144CAECCD}"/>
              </a:ext>
            </a:extLst>
          </p:cNvPr>
          <p:cNvSpPr/>
          <p:nvPr/>
        </p:nvSpPr>
        <p:spPr>
          <a:xfrm>
            <a:off x="3511604" y="914400"/>
            <a:ext cx="19026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Supreme Court of the United States</a:t>
            </a:r>
          </a:p>
        </p:txBody>
      </p:sp>
      <p:sp>
        <p:nvSpPr>
          <p:cNvPr id="7" name="Rectangle 6">
            <a:extLst>
              <a:ext uri="{FF2B5EF4-FFF2-40B4-BE49-F238E27FC236}">
                <a16:creationId xmlns="" xmlns:a16="http://schemas.microsoft.com/office/drawing/2014/main" id="{8AA16E50-5A9B-496F-A163-13F921186108}"/>
              </a:ext>
            </a:extLst>
          </p:cNvPr>
          <p:cNvSpPr/>
          <p:nvPr/>
        </p:nvSpPr>
        <p:spPr>
          <a:xfrm>
            <a:off x="1002442" y="2549611"/>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(1</a:t>
            </a:r>
            <a:r>
              <a:rPr lang="en-US" baseline="30000" dirty="0"/>
              <a:t>st</a:t>
            </a:r>
            <a:r>
              <a:rPr lang="en-US" dirty="0"/>
              <a:t> Cir.)</a:t>
            </a:r>
          </a:p>
        </p:txBody>
      </p:sp>
      <p:sp>
        <p:nvSpPr>
          <p:cNvPr id="8" name="Rectangle 7">
            <a:extLst>
              <a:ext uri="{FF2B5EF4-FFF2-40B4-BE49-F238E27FC236}">
                <a16:creationId xmlns="" xmlns:a16="http://schemas.microsoft.com/office/drawing/2014/main" id="{2D945435-27C2-4B02-BE67-7B3D15EF5781}"/>
              </a:ext>
            </a:extLst>
          </p:cNvPr>
          <p:cNvSpPr/>
          <p:nvPr/>
        </p:nvSpPr>
        <p:spPr>
          <a:xfrm>
            <a:off x="811948"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9" name="Rectangle 8">
            <a:extLst>
              <a:ext uri="{FF2B5EF4-FFF2-40B4-BE49-F238E27FC236}">
                <a16:creationId xmlns="" xmlns:a16="http://schemas.microsoft.com/office/drawing/2014/main" id="{911E174E-701C-4375-8678-933B06D80819}"/>
              </a:ext>
            </a:extLst>
          </p:cNvPr>
          <p:cNvSpPr/>
          <p:nvPr/>
        </p:nvSpPr>
        <p:spPr>
          <a:xfrm>
            <a:off x="3975304" y="2553126"/>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(2d Cir.)</a:t>
            </a:r>
          </a:p>
        </p:txBody>
      </p:sp>
      <p:sp>
        <p:nvSpPr>
          <p:cNvPr id="10" name="Rectangle 9">
            <a:extLst>
              <a:ext uri="{FF2B5EF4-FFF2-40B4-BE49-F238E27FC236}">
                <a16:creationId xmlns="" xmlns:a16="http://schemas.microsoft.com/office/drawing/2014/main" id="{EB1F33F5-2AF9-430E-80D3-5FDCF2597C1E}"/>
              </a:ext>
            </a:extLst>
          </p:cNvPr>
          <p:cNvSpPr/>
          <p:nvPr/>
        </p:nvSpPr>
        <p:spPr>
          <a:xfrm>
            <a:off x="7363082" y="2564027"/>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(3c Cir.)</a:t>
            </a:r>
          </a:p>
        </p:txBody>
      </p:sp>
      <p:sp>
        <p:nvSpPr>
          <p:cNvPr id="11" name="Rectangle 10">
            <a:extLst>
              <a:ext uri="{FF2B5EF4-FFF2-40B4-BE49-F238E27FC236}">
                <a16:creationId xmlns="" xmlns:a16="http://schemas.microsoft.com/office/drawing/2014/main" id="{22C74FB9-6E34-4DA4-B963-724F86DF6C87}"/>
              </a:ext>
            </a:extLst>
          </p:cNvPr>
          <p:cNvSpPr/>
          <p:nvPr/>
        </p:nvSpPr>
        <p:spPr>
          <a:xfrm>
            <a:off x="1830860"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2" name="Rectangle 11">
            <a:extLst>
              <a:ext uri="{FF2B5EF4-FFF2-40B4-BE49-F238E27FC236}">
                <a16:creationId xmlns="" xmlns:a16="http://schemas.microsoft.com/office/drawing/2014/main" id="{6B063313-4FEB-461A-81D6-5161775C834B}"/>
              </a:ext>
            </a:extLst>
          </p:cNvPr>
          <p:cNvSpPr/>
          <p:nvPr/>
        </p:nvSpPr>
        <p:spPr>
          <a:xfrm>
            <a:off x="3335285"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3" name="Rectangle 12">
            <a:extLst>
              <a:ext uri="{FF2B5EF4-FFF2-40B4-BE49-F238E27FC236}">
                <a16:creationId xmlns="" xmlns:a16="http://schemas.microsoft.com/office/drawing/2014/main" id="{FEFA95AE-1F84-4DD4-875A-7E949CDC151A}"/>
              </a:ext>
            </a:extLst>
          </p:cNvPr>
          <p:cNvSpPr/>
          <p:nvPr/>
        </p:nvSpPr>
        <p:spPr>
          <a:xfrm>
            <a:off x="4038600"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4" name="Rectangle 13">
            <a:extLst>
              <a:ext uri="{FF2B5EF4-FFF2-40B4-BE49-F238E27FC236}">
                <a16:creationId xmlns="" xmlns:a16="http://schemas.microsoft.com/office/drawing/2014/main" id="{CDD3B4FB-3A48-438A-9917-5206FDBA7309}"/>
              </a:ext>
            </a:extLst>
          </p:cNvPr>
          <p:cNvSpPr/>
          <p:nvPr/>
        </p:nvSpPr>
        <p:spPr>
          <a:xfrm>
            <a:off x="4741916"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5" name="Rectangle 14">
            <a:extLst>
              <a:ext uri="{FF2B5EF4-FFF2-40B4-BE49-F238E27FC236}">
                <a16:creationId xmlns="" xmlns:a16="http://schemas.microsoft.com/office/drawing/2014/main" id="{95754C67-786C-4554-8A28-67477E551773}"/>
              </a:ext>
            </a:extLst>
          </p:cNvPr>
          <p:cNvSpPr/>
          <p:nvPr/>
        </p:nvSpPr>
        <p:spPr>
          <a:xfrm>
            <a:off x="5414212" y="4823874"/>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6" name="Rectangle 15">
            <a:extLst>
              <a:ext uri="{FF2B5EF4-FFF2-40B4-BE49-F238E27FC236}">
                <a16:creationId xmlns="" xmlns:a16="http://schemas.microsoft.com/office/drawing/2014/main" id="{7FDCFC56-6137-4850-87AD-BFDA25AD8CB8}"/>
              </a:ext>
            </a:extLst>
          </p:cNvPr>
          <p:cNvSpPr/>
          <p:nvPr/>
        </p:nvSpPr>
        <p:spPr>
          <a:xfrm>
            <a:off x="7643941"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7" name="Rectangle 16">
            <a:extLst>
              <a:ext uri="{FF2B5EF4-FFF2-40B4-BE49-F238E27FC236}">
                <a16:creationId xmlns="" xmlns:a16="http://schemas.microsoft.com/office/drawing/2014/main" id="{A0F91CAF-CBCF-4146-9D94-D1001CBE9FB5}"/>
              </a:ext>
            </a:extLst>
          </p:cNvPr>
          <p:cNvSpPr/>
          <p:nvPr/>
        </p:nvSpPr>
        <p:spPr>
          <a:xfrm>
            <a:off x="8268730"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8" name="Rectangle 17">
            <a:extLst>
              <a:ext uri="{FF2B5EF4-FFF2-40B4-BE49-F238E27FC236}">
                <a16:creationId xmlns="" xmlns:a16="http://schemas.microsoft.com/office/drawing/2014/main" id="{1CBDB450-ADC4-48B8-9DE2-5E3ABFA70561}"/>
              </a:ext>
            </a:extLst>
          </p:cNvPr>
          <p:cNvSpPr/>
          <p:nvPr/>
        </p:nvSpPr>
        <p:spPr>
          <a:xfrm>
            <a:off x="6990066"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cxnSp>
        <p:nvCxnSpPr>
          <p:cNvPr id="20" name="Straight Connector 19">
            <a:extLst>
              <a:ext uri="{FF2B5EF4-FFF2-40B4-BE49-F238E27FC236}">
                <a16:creationId xmlns="" xmlns:a16="http://schemas.microsoft.com/office/drawing/2014/main" id="{3F76F6D3-B002-49B5-83D8-96767B2CDFFF}"/>
              </a:ext>
            </a:extLst>
          </p:cNvPr>
          <p:cNvCxnSpPr/>
          <p:nvPr/>
        </p:nvCxnSpPr>
        <p:spPr>
          <a:xfrm flipV="1">
            <a:off x="1550001" y="1828800"/>
            <a:ext cx="3005524" cy="720811"/>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 xmlns:a16="http://schemas.microsoft.com/office/drawing/2014/main" id="{923A50C4-284B-4320-9C1C-ED83E5D98218}"/>
              </a:ext>
            </a:extLst>
          </p:cNvPr>
          <p:cNvCxnSpPr>
            <a:cxnSpLocks/>
            <a:stCxn id="9" idx="0"/>
          </p:cNvCxnSpPr>
          <p:nvPr/>
        </p:nvCxnSpPr>
        <p:spPr>
          <a:xfrm flipV="1">
            <a:off x="4522863" y="1810792"/>
            <a:ext cx="0" cy="742334"/>
          </a:xfrm>
          <a:prstGeom prst="line">
            <a:avLst/>
          </a:prstGeom>
          <a:ln w="158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 xmlns:a16="http://schemas.microsoft.com/office/drawing/2014/main" id="{134FDC63-2593-425D-A38C-5A92E1827D7B}"/>
              </a:ext>
            </a:extLst>
          </p:cNvPr>
          <p:cNvCxnSpPr>
            <a:cxnSpLocks/>
            <a:stCxn id="4" idx="2"/>
          </p:cNvCxnSpPr>
          <p:nvPr/>
        </p:nvCxnSpPr>
        <p:spPr>
          <a:xfrm>
            <a:off x="4462908" y="1828800"/>
            <a:ext cx="3414267" cy="702585"/>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 xmlns:a16="http://schemas.microsoft.com/office/drawing/2014/main" id="{2DEAD812-286E-40A8-AF95-BE1524B90BE0}"/>
              </a:ext>
            </a:extLst>
          </p:cNvPr>
          <p:cNvCxnSpPr>
            <a:cxnSpLocks/>
            <a:stCxn id="9" idx="2"/>
          </p:cNvCxnSpPr>
          <p:nvPr/>
        </p:nvCxnSpPr>
        <p:spPr>
          <a:xfrm>
            <a:off x="4522863" y="3467526"/>
            <a:ext cx="1125387" cy="135283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 xmlns:a16="http://schemas.microsoft.com/office/drawing/2014/main" id="{3521045D-7525-4C7F-A22A-8B5705E472AB}"/>
              </a:ext>
            </a:extLst>
          </p:cNvPr>
          <p:cNvCxnSpPr>
            <a:cxnSpLocks/>
            <a:stCxn id="10" idx="2"/>
          </p:cNvCxnSpPr>
          <p:nvPr/>
        </p:nvCxnSpPr>
        <p:spPr>
          <a:xfrm>
            <a:off x="7910641" y="3478427"/>
            <a:ext cx="0" cy="135780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 xmlns:a16="http://schemas.microsoft.com/office/drawing/2014/main" id="{A32F5AFE-5DB6-4182-9473-CA8FA94092AC}"/>
              </a:ext>
            </a:extLst>
          </p:cNvPr>
          <p:cNvCxnSpPr>
            <a:cxnSpLocks/>
            <a:stCxn id="10" idx="2"/>
          </p:cNvCxnSpPr>
          <p:nvPr/>
        </p:nvCxnSpPr>
        <p:spPr>
          <a:xfrm>
            <a:off x="7910641" y="3478427"/>
            <a:ext cx="624789" cy="1338417"/>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 xmlns:a16="http://schemas.microsoft.com/office/drawing/2014/main" id="{C08DA06C-ABC6-49C3-A8F7-F24AB8E98D75}"/>
              </a:ext>
            </a:extLst>
          </p:cNvPr>
          <p:cNvCxnSpPr>
            <a:cxnSpLocks/>
          </p:cNvCxnSpPr>
          <p:nvPr/>
        </p:nvCxnSpPr>
        <p:spPr>
          <a:xfrm flipV="1">
            <a:off x="7228071" y="3511069"/>
            <a:ext cx="682570" cy="1349796"/>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 xmlns:a16="http://schemas.microsoft.com/office/drawing/2014/main" id="{ACA143EB-6923-4207-BF7F-AFAC7403A718}"/>
              </a:ext>
            </a:extLst>
          </p:cNvPr>
          <p:cNvCxnSpPr>
            <a:cxnSpLocks/>
          </p:cNvCxnSpPr>
          <p:nvPr/>
        </p:nvCxnSpPr>
        <p:spPr>
          <a:xfrm>
            <a:off x="4522444" y="3489267"/>
            <a:ext cx="506756" cy="1346964"/>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 xmlns:a16="http://schemas.microsoft.com/office/drawing/2014/main" id="{A8E3EA22-74FB-47BD-9BC7-586D50DD10BC}"/>
              </a:ext>
            </a:extLst>
          </p:cNvPr>
          <p:cNvCxnSpPr>
            <a:cxnSpLocks/>
          </p:cNvCxnSpPr>
          <p:nvPr/>
        </p:nvCxnSpPr>
        <p:spPr>
          <a:xfrm flipH="1">
            <a:off x="4343400" y="3478427"/>
            <a:ext cx="171450" cy="1345447"/>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 xmlns:a16="http://schemas.microsoft.com/office/drawing/2014/main" id="{2A137050-FC3E-48F8-BC4F-408B3291DAE7}"/>
              </a:ext>
            </a:extLst>
          </p:cNvPr>
          <p:cNvCxnSpPr>
            <a:cxnSpLocks/>
          </p:cNvCxnSpPr>
          <p:nvPr/>
        </p:nvCxnSpPr>
        <p:spPr>
          <a:xfrm flipV="1">
            <a:off x="3600447" y="3511069"/>
            <a:ext cx="882643" cy="1326578"/>
          </a:xfrm>
          <a:prstGeom prst="line">
            <a:avLst/>
          </a:prstGeom>
          <a:ln w="76200"/>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 xmlns:a16="http://schemas.microsoft.com/office/drawing/2014/main" id="{A25FB45F-F519-4EC2-9158-35AC9630D77D}"/>
              </a:ext>
            </a:extLst>
          </p:cNvPr>
          <p:cNvCxnSpPr>
            <a:cxnSpLocks/>
          </p:cNvCxnSpPr>
          <p:nvPr/>
        </p:nvCxnSpPr>
        <p:spPr>
          <a:xfrm flipV="1">
            <a:off x="1060291" y="3489267"/>
            <a:ext cx="454972" cy="1346964"/>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 xmlns:a16="http://schemas.microsoft.com/office/drawing/2014/main" id="{F8B773E8-44F1-4AE9-9526-5585B210179B}"/>
              </a:ext>
            </a:extLst>
          </p:cNvPr>
          <p:cNvCxnSpPr>
            <a:cxnSpLocks/>
          </p:cNvCxnSpPr>
          <p:nvPr/>
        </p:nvCxnSpPr>
        <p:spPr>
          <a:xfrm>
            <a:off x="1511549" y="3483398"/>
            <a:ext cx="569460" cy="1333446"/>
          </a:xfrm>
          <a:prstGeom prst="line">
            <a:avLst/>
          </a:prstGeom>
        </p:spPr>
        <p:style>
          <a:lnRef idx="1">
            <a:schemeClr val="dk1"/>
          </a:lnRef>
          <a:fillRef idx="0">
            <a:schemeClr val="dk1"/>
          </a:fillRef>
          <a:effectRef idx="0">
            <a:schemeClr val="dk1"/>
          </a:effectRef>
          <a:fontRef idx="minor">
            <a:schemeClr val="tx1"/>
          </a:fontRef>
        </p:style>
      </p:cxnSp>
      <p:sp>
        <p:nvSpPr>
          <p:cNvPr id="2" name="Arrow: Right 1">
            <a:extLst>
              <a:ext uri="{FF2B5EF4-FFF2-40B4-BE49-F238E27FC236}">
                <a16:creationId xmlns="" xmlns:a16="http://schemas.microsoft.com/office/drawing/2014/main" id="{8AE35234-CAAC-4416-A8B7-58CFF1FDBC29}"/>
              </a:ext>
            </a:extLst>
          </p:cNvPr>
          <p:cNvSpPr/>
          <p:nvPr/>
        </p:nvSpPr>
        <p:spPr>
          <a:xfrm rot="18266664">
            <a:off x="3539903" y="3884657"/>
            <a:ext cx="403721" cy="281288"/>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7941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664E9B4-E1A9-4E17-B5F9-5A8144CAECCD}"/>
              </a:ext>
            </a:extLst>
          </p:cNvPr>
          <p:cNvSpPr/>
          <p:nvPr/>
        </p:nvSpPr>
        <p:spPr>
          <a:xfrm>
            <a:off x="3533775" y="880520"/>
            <a:ext cx="19621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Supreme Court of the United States</a:t>
            </a:r>
          </a:p>
        </p:txBody>
      </p:sp>
      <p:sp>
        <p:nvSpPr>
          <p:cNvPr id="7" name="Rectangle 6">
            <a:extLst>
              <a:ext uri="{FF2B5EF4-FFF2-40B4-BE49-F238E27FC236}">
                <a16:creationId xmlns="" xmlns:a16="http://schemas.microsoft.com/office/drawing/2014/main" id="{8AA16E50-5A9B-496F-A163-13F921186108}"/>
              </a:ext>
            </a:extLst>
          </p:cNvPr>
          <p:cNvSpPr/>
          <p:nvPr/>
        </p:nvSpPr>
        <p:spPr>
          <a:xfrm>
            <a:off x="1002442" y="2549611"/>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(1</a:t>
            </a:r>
            <a:r>
              <a:rPr lang="en-US" baseline="30000" dirty="0"/>
              <a:t>st</a:t>
            </a:r>
            <a:r>
              <a:rPr lang="en-US" dirty="0"/>
              <a:t> Cir.)</a:t>
            </a:r>
          </a:p>
        </p:txBody>
      </p:sp>
      <p:sp>
        <p:nvSpPr>
          <p:cNvPr id="8" name="Rectangle 7">
            <a:extLst>
              <a:ext uri="{FF2B5EF4-FFF2-40B4-BE49-F238E27FC236}">
                <a16:creationId xmlns="" xmlns:a16="http://schemas.microsoft.com/office/drawing/2014/main" id="{2D945435-27C2-4B02-BE67-7B3D15EF5781}"/>
              </a:ext>
            </a:extLst>
          </p:cNvPr>
          <p:cNvSpPr/>
          <p:nvPr/>
        </p:nvSpPr>
        <p:spPr>
          <a:xfrm>
            <a:off x="811948"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9" name="Rectangle 8">
            <a:extLst>
              <a:ext uri="{FF2B5EF4-FFF2-40B4-BE49-F238E27FC236}">
                <a16:creationId xmlns="" xmlns:a16="http://schemas.microsoft.com/office/drawing/2014/main" id="{911E174E-701C-4375-8678-933B06D80819}"/>
              </a:ext>
            </a:extLst>
          </p:cNvPr>
          <p:cNvSpPr/>
          <p:nvPr/>
        </p:nvSpPr>
        <p:spPr>
          <a:xfrm>
            <a:off x="3975304" y="2553126"/>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(2d Cir.)</a:t>
            </a:r>
          </a:p>
        </p:txBody>
      </p:sp>
      <p:sp>
        <p:nvSpPr>
          <p:cNvPr id="10" name="Rectangle 9">
            <a:extLst>
              <a:ext uri="{FF2B5EF4-FFF2-40B4-BE49-F238E27FC236}">
                <a16:creationId xmlns="" xmlns:a16="http://schemas.microsoft.com/office/drawing/2014/main" id="{EB1F33F5-2AF9-430E-80D3-5FDCF2597C1E}"/>
              </a:ext>
            </a:extLst>
          </p:cNvPr>
          <p:cNvSpPr/>
          <p:nvPr/>
        </p:nvSpPr>
        <p:spPr>
          <a:xfrm>
            <a:off x="7363082" y="2564027"/>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(3c Cir.)</a:t>
            </a:r>
          </a:p>
        </p:txBody>
      </p:sp>
      <p:sp>
        <p:nvSpPr>
          <p:cNvPr id="11" name="Rectangle 10">
            <a:extLst>
              <a:ext uri="{FF2B5EF4-FFF2-40B4-BE49-F238E27FC236}">
                <a16:creationId xmlns="" xmlns:a16="http://schemas.microsoft.com/office/drawing/2014/main" id="{22C74FB9-6E34-4DA4-B963-724F86DF6C87}"/>
              </a:ext>
            </a:extLst>
          </p:cNvPr>
          <p:cNvSpPr/>
          <p:nvPr/>
        </p:nvSpPr>
        <p:spPr>
          <a:xfrm>
            <a:off x="1830860"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2" name="Rectangle 11">
            <a:extLst>
              <a:ext uri="{FF2B5EF4-FFF2-40B4-BE49-F238E27FC236}">
                <a16:creationId xmlns="" xmlns:a16="http://schemas.microsoft.com/office/drawing/2014/main" id="{6B063313-4FEB-461A-81D6-5161775C834B}"/>
              </a:ext>
            </a:extLst>
          </p:cNvPr>
          <p:cNvSpPr/>
          <p:nvPr/>
        </p:nvSpPr>
        <p:spPr>
          <a:xfrm>
            <a:off x="3335285"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3" name="Rectangle 12">
            <a:extLst>
              <a:ext uri="{FF2B5EF4-FFF2-40B4-BE49-F238E27FC236}">
                <a16:creationId xmlns="" xmlns:a16="http://schemas.microsoft.com/office/drawing/2014/main" id="{FEFA95AE-1F84-4DD4-875A-7E949CDC151A}"/>
              </a:ext>
            </a:extLst>
          </p:cNvPr>
          <p:cNvSpPr/>
          <p:nvPr/>
        </p:nvSpPr>
        <p:spPr>
          <a:xfrm>
            <a:off x="4038600"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4" name="Rectangle 13">
            <a:extLst>
              <a:ext uri="{FF2B5EF4-FFF2-40B4-BE49-F238E27FC236}">
                <a16:creationId xmlns="" xmlns:a16="http://schemas.microsoft.com/office/drawing/2014/main" id="{CDD3B4FB-3A48-438A-9917-5206FDBA7309}"/>
              </a:ext>
            </a:extLst>
          </p:cNvPr>
          <p:cNvSpPr/>
          <p:nvPr/>
        </p:nvSpPr>
        <p:spPr>
          <a:xfrm>
            <a:off x="4741916"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5" name="Rectangle 14">
            <a:extLst>
              <a:ext uri="{FF2B5EF4-FFF2-40B4-BE49-F238E27FC236}">
                <a16:creationId xmlns="" xmlns:a16="http://schemas.microsoft.com/office/drawing/2014/main" id="{95754C67-786C-4554-8A28-67477E551773}"/>
              </a:ext>
            </a:extLst>
          </p:cNvPr>
          <p:cNvSpPr/>
          <p:nvPr/>
        </p:nvSpPr>
        <p:spPr>
          <a:xfrm>
            <a:off x="5414212" y="4823874"/>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6" name="Rectangle 15">
            <a:extLst>
              <a:ext uri="{FF2B5EF4-FFF2-40B4-BE49-F238E27FC236}">
                <a16:creationId xmlns="" xmlns:a16="http://schemas.microsoft.com/office/drawing/2014/main" id="{7FDCFC56-6137-4850-87AD-BFDA25AD8CB8}"/>
              </a:ext>
            </a:extLst>
          </p:cNvPr>
          <p:cNvSpPr/>
          <p:nvPr/>
        </p:nvSpPr>
        <p:spPr>
          <a:xfrm>
            <a:off x="7643941"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7" name="Rectangle 16">
            <a:extLst>
              <a:ext uri="{FF2B5EF4-FFF2-40B4-BE49-F238E27FC236}">
                <a16:creationId xmlns="" xmlns:a16="http://schemas.microsoft.com/office/drawing/2014/main" id="{A0F91CAF-CBCF-4146-9D94-D1001CBE9FB5}"/>
              </a:ext>
            </a:extLst>
          </p:cNvPr>
          <p:cNvSpPr/>
          <p:nvPr/>
        </p:nvSpPr>
        <p:spPr>
          <a:xfrm>
            <a:off x="8268730"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8" name="Rectangle 17">
            <a:extLst>
              <a:ext uri="{FF2B5EF4-FFF2-40B4-BE49-F238E27FC236}">
                <a16:creationId xmlns="" xmlns:a16="http://schemas.microsoft.com/office/drawing/2014/main" id="{1CBDB450-ADC4-48B8-9DE2-5E3ABFA70561}"/>
              </a:ext>
            </a:extLst>
          </p:cNvPr>
          <p:cNvSpPr/>
          <p:nvPr/>
        </p:nvSpPr>
        <p:spPr>
          <a:xfrm>
            <a:off x="6990066"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cxnSp>
        <p:nvCxnSpPr>
          <p:cNvPr id="20" name="Straight Connector 19">
            <a:extLst>
              <a:ext uri="{FF2B5EF4-FFF2-40B4-BE49-F238E27FC236}">
                <a16:creationId xmlns="" xmlns:a16="http://schemas.microsoft.com/office/drawing/2014/main" id="{3F76F6D3-B002-49B5-83D8-96767B2CDFFF}"/>
              </a:ext>
            </a:extLst>
          </p:cNvPr>
          <p:cNvCxnSpPr/>
          <p:nvPr/>
        </p:nvCxnSpPr>
        <p:spPr>
          <a:xfrm flipV="1">
            <a:off x="1550001" y="1828800"/>
            <a:ext cx="3005524" cy="720811"/>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 xmlns:a16="http://schemas.microsoft.com/office/drawing/2014/main" id="{923A50C4-284B-4320-9C1C-ED83E5D98218}"/>
              </a:ext>
            </a:extLst>
          </p:cNvPr>
          <p:cNvCxnSpPr>
            <a:cxnSpLocks/>
            <a:stCxn id="9" idx="0"/>
          </p:cNvCxnSpPr>
          <p:nvPr/>
        </p:nvCxnSpPr>
        <p:spPr>
          <a:xfrm flipV="1">
            <a:off x="4522863" y="1810792"/>
            <a:ext cx="0" cy="742334"/>
          </a:xfrm>
          <a:prstGeom prst="line">
            <a:avLst/>
          </a:prstGeom>
          <a:ln w="539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 xmlns:a16="http://schemas.microsoft.com/office/drawing/2014/main" id="{134FDC63-2593-425D-A38C-5A92E1827D7B}"/>
              </a:ext>
            </a:extLst>
          </p:cNvPr>
          <p:cNvCxnSpPr>
            <a:cxnSpLocks/>
            <a:stCxn id="4" idx="2"/>
          </p:cNvCxnSpPr>
          <p:nvPr/>
        </p:nvCxnSpPr>
        <p:spPr>
          <a:xfrm>
            <a:off x="4514850" y="1794920"/>
            <a:ext cx="3467100" cy="702585"/>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 xmlns:a16="http://schemas.microsoft.com/office/drawing/2014/main" id="{2DEAD812-286E-40A8-AF95-BE1524B90BE0}"/>
              </a:ext>
            </a:extLst>
          </p:cNvPr>
          <p:cNvCxnSpPr>
            <a:cxnSpLocks/>
            <a:stCxn id="9" idx="2"/>
          </p:cNvCxnSpPr>
          <p:nvPr/>
        </p:nvCxnSpPr>
        <p:spPr>
          <a:xfrm>
            <a:off x="4522863" y="3467526"/>
            <a:ext cx="1125387" cy="135283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 xmlns:a16="http://schemas.microsoft.com/office/drawing/2014/main" id="{3521045D-7525-4C7F-A22A-8B5705E472AB}"/>
              </a:ext>
            </a:extLst>
          </p:cNvPr>
          <p:cNvCxnSpPr>
            <a:cxnSpLocks/>
            <a:stCxn id="10" idx="2"/>
          </p:cNvCxnSpPr>
          <p:nvPr/>
        </p:nvCxnSpPr>
        <p:spPr>
          <a:xfrm>
            <a:off x="7910641" y="3478427"/>
            <a:ext cx="0" cy="135780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 xmlns:a16="http://schemas.microsoft.com/office/drawing/2014/main" id="{A32F5AFE-5DB6-4182-9473-CA8FA94092AC}"/>
              </a:ext>
            </a:extLst>
          </p:cNvPr>
          <p:cNvCxnSpPr>
            <a:cxnSpLocks/>
            <a:stCxn id="10" idx="2"/>
          </p:cNvCxnSpPr>
          <p:nvPr/>
        </p:nvCxnSpPr>
        <p:spPr>
          <a:xfrm>
            <a:off x="7910641" y="3478427"/>
            <a:ext cx="624789" cy="1338417"/>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 xmlns:a16="http://schemas.microsoft.com/office/drawing/2014/main" id="{C08DA06C-ABC6-49C3-A8F7-F24AB8E98D75}"/>
              </a:ext>
            </a:extLst>
          </p:cNvPr>
          <p:cNvCxnSpPr>
            <a:cxnSpLocks/>
          </p:cNvCxnSpPr>
          <p:nvPr/>
        </p:nvCxnSpPr>
        <p:spPr>
          <a:xfrm flipV="1">
            <a:off x="7228071" y="3511069"/>
            <a:ext cx="682570" cy="1349796"/>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 xmlns:a16="http://schemas.microsoft.com/office/drawing/2014/main" id="{ACA143EB-6923-4207-BF7F-AFAC7403A718}"/>
              </a:ext>
            </a:extLst>
          </p:cNvPr>
          <p:cNvCxnSpPr>
            <a:cxnSpLocks/>
          </p:cNvCxnSpPr>
          <p:nvPr/>
        </p:nvCxnSpPr>
        <p:spPr>
          <a:xfrm>
            <a:off x="4522444" y="3489267"/>
            <a:ext cx="506756" cy="1346964"/>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 xmlns:a16="http://schemas.microsoft.com/office/drawing/2014/main" id="{A8E3EA22-74FB-47BD-9BC7-586D50DD10BC}"/>
              </a:ext>
            </a:extLst>
          </p:cNvPr>
          <p:cNvCxnSpPr>
            <a:cxnSpLocks/>
          </p:cNvCxnSpPr>
          <p:nvPr/>
        </p:nvCxnSpPr>
        <p:spPr>
          <a:xfrm flipH="1">
            <a:off x="4343400" y="3478427"/>
            <a:ext cx="171450" cy="1345447"/>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 xmlns:a16="http://schemas.microsoft.com/office/drawing/2014/main" id="{2A137050-FC3E-48F8-BC4F-408B3291DAE7}"/>
              </a:ext>
            </a:extLst>
          </p:cNvPr>
          <p:cNvCxnSpPr>
            <a:cxnSpLocks/>
          </p:cNvCxnSpPr>
          <p:nvPr/>
        </p:nvCxnSpPr>
        <p:spPr>
          <a:xfrm flipV="1">
            <a:off x="3600447" y="3511069"/>
            <a:ext cx="882643" cy="1326578"/>
          </a:xfrm>
          <a:prstGeom prst="line">
            <a:avLst/>
          </a:prstGeom>
          <a:ln w="76200"/>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 xmlns:a16="http://schemas.microsoft.com/office/drawing/2014/main" id="{A25FB45F-F519-4EC2-9158-35AC9630D77D}"/>
              </a:ext>
            </a:extLst>
          </p:cNvPr>
          <p:cNvCxnSpPr>
            <a:cxnSpLocks/>
          </p:cNvCxnSpPr>
          <p:nvPr/>
        </p:nvCxnSpPr>
        <p:spPr>
          <a:xfrm flipV="1">
            <a:off x="1060291" y="3489267"/>
            <a:ext cx="454972" cy="1346964"/>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 xmlns:a16="http://schemas.microsoft.com/office/drawing/2014/main" id="{F8B773E8-44F1-4AE9-9526-5585B210179B}"/>
              </a:ext>
            </a:extLst>
          </p:cNvPr>
          <p:cNvCxnSpPr>
            <a:cxnSpLocks/>
          </p:cNvCxnSpPr>
          <p:nvPr/>
        </p:nvCxnSpPr>
        <p:spPr>
          <a:xfrm>
            <a:off x="1511549" y="3483398"/>
            <a:ext cx="569460" cy="1333446"/>
          </a:xfrm>
          <a:prstGeom prst="line">
            <a:avLst/>
          </a:prstGeom>
        </p:spPr>
        <p:style>
          <a:lnRef idx="1">
            <a:schemeClr val="dk1"/>
          </a:lnRef>
          <a:fillRef idx="0">
            <a:schemeClr val="dk1"/>
          </a:fillRef>
          <a:effectRef idx="0">
            <a:schemeClr val="dk1"/>
          </a:effectRef>
          <a:fontRef idx="minor">
            <a:schemeClr val="tx1"/>
          </a:fontRef>
        </p:style>
      </p:cxnSp>
      <p:sp>
        <p:nvSpPr>
          <p:cNvPr id="2" name="Arrow: Right 1">
            <a:extLst>
              <a:ext uri="{FF2B5EF4-FFF2-40B4-BE49-F238E27FC236}">
                <a16:creationId xmlns="" xmlns:a16="http://schemas.microsoft.com/office/drawing/2014/main" id="{8AE35234-CAAC-4416-A8B7-58CFF1FDBC29}"/>
              </a:ext>
            </a:extLst>
          </p:cNvPr>
          <p:cNvSpPr/>
          <p:nvPr/>
        </p:nvSpPr>
        <p:spPr>
          <a:xfrm rot="16200000">
            <a:off x="4066899" y="2026319"/>
            <a:ext cx="403721" cy="281288"/>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901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664E9B4-E1A9-4E17-B5F9-5A8144CAECCD}"/>
              </a:ext>
            </a:extLst>
          </p:cNvPr>
          <p:cNvSpPr/>
          <p:nvPr/>
        </p:nvSpPr>
        <p:spPr>
          <a:xfrm>
            <a:off x="3575054" y="880520"/>
            <a:ext cx="1909012" cy="932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Supreme Court of the United States</a:t>
            </a:r>
          </a:p>
        </p:txBody>
      </p:sp>
      <p:sp>
        <p:nvSpPr>
          <p:cNvPr id="7" name="Rectangle 6">
            <a:extLst>
              <a:ext uri="{FF2B5EF4-FFF2-40B4-BE49-F238E27FC236}">
                <a16:creationId xmlns="" xmlns:a16="http://schemas.microsoft.com/office/drawing/2014/main" id="{8AA16E50-5A9B-496F-A163-13F921186108}"/>
              </a:ext>
            </a:extLst>
          </p:cNvPr>
          <p:cNvSpPr/>
          <p:nvPr/>
        </p:nvSpPr>
        <p:spPr>
          <a:xfrm>
            <a:off x="1002442" y="2549611"/>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(1</a:t>
            </a:r>
            <a:r>
              <a:rPr lang="en-US" baseline="30000" dirty="0"/>
              <a:t>st</a:t>
            </a:r>
            <a:r>
              <a:rPr lang="en-US" dirty="0"/>
              <a:t> Cir.)</a:t>
            </a:r>
          </a:p>
        </p:txBody>
      </p:sp>
      <p:sp>
        <p:nvSpPr>
          <p:cNvPr id="8" name="Rectangle 7">
            <a:extLst>
              <a:ext uri="{FF2B5EF4-FFF2-40B4-BE49-F238E27FC236}">
                <a16:creationId xmlns="" xmlns:a16="http://schemas.microsoft.com/office/drawing/2014/main" id="{2D945435-27C2-4B02-BE67-7B3D15EF5781}"/>
              </a:ext>
            </a:extLst>
          </p:cNvPr>
          <p:cNvSpPr/>
          <p:nvPr/>
        </p:nvSpPr>
        <p:spPr>
          <a:xfrm>
            <a:off x="811948"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9" name="Rectangle 8">
            <a:extLst>
              <a:ext uri="{FF2B5EF4-FFF2-40B4-BE49-F238E27FC236}">
                <a16:creationId xmlns="" xmlns:a16="http://schemas.microsoft.com/office/drawing/2014/main" id="{911E174E-701C-4375-8678-933B06D80819}"/>
              </a:ext>
            </a:extLst>
          </p:cNvPr>
          <p:cNvSpPr/>
          <p:nvPr/>
        </p:nvSpPr>
        <p:spPr>
          <a:xfrm>
            <a:off x="3975304" y="2553126"/>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(2d Cir.)</a:t>
            </a:r>
          </a:p>
        </p:txBody>
      </p:sp>
      <p:sp>
        <p:nvSpPr>
          <p:cNvPr id="10" name="Rectangle 9">
            <a:extLst>
              <a:ext uri="{FF2B5EF4-FFF2-40B4-BE49-F238E27FC236}">
                <a16:creationId xmlns="" xmlns:a16="http://schemas.microsoft.com/office/drawing/2014/main" id="{EB1F33F5-2AF9-430E-80D3-5FDCF2597C1E}"/>
              </a:ext>
            </a:extLst>
          </p:cNvPr>
          <p:cNvSpPr/>
          <p:nvPr/>
        </p:nvSpPr>
        <p:spPr>
          <a:xfrm>
            <a:off x="7363082" y="2564027"/>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(3c Cir.)</a:t>
            </a:r>
          </a:p>
        </p:txBody>
      </p:sp>
      <p:sp>
        <p:nvSpPr>
          <p:cNvPr id="11" name="Rectangle 10">
            <a:extLst>
              <a:ext uri="{FF2B5EF4-FFF2-40B4-BE49-F238E27FC236}">
                <a16:creationId xmlns="" xmlns:a16="http://schemas.microsoft.com/office/drawing/2014/main" id="{22C74FB9-6E34-4DA4-B963-724F86DF6C87}"/>
              </a:ext>
            </a:extLst>
          </p:cNvPr>
          <p:cNvSpPr/>
          <p:nvPr/>
        </p:nvSpPr>
        <p:spPr>
          <a:xfrm>
            <a:off x="1830860"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2" name="Rectangle 11">
            <a:extLst>
              <a:ext uri="{FF2B5EF4-FFF2-40B4-BE49-F238E27FC236}">
                <a16:creationId xmlns="" xmlns:a16="http://schemas.microsoft.com/office/drawing/2014/main" id="{6B063313-4FEB-461A-81D6-5161775C834B}"/>
              </a:ext>
            </a:extLst>
          </p:cNvPr>
          <p:cNvSpPr/>
          <p:nvPr/>
        </p:nvSpPr>
        <p:spPr>
          <a:xfrm>
            <a:off x="3335285"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3" name="Rectangle 12">
            <a:extLst>
              <a:ext uri="{FF2B5EF4-FFF2-40B4-BE49-F238E27FC236}">
                <a16:creationId xmlns="" xmlns:a16="http://schemas.microsoft.com/office/drawing/2014/main" id="{FEFA95AE-1F84-4DD4-875A-7E949CDC151A}"/>
              </a:ext>
            </a:extLst>
          </p:cNvPr>
          <p:cNvSpPr/>
          <p:nvPr/>
        </p:nvSpPr>
        <p:spPr>
          <a:xfrm>
            <a:off x="4038600"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4" name="Rectangle 13">
            <a:extLst>
              <a:ext uri="{FF2B5EF4-FFF2-40B4-BE49-F238E27FC236}">
                <a16:creationId xmlns="" xmlns:a16="http://schemas.microsoft.com/office/drawing/2014/main" id="{CDD3B4FB-3A48-438A-9917-5206FDBA7309}"/>
              </a:ext>
            </a:extLst>
          </p:cNvPr>
          <p:cNvSpPr/>
          <p:nvPr/>
        </p:nvSpPr>
        <p:spPr>
          <a:xfrm>
            <a:off x="4741916"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5" name="Rectangle 14">
            <a:extLst>
              <a:ext uri="{FF2B5EF4-FFF2-40B4-BE49-F238E27FC236}">
                <a16:creationId xmlns="" xmlns:a16="http://schemas.microsoft.com/office/drawing/2014/main" id="{95754C67-786C-4554-8A28-67477E551773}"/>
              </a:ext>
            </a:extLst>
          </p:cNvPr>
          <p:cNvSpPr/>
          <p:nvPr/>
        </p:nvSpPr>
        <p:spPr>
          <a:xfrm>
            <a:off x="5414212" y="4823874"/>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6" name="Rectangle 15">
            <a:extLst>
              <a:ext uri="{FF2B5EF4-FFF2-40B4-BE49-F238E27FC236}">
                <a16:creationId xmlns="" xmlns:a16="http://schemas.microsoft.com/office/drawing/2014/main" id="{7FDCFC56-6137-4850-87AD-BFDA25AD8CB8}"/>
              </a:ext>
            </a:extLst>
          </p:cNvPr>
          <p:cNvSpPr/>
          <p:nvPr/>
        </p:nvSpPr>
        <p:spPr>
          <a:xfrm>
            <a:off x="7643941"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7" name="Rectangle 16">
            <a:extLst>
              <a:ext uri="{FF2B5EF4-FFF2-40B4-BE49-F238E27FC236}">
                <a16:creationId xmlns="" xmlns:a16="http://schemas.microsoft.com/office/drawing/2014/main" id="{A0F91CAF-CBCF-4146-9D94-D1001CBE9FB5}"/>
              </a:ext>
            </a:extLst>
          </p:cNvPr>
          <p:cNvSpPr/>
          <p:nvPr/>
        </p:nvSpPr>
        <p:spPr>
          <a:xfrm>
            <a:off x="8268730"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8" name="Rectangle 17">
            <a:extLst>
              <a:ext uri="{FF2B5EF4-FFF2-40B4-BE49-F238E27FC236}">
                <a16:creationId xmlns="" xmlns:a16="http://schemas.microsoft.com/office/drawing/2014/main" id="{1CBDB450-ADC4-48B8-9DE2-5E3ABFA70561}"/>
              </a:ext>
            </a:extLst>
          </p:cNvPr>
          <p:cNvSpPr/>
          <p:nvPr/>
        </p:nvSpPr>
        <p:spPr>
          <a:xfrm>
            <a:off x="6990066"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cxnSp>
        <p:nvCxnSpPr>
          <p:cNvPr id="20" name="Straight Connector 19">
            <a:extLst>
              <a:ext uri="{FF2B5EF4-FFF2-40B4-BE49-F238E27FC236}">
                <a16:creationId xmlns="" xmlns:a16="http://schemas.microsoft.com/office/drawing/2014/main" id="{3F76F6D3-B002-49B5-83D8-96767B2CDFFF}"/>
              </a:ext>
            </a:extLst>
          </p:cNvPr>
          <p:cNvCxnSpPr/>
          <p:nvPr/>
        </p:nvCxnSpPr>
        <p:spPr>
          <a:xfrm flipV="1">
            <a:off x="1550001" y="1828800"/>
            <a:ext cx="3005524" cy="720811"/>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 xmlns:a16="http://schemas.microsoft.com/office/drawing/2014/main" id="{923A50C4-284B-4320-9C1C-ED83E5D98218}"/>
              </a:ext>
            </a:extLst>
          </p:cNvPr>
          <p:cNvCxnSpPr>
            <a:cxnSpLocks/>
            <a:stCxn id="9" idx="0"/>
          </p:cNvCxnSpPr>
          <p:nvPr/>
        </p:nvCxnSpPr>
        <p:spPr>
          <a:xfrm flipV="1">
            <a:off x="4522863" y="1810792"/>
            <a:ext cx="0" cy="742334"/>
          </a:xfrm>
          <a:prstGeom prst="line">
            <a:avLst/>
          </a:prstGeom>
          <a:ln w="539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 xmlns:a16="http://schemas.microsoft.com/office/drawing/2014/main" id="{134FDC63-2593-425D-A38C-5A92E1827D7B}"/>
              </a:ext>
            </a:extLst>
          </p:cNvPr>
          <p:cNvCxnSpPr>
            <a:cxnSpLocks/>
            <a:stCxn id="4" idx="2"/>
          </p:cNvCxnSpPr>
          <p:nvPr/>
        </p:nvCxnSpPr>
        <p:spPr>
          <a:xfrm>
            <a:off x="4529560" y="1812928"/>
            <a:ext cx="3417469" cy="702585"/>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 xmlns:a16="http://schemas.microsoft.com/office/drawing/2014/main" id="{2DEAD812-286E-40A8-AF95-BE1524B90BE0}"/>
              </a:ext>
            </a:extLst>
          </p:cNvPr>
          <p:cNvCxnSpPr>
            <a:cxnSpLocks/>
            <a:stCxn id="9" idx="2"/>
          </p:cNvCxnSpPr>
          <p:nvPr/>
        </p:nvCxnSpPr>
        <p:spPr>
          <a:xfrm>
            <a:off x="4522863" y="3467526"/>
            <a:ext cx="1125387" cy="135283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 xmlns:a16="http://schemas.microsoft.com/office/drawing/2014/main" id="{3521045D-7525-4C7F-A22A-8B5705E472AB}"/>
              </a:ext>
            </a:extLst>
          </p:cNvPr>
          <p:cNvCxnSpPr>
            <a:cxnSpLocks/>
            <a:stCxn id="10" idx="2"/>
          </p:cNvCxnSpPr>
          <p:nvPr/>
        </p:nvCxnSpPr>
        <p:spPr>
          <a:xfrm>
            <a:off x="7910641" y="3478427"/>
            <a:ext cx="0" cy="135780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 xmlns:a16="http://schemas.microsoft.com/office/drawing/2014/main" id="{A32F5AFE-5DB6-4182-9473-CA8FA94092AC}"/>
              </a:ext>
            </a:extLst>
          </p:cNvPr>
          <p:cNvCxnSpPr>
            <a:cxnSpLocks/>
            <a:stCxn id="10" idx="2"/>
          </p:cNvCxnSpPr>
          <p:nvPr/>
        </p:nvCxnSpPr>
        <p:spPr>
          <a:xfrm>
            <a:off x="7910641" y="3478427"/>
            <a:ext cx="624789" cy="1338417"/>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 xmlns:a16="http://schemas.microsoft.com/office/drawing/2014/main" id="{C08DA06C-ABC6-49C3-A8F7-F24AB8E98D75}"/>
              </a:ext>
            </a:extLst>
          </p:cNvPr>
          <p:cNvCxnSpPr>
            <a:cxnSpLocks/>
          </p:cNvCxnSpPr>
          <p:nvPr/>
        </p:nvCxnSpPr>
        <p:spPr>
          <a:xfrm flipV="1">
            <a:off x="7228071" y="3511069"/>
            <a:ext cx="682570" cy="1349796"/>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 xmlns:a16="http://schemas.microsoft.com/office/drawing/2014/main" id="{ACA143EB-6923-4207-BF7F-AFAC7403A718}"/>
              </a:ext>
            </a:extLst>
          </p:cNvPr>
          <p:cNvCxnSpPr>
            <a:cxnSpLocks/>
          </p:cNvCxnSpPr>
          <p:nvPr/>
        </p:nvCxnSpPr>
        <p:spPr>
          <a:xfrm>
            <a:off x="4522444" y="3489267"/>
            <a:ext cx="506756" cy="1346964"/>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 xmlns:a16="http://schemas.microsoft.com/office/drawing/2014/main" id="{A8E3EA22-74FB-47BD-9BC7-586D50DD10BC}"/>
              </a:ext>
            </a:extLst>
          </p:cNvPr>
          <p:cNvCxnSpPr>
            <a:cxnSpLocks/>
          </p:cNvCxnSpPr>
          <p:nvPr/>
        </p:nvCxnSpPr>
        <p:spPr>
          <a:xfrm flipH="1">
            <a:off x="4343400" y="3478427"/>
            <a:ext cx="171450" cy="1345447"/>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 xmlns:a16="http://schemas.microsoft.com/office/drawing/2014/main" id="{2A137050-FC3E-48F8-BC4F-408B3291DAE7}"/>
              </a:ext>
            </a:extLst>
          </p:cNvPr>
          <p:cNvCxnSpPr>
            <a:cxnSpLocks/>
          </p:cNvCxnSpPr>
          <p:nvPr/>
        </p:nvCxnSpPr>
        <p:spPr>
          <a:xfrm flipV="1">
            <a:off x="3600447" y="3511069"/>
            <a:ext cx="882643" cy="1326578"/>
          </a:xfrm>
          <a:prstGeom prst="line">
            <a:avLst/>
          </a:prstGeom>
          <a:ln w="76200"/>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 xmlns:a16="http://schemas.microsoft.com/office/drawing/2014/main" id="{A25FB45F-F519-4EC2-9158-35AC9630D77D}"/>
              </a:ext>
            </a:extLst>
          </p:cNvPr>
          <p:cNvCxnSpPr>
            <a:cxnSpLocks/>
          </p:cNvCxnSpPr>
          <p:nvPr/>
        </p:nvCxnSpPr>
        <p:spPr>
          <a:xfrm flipV="1">
            <a:off x="1060291" y="3489267"/>
            <a:ext cx="454972" cy="1346964"/>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 xmlns:a16="http://schemas.microsoft.com/office/drawing/2014/main" id="{F8B773E8-44F1-4AE9-9526-5585B210179B}"/>
              </a:ext>
            </a:extLst>
          </p:cNvPr>
          <p:cNvCxnSpPr>
            <a:cxnSpLocks/>
          </p:cNvCxnSpPr>
          <p:nvPr/>
        </p:nvCxnSpPr>
        <p:spPr>
          <a:xfrm>
            <a:off x="1511549" y="3483398"/>
            <a:ext cx="569460" cy="1333446"/>
          </a:xfrm>
          <a:prstGeom prst="line">
            <a:avLst/>
          </a:prstGeom>
        </p:spPr>
        <p:style>
          <a:lnRef idx="1">
            <a:schemeClr val="dk1"/>
          </a:lnRef>
          <a:fillRef idx="0">
            <a:schemeClr val="dk1"/>
          </a:fillRef>
          <a:effectRef idx="0">
            <a:schemeClr val="dk1"/>
          </a:effectRef>
          <a:fontRef idx="minor">
            <a:schemeClr val="tx1"/>
          </a:fontRef>
        </p:style>
      </p:cxnSp>
      <p:sp>
        <p:nvSpPr>
          <p:cNvPr id="2" name="Arrow: Right 1">
            <a:extLst>
              <a:ext uri="{FF2B5EF4-FFF2-40B4-BE49-F238E27FC236}">
                <a16:creationId xmlns="" xmlns:a16="http://schemas.microsoft.com/office/drawing/2014/main" id="{8AE35234-CAAC-4416-A8B7-58CFF1FDBC29}"/>
              </a:ext>
            </a:extLst>
          </p:cNvPr>
          <p:cNvSpPr/>
          <p:nvPr/>
        </p:nvSpPr>
        <p:spPr>
          <a:xfrm rot="5400000">
            <a:off x="4039210" y="2048562"/>
            <a:ext cx="403721" cy="281288"/>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8236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664E9B4-E1A9-4E17-B5F9-5A8144CAECCD}"/>
              </a:ext>
            </a:extLst>
          </p:cNvPr>
          <p:cNvSpPr/>
          <p:nvPr/>
        </p:nvSpPr>
        <p:spPr>
          <a:xfrm>
            <a:off x="3529795" y="880520"/>
            <a:ext cx="190658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Supreme Court of the United States</a:t>
            </a:r>
          </a:p>
        </p:txBody>
      </p:sp>
      <p:sp>
        <p:nvSpPr>
          <p:cNvPr id="7" name="Rectangle 6">
            <a:extLst>
              <a:ext uri="{FF2B5EF4-FFF2-40B4-BE49-F238E27FC236}">
                <a16:creationId xmlns="" xmlns:a16="http://schemas.microsoft.com/office/drawing/2014/main" id="{8AA16E50-5A9B-496F-A163-13F921186108}"/>
              </a:ext>
            </a:extLst>
          </p:cNvPr>
          <p:cNvSpPr/>
          <p:nvPr/>
        </p:nvSpPr>
        <p:spPr>
          <a:xfrm>
            <a:off x="1002442" y="2549611"/>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(1</a:t>
            </a:r>
            <a:r>
              <a:rPr lang="en-US" baseline="30000" dirty="0"/>
              <a:t>st</a:t>
            </a:r>
            <a:r>
              <a:rPr lang="en-US" dirty="0"/>
              <a:t> Cir.)</a:t>
            </a:r>
          </a:p>
        </p:txBody>
      </p:sp>
      <p:sp>
        <p:nvSpPr>
          <p:cNvPr id="8" name="Rectangle 7">
            <a:extLst>
              <a:ext uri="{FF2B5EF4-FFF2-40B4-BE49-F238E27FC236}">
                <a16:creationId xmlns="" xmlns:a16="http://schemas.microsoft.com/office/drawing/2014/main" id="{2D945435-27C2-4B02-BE67-7B3D15EF5781}"/>
              </a:ext>
            </a:extLst>
          </p:cNvPr>
          <p:cNvSpPr/>
          <p:nvPr/>
        </p:nvSpPr>
        <p:spPr>
          <a:xfrm>
            <a:off x="811948"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9" name="Rectangle 8">
            <a:extLst>
              <a:ext uri="{FF2B5EF4-FFF2-40B4-BE49-F238E27FC236}">
                <a16:creationId xmlns="" xmlns:a16="http://schemas.microsoft.com/office/drawing/2014/main" id="{911E174E-701C-4375-8678-933B06D80819}"/>
              </a:ext>
            </a:extLst>
          </p:cNvPr>
          <p:cNvSpPr/>
          <p:nvPr/>
        </p:nvSpPr>
        <p:spPr>
          <a:xfrm>
            <a:off x="3975304" y="2553126"/>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(2d Cir.)</a:t>
            </a:r>
          </a:p>
        </p:txBody>
      </p:sp>
      <p:sp>
        <p:nvSpPr>
          <p:cNvPr id="10" name="Rectangle 9">
            <a:extLst>
              <a:ext uri="{FF2B5EF4-FFF2-40B4-BE49-F238E27FC236}">
                <a16:creationId xmlns="" xmlns:a16="http://schemas.microsoft.com/office/drawing/2014/main" id="{EB1F33F5-2AF9-430E-80D3-5FDCF2597C1E}"/>
              </a:ext>
            </a:extLst>
          </p:cNvPr>
          <p:cNvSpPr/>
          <p:nvPr/>
        </p:nvSpPr>
        <p:spPr>
          <a:xfrm>
            <a:off x="7363082" y="2564027"/>
            <a:ext cx="10951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Court of Appeal</a:t>
            </a:r>
          </a:p>
          <a:p>
            <a:pPr algn="ctr"/>
            <a:r>
              <a:rPr lang="en-US" dirty="0"/>
              <a:t>(3c Cir.)</a:t>
            </a:r>
          </a:p>
        </p:txBody>
      </p:sp>
      <p:sp>
        <p:nvSpPr>
          <p:cNvPr id="11" name="Rectangle 10">
            <a:extLst>
              <a:ext uri="{FF2B5EF4-FFF2-40B4-BE49-F238E27FC236}">
                <a16:creationId xmlns="" xmlns:a16="http://schemas.microsoft.com/office/drawing/2014/main" id="{22C74FB9-6E34-4DA4-B963-724F86DF6C87}"/>
              </a:ext>
            </a:extLst>
          </p:cNvPr>
          <p:cNvSpPr/>
          <p:nvPr/>
        </p:nvSpPr>
        <p:spPr>
          <a:xfrm>
            <a:off x="1830860"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2" name="Rectangle 11">
            <a:extLst>
              <a:ext uri="{FF2B5EF4-FFF2-40B4-BE49-F238E27FC236}">
                <a16:creationId xmlns="" xmlns:a16="http://schemas.microsoft.com/office/drawing/2014/main" id="{6B063313-4FEB-461A-81D6-5161775C834B}"/>
              </a:ext>
            </a:extLst>
          </p:cNvPr>
          <p:cNvSpPr/>
          <p:nvPr/>
        </p:nvSpPr>
        <p:spPr>
          <a:xfrm>
            <a:off x="3335285"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3" name="Rectangle 12">
            <a:extLst>
              <a:ext uri="{FF2B5EF4-FFF2-40B4-BE49-F238E27FC236}">
                <a16:creationId xmlns="" xmlns:a16="http://schemas.microsoft.com/office/drawing/2014/main" id="{FEFA95AE-1F84-4DD4-875A-7E949CDC151A}"/>
              </a:ext>
            </a:extLst>
          </p:cNvPr>
          <p:cNvSpPr/>
          <p:nvPr/>
        </p:nvSpPr>
        <p:spPr>
          <a:xfrm>
            <a:off x="4038600"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4" name="Rectangle 13">
            <a:extLst>
              <a:ext uri="{FF2B5EF4-FFF2-40B4-BE49-F238E27FC236}">
                <a16:creationId xmlns="" xmlns:a16="http://schemas.microsoft.com/office/drawing/2014/main" id="{CDD3B4FB-3A48-438A-9917-5206FDBA7309}"/>
              </a:ext>
            </a:extLst>
          </p:cNvPr>
          <p:cNvSpPr/>
          <p:nvPr/>
        </p:nvSpPr>
        <p:spPr>
          <a:xfrm>
            <a:off x="4741916" y="4836231"/>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5" name="Rectangle 14">
            <a:extLst>
              <a:ext uri="{FF2B5EF4-FFF2-40B4-BE49-F238E27FC236}">
                <a16:creationId xmlns="" xmlns:a16="http://schemas.microsoft.com/office/drawing/2014/main" id="{95754C67-786C-4554-8A28-67477E551773}"/>
              </a:ext>
            </a:extLst>
          </p:cNvPr>
          <p:cNvSpPr/>
          <p:nvPr/>
        </p:nvSpPr>
        <p:spPr>
          <a:xfrm>
            <a:off x="5414212" y="4823874"/>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6" name="Rectangle 15">
            <a:extLst>
              <a:ext uri="{FF2B5EF4-FFF2-40B4-BE49-F238E27FC236}">
                <a16:creationId xmlns="" xmlns:a16="http://schemas.microsoft.com/office/drawing/2014/main" id="{7FDCFC56-6137-4850-87AD-BFDA25AD8CB8}"/>
              </a:ext>
            </a:extLst>
          </p:cNvPr>
          <p:cNvSpPr/>
          <p:nvPr/>
        </p:nvSpPr>
        <p:spPr>
          <a:xfrm>
            <a:off x="7643941"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7" name="Rectangle 16">
            <a:extLst>
              <a:ext uri="{FF2B5EF4-FFF2-40B4-BE49-F238E27FC236}">
                <a16:creationId xmlns="" xmlns:a16="http://schemas.microsoft.com/office/drawing/2014/main" id="{A0F91CAF-CBCF-4146-9D94-D1001CBE9FB5}"/>
              </a:ext>
            </a:extLst>
          </p:cNvPr>
          <p:cNvSpPr/>
          <p:nvPr/>
        </p:nvSpPr>
        <p:spPr>
          <a:xfrm>
            <a:off x="8268730"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sp>
        <p:nvSpPr>
          <p:cNvPr id="18" name="Rectangle 17">
            <a:extLst>
              <a:ext uri="{FF2B5EF4-FFF2-40B4-BE49-F238E27FC236}">
                <a16:creationId xmlns="" xmlns:a16="http://schemas.microsoft.com/office/drawing/2014/main" id="{1CBDB450-ADC4-48B8-9DE2-5E3ABFA70561}"/>
              </a:ext>
            </a:extLst>
          </p:cNvPr>
          <p:cNvSpPr/>
          <p:nvPr/>
        </p:nvSpPr>
        <p:spPr>
          <a:xfrm>
            <a:off x="6990066" y="4840349"/>
            <a:ext cx="533400" cy="580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 Ct.</a:t>
            </a:r>
          </a:p>
        </p:txBody>
      </p:sp>
      <p:cxnSp>
        <p:nvCxnSpPr>
          <p:cNvPr id="20" name="Straight Connector 19">
            <a:extLst>
              <a:ext uri="{FF2B5EF4-FFF2-40B4-BE49-F238E27FC236}">
                <a16:creationId xmlns="" xmlns:a16="http://schemas.microsoft.com/office/drawing/2014/main" id="{3F76F6D3-B002-49B5-83D8-96767B2CDFFF}"/>
              </a:ext>
            </a:extLst>
          </p:cNvPr>
          <p:cNvCxnSpPr/>
          <p:nvPr/>
        </p:nvCxnSpPr>
        <p:spPr>
          <a:xfrm flipV="1">
            <a:off x="1550001" y="1828800"/>
            <a:ext cx="3005524" cy="720811"/>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 xmlns:a16="http://schemas.microsoft.com/office/drawing/2014/main" id="{923A50C4-284B-4320-9C1C-ED83E5D98218}"/>
              </a:ext>
            </a:extLst>
          </p:cNvPr>
          <p:cNvCxnSpPr>
            <a:cxnSpLocks/>
            <a:stCxn id="9" idx="0"/>
          </p:cNvCxnSpPr>
          <p:nvPr/>
        </p:nvCxnSpPr>
        <p:spPr>
          <a:xfrm flipV="1">
            <a:off x="4522863" y="1810792"/>
            <a:ext cx="0" cy="742334"/>
          </a:xfrm>
          <a:prstGeom prst="line">
            <a:avLst/>
          </a:prstGeom>
          <a:ln w="539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 xmlns:a16="http://schemas.microsoft.com/office/drawing/2014/main" id="{134FDC63-2593-425D-A38C-5A92E1827D7B}"/>
              </a:ext>
            </a:extLst>
          </p:cNvPr>
          <p:cNvCxnSpPr>
            <a:cxnSpLocks/>
            <a:stCxn id="4" idx="2"/>
          </p:cNvCxnSpPr>
          <p:nvPr/>
        </p:nvCxnSpPr>
        <p:spPr>
          <a:xfrm>
            <a:off x="4483090" y="1794920"/>
            <a:ext cx="3439319" cy="702585"/>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 xmlns:a16="http://schemas.microsoft.com/office/drawing/2014/main" id="{2DEAD812-286E-40A8-AF95-BE1524B90BE0}"/>
              </a:ext>
            </a:extLst>
          </p:cNvPr>
          <p:cNvCxnSpPr>
            <a:cxnSpLocks/>
            <a:stCxn id="9" idx="2"/>
          </p:cNvCxnSpPr>
          <p:nvPr/>
        </p:nvCxnSpPr>
        <p:spPr>
          <a:xfrm>
            <a:off x="4522863" y="3467526"/>
            <a:ext cx="1125387" cy="135283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 xmlns:a16="http://schemas.microsoft.com/office/drawing/2014/main" id="{3521045D-7525-4C7F-A22A-8B5705E472AB}"/>
              </a:ext>
            </a:extLst>
          </p:cNvPr>
          <p:cNvCxnSpPr>
            <a:cxnSpLocks/>
            <a:stCxn id="10" idx="2"/>
          </p:cNvCxnSpPr>
          <p:nvPr/>
        </p:nvCxnSpPr>
        <p:spPr>
          <a:xfrm>
            <a:off x="7910641" y="3478427"/>
            <a:ext cx="0" cy="135780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 xmlns:a16="http://schemas.microsoft.com/office/drawing/2014/main" id="{A32F5AFE-5DB6-4182-9473-CA8FA94092AC}"/>
              </a:ext>
            </a:extLst>
          </p:cNvPr>
          <p:cNvCxnSpPr>
            <a:cxnSpLocks/>
            <a:stCxn id="10" idx="2"/>
          </p:cNvCxnSpPr>
          <p:nvPr/>
        </p:nvCxnSpPr>
        <p:spPr>
          <a:xfrm>
            <a:off x="7910641" y="3478427"/>
            <a:ext cx="624789" cy="1338417"/>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 xmlns:a16="http://schemas.microsoft.com/office/drawing/2014/main" id="{C08DA06C-ABC6-49C3-A8F7-F24AB8E98D75}"/>
              </a:ext>
            </a:extLst>
          </p:cNvPr>
          <p:cNvCxnSpPr>
            <a:cxnSpLocks/>
          </p:cNvCxnSpPr>
          <p:nvPr/>
        </p:nvCxnSpPr>
        <p:spPr>
          <a:xfrm flipV="1">
            <a:off x="7228071" y="3511069"/>
            <a:ext cx="682570" cy="1349796"/>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 xmlns:a16="http://schemas.microsoft.com/office/drawing/2014/main" id="{ACA143EB-6923-4207-BF7F-AFAC7403A718}"/>
              </a:ext>
            </a:extLst>
          </p:cNvPr>
          <p:cNvCxnSpPr>
            <a:cxnSpLocks/>
          </p:cNvCxnSpPr>
          <p:nvPr/>
        </p:nvCxnSpPr>
        <p:spPr>
          <a:xfrm>
            <a:off x="4522444" y="3489267"/>
            <a:ext cx="506756" cy="1346964"/>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 xmlns:a16="http://schemas.microsoft.com/office/drawing/2014/main" id="{A8E3EA22-74FB-47BD-9BC7-586D50DD10BC}"/>
              </a:ext>
            </a:extLst>
          </p:cNvPr>
          <p:cNvCxnSpPr>
            <a:cxnSpLocks/>
          </p:cNvCxnSpPr>
          <p:nvPr/>
        </p:nvCxnSpPr>
        <p:spPr>
          <a:xfrm flipH="1">
            <a:off x="4343400" y="3478427"/>
            <a:ext cx="171450" cy="1345447"/>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 xmlns:a16="http://schemas.microsoft.com/office/drawing/2014/main" id="{2A137050-FC3E-48F8-BC4F-408B3291DAE7}"/>
              </a:ext>
            </a:extLst>
          </p:cNvPr>
          <p:cNvCxnSpPr>
            <a:cxnSpLocks/>
          </p:cNvCxnSpPr>
          <p:nvPr/>
        </p:nvCxnSpPr>
        <p:spPr>
          <a:xfrm flipV="1">
            <a:off x="3600447" y="3511069"/>
            <a:ext cx="882643" cy="1326578"/>
          </a:xfrm>
          <a:prstGeom prst="line">
            <a:avLst/>
          </a:prstGeom>
          <a:ln w="76200"/>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 xmlns:a16="http://schemas.microsoft.com/office/drawing/2014/main" id="{A25FB45F-F519-4EC2-9158-35AC9630D77D}"/>
              </a:ext>
            </a:extLst>
          </p:cNvPr>
          <p:cNvCxnSpPr>
            <a:cxnSpLocks/>
          </p:cNvCxnSpPr>
          <p:nvPr/>
        </p:nvCxnSpPr>
        <p:spPr>
          <a:xfrm flipV="1">
            <a:off x="1060291" y="3489267"/>
            <a:ext cx="454972" cy="1346964"/>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 xmlns:a16="http://schemas.microsoft.com/office/drawing/2014/main" id="{F8B773E8-44F1-4AE9-9526-5585B210179B}"/>
              </a:ext>
            </a:extLst>
          </p:cNvPr>
          <p:cNvCxnSpPr>
            <a:cxnSpLocks/>
          </p:cNvCxnSpPr>
          <p:nvPr/>
        </p:nvCxnSpPr>
        <p:spPr>
          <a:xfrm>
            <a:off x="1511549" y="3483398"/>
            <a:ext cx="569460" cy="1333446"/>
          </a:xfrm>
          <a:prstGeom prst="line">
            <a:avLst/>
          </a:prstGeom>
        </p:spPr>
        <p:style>
          <a:lnRef idx="1">
            <a:schemeClr val="dk1"/>
          </a:lnRef>
          <a:fillRef idx="0">
            <a:schemeClr val="dk1"/>
          </a:fillRef>
          <a:effectRef idx="0">
            <a:schemeClr val="dk1"/>
          </a:effectRef>
          <a:fontRef idx="minor">
            <a:schemeClr val="tx1"/>
          </a:fontRef>
        </p:style>
      </p:cxnSp>
      <p:sp>
        <p:nvSpPr>
          <p:cNvPr id="2" name="Arrow: Right 1">
            <a:extLst>
              <a:ext uri="{FF2B5EF4-FFF2-40B4-BE49-F238E27FC236}">
                <a16:creationId xmlns="" xmlns:a16="http://schemas.microsoft.com/office/drawing/2014/main" id="{8AE35234-CAAC-4416-A8B7-58CFF1FDBC29}"/>
              </a:ext>
            </a:extLst>
          </p:cNvPr>
          <p:cNvSpPr/>
          <p:nvPr/>
        </p:nvSpPr>
        <p:spPr>
          <a:xfrm rot="7660440">
            <a:off x="3517392" y="3969129"/>
            <a:ext cx="403721" cy="281288"/>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305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Theme1" id="{81391D41-B41B-4BFA-BACF-0168D4E9D319}" vid="{D318CF59-EDE7-4084-AB3C-DBD5DA6A8B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2528</TotalTime>
  <Words>815</Words>
  <Application>Microsoft Macintosh PowerPoint</Application>
  <PresentationFormat>On-screen Show (4:3)</PresentationFormat>
  <Paragraphs>128</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Century</vt:lpstr>
      <vt:lpstr>Courier New</vt:lpstr>
      <vt:lpstr>Garamond</vt:lpstr>
      <vt:lpstr>Times New Roman</vt:lpstr>
      <vt:lpstr>Theme1</vt:lpstr>
      <vt:lpstr>General Reading Strategies for Non-Native English Speakers </vt:lpstr>
      <vt:lpstr>PowerPoint Presentation</vt:lpstr>
      <vt:lpstr>PowerPoint Presentation</vt:lpstr>
      <vt:lpstr> Understanding Judicial Decisions in A Legal Textbook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READING</dc:title>
  <dc:creator>Mary</dc:creator>
  <cp:lastModifiedBy>Microsoft Office User</cp:lastModifiedBy>
  <cp:revision>68</cp:revision>
  <dcterms:created xsi:type="dcterms:W3CDTF">2011-08-15T00:30:47Z</dcterms:created>
  <dcterms:modified xsi:type="dcterms:W3CDTF">2021-07-23T19:02:54Z</dcterms:modified>
</cp:coreProperties>
</file>