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7" r:id="rId3"/>
    <p:sldId id="258" r:id="rId4"/>
    <p:sldId id="259" r:id="rId5"/>
    <p:sldId id="260" r:id="rId6"/>
    <p:sldId id="261" r:id="rId7"/>
    <p:sldId id="262" r:id="rId8"/>
    <p:sldId id="263" r:id="rId9"/>
    <p:sldId id="264" r:id="rId10"/>
    <p:sldId id="265" r:id="rId11"/>
    <p:sldId id="266" r:id="rId12"/>
    <p:sldId id="25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108" y="-4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460554-8ACB-47FC-8A2E-D9F795349EF1}" type="datetimeFigureOut">
              <a:rPr lang="en-US" smtClean="0"/>
              <a:t>4/10/2015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86B1E3-ED0A-4BF8-993E-742C8B509311}" type="slidenum">
              <a:rPr lang="en-US" smtClean="0"/>
              <a:t>‹#›</a:t>
            </a:fld>
            <a:endParaRPr lang="en-US"/>
          </a:p>
        </p:txBody>
      </p:sp>
    </p:spTree>
    <p:extLst>
      <p:ext uri="{BB962C8B-B14F-4D97-AF65-F5344CB8AC3E}">
        <p14:creationId xmlns:p14="http://schemas.microsoft.com/office/powerpoint/2010/main" val="238319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3F41E4-020A-DF45-A5BA-7798FDE0A576}" type="slidenum">
              <a:rPr lang="en-US" smtClean="0">
                <a:solidFill>
                  <a:prstClr val="black"/>
                </a:solidFill>
              </a:rPr>
              <a:pPr/>
              <a:t>1</a:t>
            </a:fld>
            <a:endParaRPr lang="en-US">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black"/>
                </a:solidFill>
              </a:rPr>
              <a:t>(C) 2015, Phelps, Dailey, Koenigsberg</a:t>
            </a:r>
            <a:endParaRPr lang="en-US">
              <a:solidFill>
                <a:prstClr val="black"/>
              </a:solidFill>
            </a:endParaRPr>
          </a:p>
        </p:txBody>
      </p:sp>
    </p:spTree>
    <p:extLst>
      <p:ext uri="{BB962C8B-B14F-4D97-AF65-F5344CB8AC3E}">
        <p14:creationId xmlns:p14="http://schemas.microsoft.com/office/powerpoint/2010/main" val="423416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Border Security is a clear component of National Security. While policy may vary with each administration, the overall importance of border integrity, no matter where a port of entry may be, is an imperative component of national policy. How well border integrity and security is carried out directly affects all citizens, legal residents, and those who want to profit from violating internationally accepted rules on national sovereignty. </a:t>
            </a:r>
          </a:p>
          <a:p>
            <a:endParaRPr lang="en-US" dirty="0"/>
          </a:p>
        </p:txBody>
      </p:sp>
      <p:sp>
        <p:nvSpPr>
          <p:cNvPr id="4" name="Footer Placeholder 3"/>
          <p:cNvSpPr>
            <a:spLocks noGrp="1"/>
          </p:cNvSpPr>
          <p:nvPr>
            <p:ph type="ftr" sz="quarter" idx="10"/>
          </p:nvPr>
        </p:nvSpPr>
        <p:spPr/>
        <p:txBody>
          <a:bodyPr/>
          <a:lstStyle/>
          <a:p>
            <a:r>
              <a:rPr lang="en-US" smtClean="0">
                <a:solidFill>
                  <a:prstClr val="black"/>
                </a:solidFill>
              </a:rPr>
              <a:t>(C) 2015, Phelps, Dailey, Koenigsberg</a:t>
            </a:r>
            <a:endParaRPr lang="en-US">
              <a:solidFill>
                <a:prstClr val="black"/>
              </a:solidFill>
            </a:endParaRPr>
          </a:p>
        </p:txBody>
      </p:sp>
      <p:sp>
        <p:nvSpPr>
          <p:cNvPr id="5" name="Slide Number Placeholder 4"/>
          <p:cNvSpPr>
            <a:spLocks noGrp="1"/>
          </p:cNvSpPr>
          <p:nvPr>
            <p:ph type="sldNum" sz="quarter" idx="11"/>
          </p:nvPr>
        </p:nvSpPr>
        <p:spPr/>
        <p:txBody>
          <a:bodyPr/>
          <a:lstStyle/>
          <a:p>
            <a:fld id="{7F3F41E4-020A-DF45-A5BA-7798FDE0A576}"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216171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To understand what a border is there is a necessity to establish several basic definitions. We could easily say that a border is a line drawn on a map. Or a wall is a barrier and boundaries are restrictions placed on people to establish norms for a society to abide by. Unfortunately, such definitions are simplistic and fail to demonstrate the reality of what borders, boundaries, and barriers really are.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We begin this exploration of border security with a story about how two diametrically opposed political ideologies converted their cooperation during wartime into a </a:t>
            </a:r>
            <a:r>
              <a:rPr lang="en-US" sz="1200" kern="1200" dirty="0" smtClean="0">
                <a:solidFill>
                  <a:schemeClr val="tx1"/>
                </a:solidFill>
                <a:effectLst/>
                <a:latin typeface="+mn-lt"/>
                <a:ea typeface="+mn-ea"/>
                <a:cs typeface="+mn-cs"/>
              </a:rPr>
              <a:t>50-year </a:t>
            </a:r>
            <a:r>
              <a:rPr lang="en-US" sz="1200" kern="1200" dirty="0" smtClean="0">
                <a:solidFill>
                  <a:schemeClr val="tx1"/>
                </a:solidFill>
                <a:effectLst/>
                <a:latin typeface="+mn-lt"/>
                <a:ea typeface="+mn-ea"/>
                <a:cs typeface="+mn-cs"/>
              </a:rPr>
              <a:t>political conflict that tore apart a continent, and in particular the country of Germany.</a:t>
            </a:r>
          </a:p>
          <a:p>
            <a:endParaRPr lang="en-US" dirty="0"/>
          </a:p>
        </p:txBody>
      </p:sp>
      <p:sp>
        <p:nvSpPr>
          <p:cNvPr id="4" name="Footer Placeholder 3"/>
          <p:cNvSpPr>
            <a:spLocks noGrp="1"/>
          </p:cNvSpPr>
          <p:nvPr>
            <p:ph type="ftr" sz="quarter" idx="10"/>
          </p:nvPr>
        </p:nvSpPr>
        <p:spPr/>
        <p:txBody>
          <a:bodyPr/>
          <a:lstStyle/>
          <a:p>
            <a:r>
              <a:rPr lang="en-US" smtClean="0">
                <a:solidFill>
                  <a:prstClr val="black"/>
                </a:solidFill>
              </a:rPr>
              <a:t>(C) 2015, Phelps, Dailey, Koenigsberg</a:t>
            </a:r>
            <a:endParaRPr lang="en-US">
              <a:solidFill>
                <a:prstClr val="black"/>
              </a:solidFill>
            </a:endParaRPr>
          </a:p>
        </p:txBody>
      </p:sp>
      <p:sp>
        <p:nvSpPr>
          <p:cNvPr id="5" name="Slide Number Placeholder 4"/>
          <p:cNvSpPr>
            <a:spLocks noGrp="1"/>
          </p:cNvSpPr>
          <p:nvPr>
            <p:ph type="sldNum" sz="quarter" idx="11"/>
          </p:nvPr>
        </p:nvSpPr>
        <p:spPr/>
        <p:txBody>
          <a:bodyPr/>
          <a:lstStyle/>
          <a:p>
            <a:fld id="{7F3F41E4-020A-DF45-A5BA-7798FDE0A576}"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753483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From 1940 to 1944 Nazi Germany and Italy occupied and controlled nearly the entire European mainland. To counter this occupation, the military forces of Great Britain, the United States, the free French, the free Polish, and the Union of Soviet Socialist Republics (aka Soviet Union) among others, allied with each other to conduct a combined assault on German and Italian military forces from three different directions. These unlikely allies came from entirely different political </a:t>
            </a:r>
            <a:r>
              <a:rPr lang="en-US" sz="1200" kern="1200" dirty="0" smtClean="0">
                <a:solidFill>
                  <a:schemeClr val="tx1"/>
                </a:solidFill>
                <a:effectLst/>
                <a:latin typeface="+mn-lt"/>
                <a:ea typeface="+mn-ea"/>
                <a:cs typeface="+mn-cs"/>
              </a:rPr>
              <a:t>ideologies—the </a:t>
            </a:r>
            <a:r>
              <a:rPr lang="en-US" sz="1200" kern="1200" dirty="0" smtClean="0">
                <a:solidFill>
                  <a:schemeClr val="tx1"/>
                </a:solidFill>
                <a:effectLst/>
                <a:latin typeface="+mn-lt"/>
                <a:ea typeface="+mn-ea"/>
                <a:cs typeface="+mn-cs"/>
              </a:rPr>
              <a:t>western countries being democracies or republics while the Soviet Union was a socialist dictatorship.</a:t>
            </a:r>
          </a:p>
        </p:txBody>
      </p:sp>
      <p:sp>
        <p:nvSpPr>
          <p:cNvPr id="4" name="Footer Placeholder 3"/>
          <p:cNvSpPr>
            <a:spLocks noGrp="1"/>
          </p:cNvSpPr>
          <p:nvPr>
            <p:ph type="ftr" sz="quarter" idx="10"/>
          </p:nvPr>
        </p:nvSpPr>
        <p:spPr/>
        <p:txBody>
          <a:bodyPr/>
          <a:lstStyle/>
          <a:p>
            <a:r>
              <a:rPr lang="en-US" smtClean="0">
                <a:solidFill>
                  <a:prstClr val="black"/>
                </a:solidFill>
              </a:rPr>
              <a:t>(C) 2015, Phelps, Dailey, Koenigsberg</a:t>
            </a:r>
            <a:endParaRPr lang="en-US">
              <a:solidFill>
                <a:prstClr val="black"/>
              </a:solidFill>
            </a:endParaRPr>
          </a:p>
        </p:txBody>
      </p:sp>
      <p:sp>
        <p:nvSpPr>
          <p:cNvPr id="5" name="Slide Number Placeholder 4"/>
          <p:cNvSpPr>
            <a:spLocks noGrp="1"/>
          </p:cNvSpPr>
          <p:nvPr>
            <p:ph type="sldNum" sz="quarter" idx="11"/>
          </p:nvPr>
        </p:nvSpPr>
        <p:spPr/>
        <p:txBody>
          <a:bodyPr/>
          <a:lstStyle/>
          <a:p>
            <a:fld id="{7F3F41E4-020A-DF45-A5BA-7798FDE0A576}"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809345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Occupation of Germany, 1945. University of Texas.</a:t>
            </a:r>
          </a:p>
          <a:p>
            <a:endParaRPr lang="en-US" sz="1200" b="0" i="0" u="none" strike="noStrike" kern="1200" baseline="0" dirty="0" smtClean="0">
              <a:solidFill>
                <a:schemeClr val="tx1"/>
              </a:solidFill>
              <a:latin typeface="+mn-lt"/>
              <a:ea typeface="+mn-ea"/>
              <a:cs typeface="+mn-cs"/>
            </a:endParaRPr>
          </a:p>
          <a:p>
            <a:r>
              <a:rPr lang="en-US" sz="1200" kern="1200" dirty="0" smtClean="0">
                <a:solidFill>
                  <a:schemeClr val="tx1"/>
                </a:solidFill>
                <a:effectLst/>
                <a:latin typeface="+mn-lt"/>
                <a:ea typeface="+mn-ea"/>
                <a:cs typeface="+mn-cs"/>
              </a:rPr>
              <a:t>At the end of the Second World War the allied forces divided the occupation of Germany along pre-determined lines. The selection of these boundaries was made years before Germany was invaded and in several instances, military forces from the U.S. and Britain had to vacate conquered territory so that the Soviet Army could take over per the prior agreements. Between the Soviet, U.S., and U.K. forces existed formal boundaries that each was supposed to maintain. However, that was not the reality driven by political necessity at the war’s end.</a:t>
            </a:r>
            <a:r>
              <a:rPr lang="en-US" dirty="0" smtClean="0">
                <a:effectLst/>
              </a:rPr>
              <a:t> </a:t>
            </a:r>
            <a:endParaRPr lang="en-US" dirty="0"/>
          </a:p>
        </p:txBody>
      </p:sp>
      <p:sp>
        <p:nvSpPr>
          <p:cNvPr id="4" name="Footer Placeholder 3"/>
          <p:cNvSpPr>
            <a:spLocks noGrp="1"/>
          </p:cNvSpPr>
          <p:nvPr>
            <p:ph type="ftr" sz="quarter" idx="10"/>
          </p:nvPr>
        </p:nvSpPr>
        <p:spPr/>
        <p:txBody>
          <a:bodyPr/>
          <a:lstStyle/>
          <a:p>
            <a:r>
              <a:rPr lang="en-US" smtClean="0">
                <a:solidFill>
                  <a:prstClr val="black"/>
                </a:solidFill>
              </a:rPr>
              <a:t>(C) 2015, Phelps, Dailey, Koenigsberg</a:t>
            </a:r>
            <a:endParaRPr lang="en-US">
              <a:solidFill>
                <a:prstClr val="black"/>
              </a:solidFill>
            </a:endParaRPr>
          </a:p>
        </p:txBody>
      </p:sp>
      <p:sp>
        <p:nvSpPr>
          <p:cNvPr id="5" name="Slide Number Placeholder 4"/>
          <p:cNvSpPr>
            <a:spLocks noGrp="1"/>
          </p:cNvSpPr>
          <p:nvPr>
            <p:ph type="sldNum" sz="quarter" idx="11"/>
          </p:nvPr>
        </p:nvSpPr>
        <p:spPr/>
        <p:txBody>
          <a:bodyPr/>
          <a:lstStyle/>
          <a:p>
            <a:fld id="{7F3F41E4-020A-DF45-A5BA-7798FDE0A576}"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646626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political tensions between the former allies rose, an Iron Curtain fell across </a:t>
            </a:r>
            <a:r>
              <a:rPr lang="en-US" sz="1200" kern="1200" dirty="0" smtClean="0">
                <a:solidFill>
                  <a:schemeClr val="tx1"/>
                </a:solidFill>
                <a:effectLst/>
                <a:latin typeface="+mn-lt"/>
                <a:ea typeface="+mn-ea"/>
                <a:cs typeface="+mn-cs"/>
              </a:rPr>
              <a:t>Europe—resulting </a:t>
            </a:r>
            <a:r>
              <a:rPr lang="en-US" sz="1200" kern="1200" dirty="0" smtClean="0">
                <a:solidFill>
                  <a:schemeClr val="tx1"/>
                </a:solidFill>
                <a:effectLst/>
                <a:latin typeface="+mn-lt"/>
                <a:ea typeface="+mn-ea"/>
                <a:cs typeface="+mn-cs"/>
              </a:rPr>
              <a:t>in the division of Germany into two occupied countries, West and East. Even the capitol city of Berlin was divided. As the people who had remained in the East began to realize the draconian domination being imposed by the Soviets, and the complete lack of freedom they were being subjected to, another exodus began. This time the Soviets attempted to prevent people from </a:t>
            </a:r>
            <a:r>
              <a:rPr lang="en-US" sz="1200" kern="1200" dirty="0" smtClean="0">
                <a:solidFill>
                  <a:schemeClr val="tx1"/>
                </a:solidFill>
                <a:effectLst/>
                <a:latin typeface="+mn-lt"/>
                <a:ea typeface="+mn-ea"/>
                <a:cs typeface="+mn-cs"/>
              </a:rPr>
              <a:t>leaving—building </a:t>
            </a:r>
            <a:r>
              <a:rPr lang="en-US" sz="1200" kern="1200" dirty="0" smtClean="0">
                <a:solidFill>
                  <a:schemeClr val="tx1"/>
                </a:solidFill>
                <a:effectLst/>
                <a:latin typeface="+mn-lt"/>
                <a:ea typeface="+mn-ea"/>
                <a:cs typeface="+mn-cs"/>
              </a:rPr>
              <a:t>a barrier across Berlin and eventually through the entire country.</a:t>
            </a:r>
            <a:r>
              <a:rPr lang="en-US" dirty="0" smtClean="0">
                <a:effectLst/>
              </a:rPr>
              <a:t> </a:t>
            </a:r>
            <a:endParaRPr lang="en-US" dirty="0"/>
          </a:p>
        </p:txBody>
      </p:sp>
      <p:sp>
        <p:nvSpPr>
          <p:cNvPr id="4" name="Footer Placeholder 3"/>
          <p:cNvSpPr>
            <a:spLocks noGrp="1"/>
          </p:cNvSpPr>
          <p:nvPr>
            <p:ph type="ftr" sz="quarter" idx="10"/>
          </p:nvPr>
        </p:nvSpPr>
        <p:spPr/>
        <p:txBody>
          <a:bodyPr/>
          <a:lstStyle/>
          <a:p>
            <a:r>
              <a:rPr lang="en-US" smtClean="0">
                <a:solidFill>
                  <a:prstClr val="black"/>
                </a:solidFill>
              </a:rPr>
              <a:t>(C) 2015, Phelps, Dailey, Koenigsberg</a:t>
            </a:r>
            <a:endParaRPr lang="en-US">
              <a:solidFill>
                <a:prstClr val="black"/>
              </a:solidFill>
            </a:endParaRPr>
          </a:p>
        </p:txBody>
      </p:sp>
      <p:sp>
        <p:nvSpPr>
          <p:cNvPr id="5" name="Slide Number Placeholder 4"/>
          <p:cNvSpPr>
            <a:spLocks noGrp="1"/>
          </p:cNvSpPr>
          <p:nvPr>
            <p:ph type="sldNum" sz="quarter" idx="11"/>
          </p:nvPr>
        </p:nvSpPr>
        <p:spPr/>
        <p:txBody>
          <a:bodyPr/>
          <a:lstStyle/>
          <a:p>
            <a:fld id="{7F3F41E4-020A-DF45-A5BA-7798FDE0A576}"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612296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barrier known as the “Berlin Wall” finally came down in November 1989. But the effect of bringing the peoples of East and West together, along with the dissolution of the border and ultimate reunification of the two countries into a single Federal Republic of Germany (</a:t>
            </a:r>
            <a:r>
              <a:rPr lang="en-US" sz="1200" i="1" kern="1200" dirty="0" err="1" smtClean="0">
                <a:solidFill>
                  <a:schemeClr val="tx1"/>
                </a:solidFill>
                <a:effectLst/>
                <a:latin typeface="+mn-lt"/>
                <a:ea typeface="+mn-ea"/>
                <a:cs typeface="+mn-cs"/>
              </a:rPr>
              <a:t>Bundesrepublik</a:t>
            </a:r>
            <a:r>
              <a:rPr lang="en-US" sz="1200" i="1" kern="1200" dirty="0" smtClean="0">
                <a:solidFill>
                  <a:schemeClr val="tx1"/>
                </a:solidFill>
                <a:effectLst/>
                <a:latin typeface="+mn-lt"/>
                <a:ea typeface="+mn-ea"/>
                <a:cs typeface="+mn-cs"/>
              </a:rPr>
              <a:t> Deutschland</a:t>
            </a:r>
            <a:r>
              <a:rPr lang="en-US" sz="1200" kern="1200" dirty="0" smtClean="0">
                <a:solidFill>
                  <a:schemeClr val="tx1"/>
                </a:solidFill>
                <a:effectLst/>
                <a:latin typeface="+mn-lt"/>
                <a:ea typeface="+mn-ea"/>
                <a:cs typeface="+mn-cs"/>
              </a:rPr>
              <a:t>) has not been without difficulties.</a:t>
            </a:r>
            <a:endParaRPr lang="en-US" dirty="0"/>
          </a:p>
        </p:txBody>
      </p:sp>
      <p:sp>
        <p:nvSpPr>
          <p:cNvPr id="4" name="Footer Placeholder 3"/>
          <p:cNvSpPr>
            <a:spLocks noGrp="1"/>
          </p:cNvSpPr>
          <p:nvPr>
            <p:ph type="ftr" sz="quarter" idx="10"/>
          </p:nvPr>
        </p:nvSpPr>
        <p:spPr/>
        <p:txBody>
          <a:bodyPr/>
          <a:lstStyle/>
          <a:p>
            <a:r>
              <a:rPr lang="en-US" smtClean="0">
                <a:solidFill>
                  <a:prstClr val="black"/>
                </a:solidFill>
              </a:rPr>
              <a:t>(C) 2015, Phelps, Dailey, Koenigsberg</a:t>
            </a:r>
            <a:endParaRPr lang="en-US">
              <a:solidFill>
                <a:prstClr val="black"/>
              </a:solidFill>
            </a:endParaRPr>
          </a:p>
        </p:txBody>
      </p:sp>
      <p:sp>
        <p:nvSpPr>
          <p:cNvPr id="5" name="Slide Number Placeholder 4"/>
          <p:cNvSpPr>
            <a:spLocks noGrp="1"/>
          </p:cNvSpPr>
          <p:nvPr>
            <p:ph type="sldNum" sz="quarter" idx="11"/>
          </p:nvPr>
        </p:nvSpPr>
        <p:spPr/>
        <p:txBody>
          <a:bodyPr/>
          <a:lstStyle/>
          <a:p>
            <a:fld id="{7F3F41E4-020A-DF45-A5BA-7798FDE0A576}"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735602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4DCCDA-3A91-43D3-BE4D-03B23BAAEBF7}" type="datetimeFigureOut">
              <a:rPr lang="en-US" smtClean="0"/>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7D091-0CCD-43BC-9382-2A977DA493C4}" type="slidenum">
              <a:rPr lang="en-US" smtClean="0"/>
              <a:t>‹#›</a:t>
            </a:fld>
            <a:endParaRPr lang="en-US"/>
          </a:p>
        </p:txBody>
      </p:sp>
    </p:spTree>
    <p:extLst>
      <p:ext uri="{BB962C8B-B14F-4D97-AF65-F5344CB8AC3E}">
        <p14:creationId xmlns:p14="http://schemas.microsoft.com/office/powerpoint/2010/main" val="2294147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DCCDA-3A91-43D3-BE4D-03B23BAAEBF7}" type="datetimeFigureOut">
              <a:rPr lang="en-US" smtClean="0"/>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7D091-0CCD-43BC-9382-2A977DA493C4}" type="slidenum">
              <a:rPr lang="en-US" smtClean="0"/>
              <a:t>‹#›</a:t>
            </a:fld>
            <a:endParaRPr lang="en-US"/>
          </a:p>
        </p:txBody>
      </p:sp>
    </p:spTree>
    <p:extLst>
      <p:ext uri="{BB962C8B-B14F-4D97-AF65-F5344CB8AC3E}">
        <p14:creationId xmlns:p14="http://schemas.microsoft.com/office/powerpoint/2010/main" val="773682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DCCDA-3A91-43D3-BE4D-03B23BAAEBF7}" type="datetimeFigureOut">
              <a:rPr lang="en-US" smtClean="0"/>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7D091-0CCD-43BC-9382-2A977DA493C4}" type="slidenum">
              <a:rPr lang="en-US" smtClean="0"/>
              <a:t>‹#›</a:t>
            </a:fld>
            <a:endParaRPr lang="en-US"/>
          </a:p>
        </p:txBody>
      </p:sp>
    </p:spTree>
    <p:extLst>
      <p:ext uri="{BB962C8B-B14F-4D97-AF65-F5344CB8AC3E}">
        <p14:creationId xmlns:p14="http://schemas.microsoft.com/office/powerpoint/2010/main" val="2048765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DB4605-58CD-4585-9D72-CFFCEB47AEA1}" type="datetime1">
              <a:rPr lang="en-US" smtClean="0">
                <a:solidFill>
                  <a:prstClr val="black">
                    <a:tint val="75000"/>
                  </a:prstClr>
                </a:solidFill>
              </a:rPr>
              <a:pPr/>
              <a:t>4/10/2015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7D7F05-5145-9A45-8E56-082775C79F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568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2FEBA7-F505-474A-AD60-FE2878D88C56}" type="datetime1">
              <a:rPr lang="en-US" smtClean="0">
                <a:solidFill>
                  <a:prstClr val="black">
                    <a:tint val="75000"/>
                  </a:prstClr>
                </a:solidFill>
              </a:rPr>
              <a:pPr/>
              <a:t>4/10/2015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7D7F05-5145-9A45-8E56-082775C79F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6333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E672C3-4EEE-4BBB-8E62-C8BAE0C06FEB}" type="datetime1">
              <a:rPr lang="en-US" smtClean="0">
                <a:solidFill>
                  <a:prstClr val="black">
                    <a:tint val="75000"/>
                  </a:prstClr>
                </a:solidFill>
              </a:rPr>
              <a:pPr/>
              <a:t>4/10/2015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7D7F05-5145-9A45-8E56-082775C79F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2508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1A1987-7F29-466A-A5CD-D3DCEF04096F}" type="datetime1">
              <a:rPr lang="en-US" smtClean="0">
                <a:solidFill>
                  <a:prstClr val="black">
                    <a:tint val="75000"/>
                  </a:prstClr>
                </a:solidFill>
              </a:rPr>
              <a:pPr/>
              <a:t>4/10/2015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67D7F05-5145-9A45-8E56-082775C79F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58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5FDF39-B4AF-4D42-B329-C03BE76CFB88}" type="datetime1">
              <a:rPr lang="en-US" smtClean="0">
                <a:solidFill>
                  <a:prstClr val="black">
                    <a:tint val="75000"/>
                  </a:prstClr>
                </a:solidFill>
              </a:rPr>
              <a:pPr/>
              <a:t>4/10/2015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67D7F05-5145-9A45-8E56-082775C79F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6018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39A30E-8CB6-4D3D-BD93-9EE8E3E412D4}" type="datetime1">
              <a:rPr lang="en-US" smtClean="0">
                <a:solidFill>
                  <a:prstClr val="black">
                    <a:tint val="75000"/>
                  </a:prstClr>
                </a:solidFill>
              </a:rPr>
              <a:pPr/>
              <a:t>4/10/2015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67D7F05-5145-9A45-8E56-082775C79F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25935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223E65-5775-4504-A23C-9565E325BF14}" type="datetime1">
              <a:rPr lang="en-US" smtClean="0">
                <a:solidFill>
                  <a:prstClr val="black">
                    <a:tint val="75000"/>
                  </a:prstClr>
                </a:solidFill>
              </a:rPr>
              <a:pPr/>
              <a:t>4/10/2015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67D7F05-5145-9A45-8E56-082775C79F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33823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E13AE-6E06-4997-91BB-BA4E0D56F29B}" type="datetime1">
              <a:rPr lang="en-US" smtClean="0">
                <a:solidFill>
                  <a:prstClr val="black">
                    <a:tint val="75000"/>
                  </a:prstClr>
                </a:solidFill>
              </a:rPr>
              <a:pPr/>
              <a:t>4/10/2015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67D7F05-5145-9A45-8E56-082775C79F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0601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DCCDA-3A91-43D3-BE4D-03B23BAAEBF7}" type="datetimeFigureOut">
              <a:rPr lang="en-US" smtClean="0"/>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7D091-0CCD-43BC-9382-2A977DA493C4}" type="slidenum">
              <a:rPr lang="en-US" smtClean="0"/>
              <a:t>‹#›</a:t>
            </a:fld>
            <a:endParaRPr lang="en-US"/>
          </a:p>
        </p:txBody>
      </p:sp>
    </p:spTree>
    <p:extLst>
      <p:ext uri="{BB962C8B-B14F-4D97-AF65-F5344CB8AC3E}">
        <p14:creationId xmlns:p14="http://schemas.microsoft.com/office/powerpoint/2010/main" val="24871419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356EFE-AB2D-42C7-901D-AA370F0761BA}" type="datetime1">
              <a:rPr lang="en-US" smtClean="0">
                <a:solidFill>
                  <a:prstClr val="black">
                    <a:tint val="75000"/>
                  </a:prstClr>
                </a:solidFill>
              </a:rPr>
              <a:pPr/>
              <a:t>4/10/2015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67D7F05-5145-9A45-8E56-082775C79F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81707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61DB8F-3E05-4625-BEF9-C4C28C4167F9}" type="datetime1">
              <a:rPr lang="en-US" smtClean="0">
                <a:solidFill>
                  <a:prstClr val="black">
                    <a:tint val="75000"/>
                  </a:prstClr>
                </a:solidFill>
              </a:rPr>
              <a:pPr/>
              <a:t>4/10/2015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7D7F05-5145-9A45-8E56-082775C79F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41295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5C20B-C7C1-4842-8313-8EDEAA8C0B71}" type="datetime1">
              <a:rPr lang="en-US" smtClean="0">
                <a:solidFill>
                  <a:prstClr val="black">
                    <a:tint val="75000"/>
                  </a:prstClr>
                </a:solidFill>
              </a:rPr>
              <a:pPr/>
              <a:t>4/10/2015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7D7F05-5145-9A45-8E56-082775C79F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728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4DCCDA-3A91-43D3-BE4D-03B23BAAEBF7}" type="datetimeFigureOut">
              <a:rPr lang="en-US" smtClean="0"/>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7D091-0CCD-43BC-9382-2A977DA493C4}" type="slidenum">
              <a:rPr lang="en-US" smtClean="0"/>
              <a:t>‹#›</a:t>
            </a:fld>
            <a:endParaRPr lang="en-US"/>
          </a:p>
        </p:txBody>
      </p:sp>
    </p:spTree>
    <p:extLst>
      <p:ext uri="{BB962C8B-B14F-4D97-AF65-F5344CB8AC3E}">
        <p14:creationId xmlns:p14="http://schemas.microsoft.com/office/powerpoint/2010/main" val="2226714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4DCCDA-3A91-43D3-BE4D-03B23BAAEBF7}" type="datetimeFigureOut">
              <a:rPr lang="en-US" smtClean="0"/>
              <a:t>4/10/2015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97D091-0CCD-43BC-9382-2A977DA493C4}" type="slidenum">
              <a:rPr lang="en-US" smtClean="0"/>
              <a:t>‹#›</a:t>
            </a:fld>
            <a:endParaRPr lang="en-US"/>
          </a:p>
        </p:txBody>
      </p:sp>
    </p:spTree>
    <p:extLst>
      <p:ext uri="{BB962C8B-B14F-4D97-AF65-F5344CB8AC3E}">
        <p14:creationId xmlns:p14="http://schemas.microsoft.com/office/powerpoint/2010/main" val="3714062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4DCCDA-3A91-43D3-BE4D-03B23BAAEBF7}" type="datetimeFigureOut">
              <a:rPr lang="en-US" smtClean="0"/>
              <a:t>4/10/2015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97D091-0CCD-43BC-9382-2A977DA493C4}" type="slidenum">
              <a:rPr lang="en-US" smtClean="0"/>
              <a:t>‹#›</a:t>
            </a:fld>
            <a:endParaRPr lang="en-US"/>
          </a:p>
        </p:txBody>
      </p:sp>
    </p:spTree>
    <p:extLst>
      <p:ext uri="{BB962C8B-B14F-4D97-AF65-F5344CB8AC3E}">
        <p14:creationId xmlns:p14="http://schemas.microsoft.com/office/powerpoint/2010/main" val="4098791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4DCCDA-3A91-43D3-BE4D-03B23BAAEBF7}" type="datetimeFigureOut">
              <a:rPr lang="en-US" smtClean="0"/>
              <a:t>4/10/2015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97D091-0CCD-43BC-9382-2A977DA493C4}" type="slidenum">
              <a:rPr lang="en-US" smtClean="0"/>
              <a:t>‹#›</a:t>
            </a:fld>
            <a:endParaRPr lang="en-US"/>
          </a:p>
        </p:txBody>
      </p:sp>
    </p:spTree>
    <p:extLst>
      <p:ext uri="{BB962C8B-B14F-4D97-AF65-F5344CB8AC3E}">
        <p14:creationId xmlns:p14="http://schemas.microsoft.com/office/powerpoint/2010/main" val="145156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4DCCDA-3A91-43D3-BE4D-03B23BAAEBF7}" type="datetimeFigureOut">
              <a:rPr lang="en-US" smtClean="0"/>
              <a:t>4/10/2015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97D091-0CCD-43BC-9382-2A977DA493C4}" type="slidenum">
              <a:rPr lang="en-US" smtClean="0"/>
              <a:t>‹#›</a:t>
            </a:fld>
            <a:endParaRPr lang="en-US"/>
          </a:p>
        </p:txBody>
      </p:sp>
    </p:spTree>
    <p:extLst>
      <p:ext uri="{BB962C8B-B14F-4D97-AF65-F5344CB8AC3E}">
        <p14:creationId xmlns:p14="http://schemas.microsoft.com/office/powerpoint/2010/main" val="2578691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4DCCDA-3A91-43D3-BE4D-03B23BAAEBF7}" type="datetimeFigureOut">
              <a:rPr lang="en-US" smtClean="0"/>
              <a:t>4/10/2015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97D091-0CCD-43BC-9382-2A977DA493C4}" type="slidenum">
              <a:rPr lang="en-US" smtClean="0"/>
              <a:t>‹#›</a:t>
            </a:fld>
            <a:endParaRPr lang="en-US"/>
          </a:p>
        </p:txBody>
      </p:sp>
    </p:spTree>
    <p:extLst>
      <p:ext uri="{BB962C8B-B14F-4D97-AF65-F5344CB8AC3E}">
        <p14:creationId xmlns:p14="http://schemas.microsoft.com/office/powerpoint/2010/main" val="4042236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4DCCDA-3A91-43D3-BE4D-03B23BAAEBF7}" type="datetimeFigureOut">
              <a:rPr lang="en-US" smtClean="0"/>
              <a:t>4/10/2015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97D091-0CCD-43BC-9382-2A977DA493C4}" type="slidenum">
              <a:rPr lang="en-US" smtClean="0"/>
              <a:t>‹#›</a:t>
            </a:fld>
            <a:endParaRPr lang="en-US"/>
          </a:p>
        </p:txBody>
      </p:sp>
    </p:spTree>
    <p:extLst>
      <p:ext uri="{BB962C8B-B14F-4D97-AF65-F5344CB8AC3E}">
        <p14:creationId xmlns:p14="http://schemas.microsoft.com/office/powerpoint/2010/main" val="2048208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DCCDA-3A91-43D3-BE4D-03B23BAAEBF7}" type="datetimeFigureOut">
              <a:rPr lang="en-US" smtClean="0"/>
              <a:t>4/10/2015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7D091-0CCD-43BC-9382-2A977DA493C4}" type="slidenum">
              <a:rPr lang="en-US" smtClean="0"/>
              <a:t>‹#›</a:t>
            </a:fld>
            <a:endParaRPr lang="en-US"/>
          </a:p>
        </p:txBody>
      </p:sp>
    </p:spTree>
    <p:extLst>
      <p:ext uri="{BB962C8B-B14F-4D97-AF65-F5344CB8AC3E}">
        <p14:creationId xmlns:p14="http://schemas.microsoft.com/office/powerpoint/2010/main" val="4156109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8CFDF461-1EB6-4AF3-A893-CDE74FCE52F0}" type="datetime1">
              <a:rPr lang="en-US" smtClean="0">
                <a:solidFill>
                  <a:prstClr val="black">
                    <a:tint val="75000"/>
                  </a:prstClr>
                </a:solidFill>
              </a:rPr>
              <a:pPr defTabSz="457200"/>
              <a:t>4/10/2015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Copyright © 2015 Carolina Academic Press. All rights reserved.</a:t>
            </a: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067D7F05-5145-9A45-8E56-082775C79FC1}"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2455618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Border Security</a:t>
            </a:r>
            <a:br>
              <a:rPr lang="en-US" dirty="0" smtClean="0"/>
            </a:br>
            <a:r>
              <a:rPr lang="en-US" dirty="0" smtClean="0"/>
              <a:t>Chapter 1</a:t>
            </a:r>
            <a:endParaRPr lang="en-US" dirty="0"/>
          </a:p>
        </p:txBody>
      </p:sp>
      <p:sp>
        <p:nvSpPr>
          <p:cNvPr id="3" name="Subtitle 2"/>
          <p:cNvSpPr>
            <a:spLocks noGrp="1"/>
          </p:cNvSpPr>
          <p:nvPr>
            <p:ph type="subTitle" idx="1"/>
          </p:nvPr>
        </p:nvSpPr>
        <p:spPr/>
        <p:txBody>
          <a:bodyPr/>
          <a:lstStyle/>
          <a:p>
            <a:r>
              <a:rPr lang="en-US" dirty="0" smtClean="0"/>
              <a:t>James Phelps, Ph.D.</a:t>
            </a:r>
          </a:p>
          <a:p>
            <a:r>
              <a:rPr lang="en-US" dirty="0" smtClean="0"/>
              <a:t>Jeff Dailey, Ph.D.</a:t>
            </a:r>
          </a:p>
          <a:p>
            <a:r>
              <a:rPr lang="en-US" dirty="0" smtClean="0"/>
              <a:t>Monica </a:t>
            </a:r>
            <a:r>
              <a:rPr lang="en-US" dirty="0" err="1" smtClean="0"/>
              <a:t>Koenigsberg</a:t>
            </a:r>
            <a:r>
              <a:rPr lang="en-US" dirty="0" smtClean="0"/>
              <a:t>, Ph.D.</a:t>
            </a: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Tree>
    <p:extLst>
      <p:ext uri="{BB962C8B-B14F-4D97-AF65-F5344CB8AC3E}">
        <p14:creationId xmlns:p14="http://schemas.microsoft.com/office/powerpoint/2010/main" val="3964623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Day Later</a:t>
            </a:r>
            <a:endParaRPr lang="en-US" dirty="0"/>
          </a:p>
        </p:txBody>
      </p:sp>
      <p:sp>
        <p:nvSpPr>
          <p:cNvPr id="3" name="Content Placeholder 2"/>
          <p:cNvSpPr>
            <a:spLocks noGrp="1"/>
          </p:cNvSpPr>
          <p:nvPr>
            <p:ph idx="1"/>
          </p:nvPr>
        </p:nvSpPr>
        <p:spPr/>
        <p:txBody>
          <a:bodyPr/>
          <a:lstStyle/>
          <a:p>
            <a:r>
              <a:rPr lang="en-US" dirty="0" smtClean="0"/>
              <a:t>East German government is without legitimacy</a:t>
            </a:r>
          </a:p>
          <a:p>
            <a:r>
              <a:rPr lang="en-US" dirty="0" smtClean="0"/>
              <a:t>People start raiding government buildings</a:t>
            </a:r>
          </a:p>
          <a:p>
            <a:r>
              <a:rPr lang="en-US" dirty="0" smtClean="0"/>
              <a:t>The police system collapses</a:t>
            </a:r>
          </a:p>
          <a:p>
            <a:r>
              <a:rPr lang="en-US" dirty="0" smtClean="0"/>
              <a:t>The military forces withdraw from the wall/fence</a:t>
            </a:r>
          </a:p>
          <a:p>
            <a:r>
              <a:rPr lang="en-US" dirty="0" smtClean="0"/>
              <a:t>The Soviet military forces are confined to their bases</a:t>
            </a: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Tree>
    <p:extLst>
      <p:ext uri="{BB962C8B-B14F-4D97-AF65-F5344CB8AC3E}">
        <p14:creationId xmlns:p14="http://schemas.microsoft.com/office/powerpoint/2010/main" val="2920692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The full set of PowerPoint slides is available upon adoption. </a:t>
            </a:r>
            <a:br>
              <a:rPr lang="en-US" b="1" dirty="0" smtClean="0"/>
            </a:br>
            <a:r>
              <a:rPr lang="en-US" b="1" dirty="0" smtClean="0"/>
              <a:t>Email bhall@cap-press.com </a:t>
            </a:r>
            <a:br>
              <a:rPr lang="en-US" b="1" dirty="0" smtClean="0"/>
            </a:br>
            <a:r>
              <a:rPr lang="en-US" b="1" dirty="0" smtClean="0"/>
              <a:t>for more information.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73580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Terms and Concepts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Through this chapter students should be looking for subjects that better explain the following concepts:</a:t>
            </a:r>
          </a:p>
          <a:p>
            <a:pPr lvl="1">
              <a:buFont typeface="Wingdings" charset="2"/>
              <a:buChar char="Ø"/>
            </a:pPr>
            <a:r>
              <a:rPr lang="en-US" dirty="0"/>
              <a:t>Accretion</a:t>
            </a:r>
          </a:p>
          <a:p>
            <a:pPr lvl="1">
              <a:buFont typeface="Wingdings" charset="2"/>
              <a:buChar char="Ø"/>
            </a:pPr>
            <a:r>
              <a:rPr lang="en-US" dirty="0"/>
              <a:t>Cession</a:t>
            </a:r>
          </a:p>
          <a:p>
            <a:pPr lvl="1">
              <a:buFont typeface="Wingdings" charset="2"/>
              <a:buChar char="Ø"/>
            </a:pPr>
            <a:r>
              <a:rPr lang="en-US" dirty="0"/>
              <a:t>Conquest</a:t>
            </a:r>
          </a:p>
          <a:p>
            <a:pPr lvl="1">
              <a:buFont typeface="Wingdings" charset="2"/>
              <a:buChar char="Ø"/>
            </a:pPr>
            <a:r>
              <a:rPr lang="en-US" dirty="0"/>
              <a:t>Barriers</a:t>
            </a:r>
          </a:p>
          <a:p>
            <a:pPr lvl="1">
              <a:buFont typeface="Wingdings" charset="2"/>
              <a:buChar char="Ø"/>
            </a:pPr>
            <a:r>
              <a:rPr lang="en-US" dirty="0"/>
              <a:t>Boundaries</a:t>
            </a:r>
          </a:p>
          <a:p>
            <a:pPr lvl="1">
              <a:buFont typeface="Wingdings" charset="2"/>
              <a:buChar char="Ø"/>
            </a:pPr>
            <a:r>
              <a:rPr lang="en-US" dirty="0"/>
              <a:t>Borders</a:t>
            </a:r>
          </a:p>
          <a:p>
            <a:pPr lvl="1">
              <a:buFont typeface="Wingdings" charset="2"/>
              <a:buChar char="Ø"/>
            </a:pPr>
            <a:r>
              <a:rPr lang="en-US" dirty="0"/>
              <a:t>Berlin Wall</a:t>
            </a:r>
          </a:p>
          <a:p>
            <a:pPr lvl="1">
              <a:buFont typeface="Wingdings" charset="2"/>
              <a:buChar char="Ø"/>
            </a:pPr>
            <a:r>
              <a:rPr lang="en-US" dirty="0"/>
              <a:t>Dispute Resolution</a:t>
            </a:r>
          </a:p>
          <a:p>
            <a:pPr lvl="1">
              <a:buFont typeface="Wingdings" charset="2"/>
              <a:buChar char="Ø"/>
            </a:pPr>
            <a:r>
              <a:rPr lang="en-US" dirty="0"/>
              <a:t>Harmonized Tariff Schedule</a:t>
            </a:r>
          </a:p>
          <a:p>
            <a:pPr lvl="1">
              <a:buFont typeface="Wingdings" charset="2"/>
              <a:buChar char="Ø"/>
            </a:pPr>
            <a:r>
              <a:rPr lang="en-US" dirty="0"/>
              <a:t>USITC</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Tree>
    <p:extLst>
      <p:ext uri="{BB962C8B-B14F-4D97-AF65-F5344CB8AC3E}">
        <p14:creationId xmlns:p14="http://schemas.microsoft.com/office/powerpoint/2010/main" val="2603410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lgn="ctr">
              <a:buNone/>
            </a:pPr>
            <a:r>
              <a:rPr lang="en-US" dirty="0" smtClean="0"/>
              <a:t>Border Security = National Security</a:t>
            </a:r>
          </a:p>
          <a:p>
            <a:pPr marL="0" indent="0" algn="ctr">
              <a:buNone/>
            </a:pPr>
            <a:endParaRPr lang="en-US" dirty="0"/>
          </a:p>
          <a:p>
            <a:pPr marL="0" indent="0">
              <a:buNone/>
            </a:pPr>
            <a:r>
              <a:rPr lang="en-US" dirty="0" smtClean="0"/>
              <a:t>Border integrity is an imperative component of national policy.</a:t>
            </a:r>
          </a:p>
          <a:p>
            <a:pPr marL="0" indent="0">
              <a:buNone/>
            </a:pPr>
            <a:endParaRPr lang="en-US" dirty="0"/>
          </a:p>
          <a:p>
            <a:pPr marL="0" indent="0">
              <a:buNone/>
            </a:pPr>
            <a:r>
              <a:rPr lang="en-US" dirty="0" smtClean="0"/>
              <a:t>Each administration views and applies their own interpretation of when border integrity is established.</a:t>
            </a: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Tree>
    <p:extLst>
      <p:ext uri="{BB962C8B-B14F-4D97-AF65-F5344CB8AC3E}">
        <p14:creationId xmlns:p14="http://schemas.microsoft.com/office/powerpoint/2010/main" val="282534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 Outline</a:t>
            </a:r>
            <a:endParaRPr lang="en-US" dirty="0"/>
          </a:p>
        </p:txBody>
      </p:sp>
      <p:sp>
        <p:nvSpPr>
          <p:cNvPr id="3" name="Content Placeholder 2"/>
          <p:cNvSpPr>
            <a:spLocks noGrp="1"/>
          </p:cNvSpPr>
          <p:nvPr>
            <p:ph idx="1"/>
          </p:nvPr>
        </p:nvSpPr>
        <p:spPr/>
        <p:txBody>
          <a:bodyPr>
            <a:normAutofit lnSpcReduction="10000"/>
          </a:bodyPr>
          <a:lstStyle/>
          <a:p>
            <a:r>
              <a:rPr lang="en-US" dirty="0" smtClean="0"/>
              <a:t>Definitions</a:t>
            </a:r>
          </a:p>
          <a:p>
            <a:pPr lvl="1"/>
            <a:r>
              <a:rPr lang="en-US" dirty="0" smtClean="0"/>
              <a:t>Geographical</a:t>
            </a:r>
          </a:p>
          <a:p>
            <a:pPr lvl="1"/>
            <a:r>
              <a:rPr lang="en-US" dirty="0" smtClean="0"/>
              <a:t>Political</a:t>
            </a:r>
          </a:p>
          <a:p>
            <a:pPr lvl="1"/>
            <a:r>
              <a:rPr lang="en-US" dirty="0" smtClean="0"/>
              <a:t>Maritime</a:t>
            </a:r>
          </a:p>
          <a:p>
            <a:pPr lvl="1"/>
            <a:r>
              <a:rPr lang="en-US" dirty="0" smtClean="0"/>
              <a:t>Economic</a:t>
            </a:r>
          </a:p>
          <a:p>
            <a:r>
              <a:rPr lang="en-US" dirty="0" smtClean="0"/>
              <a:t>Boundary and Border Dispute Resolution</a:t>
            </a:r>
          </a:p>
          <a:p>
            <a:r>
              <a:rPr lang="en-US" dirty="0" smtClean="0"/>
              <a:t>Barriers</a:t>
            </a:r>
          </a:p>
          <a:p>
            <a:r>
              <a:rPr lang="en-US" dirty="0" smtClean="0"/>
              <a:t>We open with a classic border event, from establishment to dissolution.</a:t>
            </a:r>
          </a:p>
          <a:p>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Tree>
    <p:extLst>
      <p:ext uri="{BB962C8B-B14F-4D97-AF65-F5344CB8AC3E}">
        <p14:creationId xmlns:p14="http://schemas.microsoft.com/office/powerpoint/2010/main" val="529588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Dividing East and West</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smtClean="0"/>
              <a:t>World War II has ended</a:t>
            </a:r>
          </a:p>
          <a:p>
            <a:r>
              <a:rPr lang="en-US" dirty="0" smtClean="0"/>
              <a:t>Nazi Germany and Italy are occupied by the allied forces (U.S., Free French, U.K., Polish, USSR, Canadians, etc.)</a:t>
            </a:r>
          </a:p>
          <a:p>
            <a:r>
              <a:rPr lang="en-US" dirty="0" smtClean="0"/>
              <a:t>Western allies are all democracies/republics.</a:t>
            </a:r>
          </a:p>
          <a:p>
            <a:r>
              <a:rPr lang="en-US" dirty="0" smtClean="0"/>
              <a:t>Eastern allies are all socialist/communist.</a:t>
            </a:r>
          </a:p>
          <a:p>
            <a:endParaRPr lang="en-US" dirty="0"/>
          </a:p>
          <a:p>
            <a:pPr marL="0" indent="0">
              <a:buNone/>
            </a:pPr>
            <a:r>
              <a:rPr lang="en-US" dirty="0" smtClean="0"/>
              <a:t>Let’s split a country and run each side differently</a:t>
            </a: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Tree>
    <p:extLst>
      <p:ext uri="{BB962C8B-B14F-4D97-AF65-F5344CB8AC3E}">
        <p14:creationId xmlns:p14="http://schemas.microsoft.com/office/powerpoint/2010/main" val="577163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31767" y="622300"/>
            <a:ext cx="7317175" cy="5572761"/>
          </a:xfrm>
          <a:prstGeom prst="rect">
            <a:avLst/>
          </a:prstGeom>
        </p:spPr>
      </p:pic>
    </p:spTree>
    <p:extLst>
      <p:ext uri="{BB962C8B-B14F-4D97-AF65-F5344CB8AC3E}">
        <p14:creationId xmlns:p14="http://schemas.microsoft.com/office/powerpoint/2010/main" val="2796556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 Curtains</a:t>
            </a:r>
            <a:endParaRPr lang="en-US" dirty="0"/>
          </a:p>
        </p:txBody>
      </p:sp>
      <p:sp>
        <p:nvSpPr>
          <p:cNvPr id="3" name="Content Placeholder 2"/>
          <p:cNvSpPr>
            <a:spLocks noGrp="1"/>
          </p:cNvSpPr>
          <p:nvPr>
            <p:ph idx="1"/>
          </p:nvPr>
        </p:nvSpPr>
        <p:spPr/>
        <p:txBody>
          <a:bodyPr>
            <a:normAutofit fontScale="92500"/>
          </a:bodyPr>
          <a:lstStyle/>
          <a:p>
            <a:r>
              <a:rPr lang="en-US" dirty="0"/>
              <a:t>The goal of the Berlin wall (and the fence between East and West Germany) was not to keep people out, but to keep people in</a:t>
            </a:r>
            <a:r>
              <a:rPr lang="en-US" dirty="0" smtClean="0"/>
              <a:t>. </a:t>
            </a:r>
          </a:p>
          <a:p>
            <a:r>
              <a:rPr lang="en-US" dirty="0" smtClean="0"/>
              <a:t>East </a:t>
            </a:r>
            <a:r>
              <a:rPr lang="en-US" dirty="0"/>
              <a:t>Germany became a prison on the scale of a nation</a:t>
            </a:r>
            <a:r>
              <a:rPr lang="en-US" dirty="0" smtClean="0"/>
              <a:t>.</a:t>
            </a:r>
            <a:endParaRPr lang="en-US" dirty="0"/>
          </a:p>
          <a:p>
            <a:r>
              <a:rPr lang="en-US" dirty="0" smtClean="0"/>
              <a:t>Boundaries </a:t>
            </a:r>
            <a:r>
              <a:rPr lang="en-US" dirty="0"/>
              <a:t>between occupation forces became barriers to human and commercial </a:t>
            </a:r>
            <a:r>
              <a:rPr lang="en-US" dirty="0" smtClean="0"/>
              <a:t>traffic. </a:t>
            </a:r>
          </a:p>
          <a:p>
            <a:r>
              <a:rPr lang="en-US" dirty="0" smtClean="0"/>
              <a:t>This morphed </a:t>
            </a:r>
            <a:r>
              <a:rPr lang="en-US" dirty="0"/>
              <a:t>into a formal border between two, politically and economically divergent countries</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Tree>
    <p:extLst>
      <p:ext uri="{BB962C8B-B14F-4D97-AF65-F5344CB8AC3E}">
        <p14:creationId xmlns:p14="http://schemas.microsoft.com/office/powerpoint/2010/main" val="1215184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Walls and Fences Rise</a:t>
            </a:r>
            <a:endParaRPr lang="en-US" dirty="0"/>
          </a:p>
        </p:txBody>
      </p:sp>
      <p:sp>
        <p:nvSpPr>
          <p:cNvPr id="3" name="Content Placeholder 2"/>
          <p:cNvSpPr>
            <a:spLocks noGrp="1"/>
          </p:cNvSpPr>
          <p:nvPr>
            <p:ph idx="1"/>
          </p:nvPr>
        </p:nvSpPr>
        <p:spPr/>
        <p:txBody>
          <a:bodyPr/>
          <a:lstStyle/>
          <a:p>
            <a:r>
              <a:rPr lang="en-US" dirty="0" smtClean="0"/>
              <a:t>The fence between East and West Germany (and East and West Berlin) became a physical barrier, protected with minefields, wire fence that could only be cut with a torch, guard towers, lights, and armed forces with orders to shoot to kill people trying to “leave” rather than potential invading forces.</a:t>
            </a:r>
            <a:r>
              <a:rPr lang="en-US" dirty="0" smtClean="0">
                <a:effectLst/>
              </a:rPr>
              <a:t> </a:t>
            </a: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Tree>
    <p:extLst>
      <p:ext uri="{BB962C8B-B14F-4D97-AF65-F5344CB8AC3E}">
        <p14:creationId xmlns:p14="http://schemas.microsoft.com/office/powerpoint/2010/main" val="1834506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Walls and Fences Fall</a:t>
            </a:r>
            <a:endParaRPr lang="en-US" dirty="0"/>
          </a:p>
        </p:txBody>
      </p:sp>
      <p:sp>
        <p:nvSpPr>
          <p:cNvPr id="3" name="Content Placeholder 2"/>
          <p:cNvSpPr>
            <a:spLocks noGrp="1"/>
          </p:cNvSpPr>
          <p:nvPr>
            <p:ph idx="1"/>
          </p:nvPr>
        </p:nvSpPr>
        <p:spPr/>
        <p:txBody>
          <a:bodyPr>
            <a:normAutofit lnSpcReduction="10000"/>
          </a:bodyPr>
          <a:lstStyle/>
          <a:p>
            <a:r>
              <a:rPr lang="en-US" dirty="0" smtClean="0"/>
              <a:t>November 1989</a:t>
            </a:r>
          </a:p>
          <a:p>
            <a:r>
              <a:rPr lang="en-US" dirty="0" smtClean="0"/>
              <a:t>Recognizing they could no longer stop people from leaving East Germany and going to the west via Czechoslovakia, the gates in Berlin were opened for free travel to the west.</a:t>
            </a:r>
          </a:p>
          <a:p>
            <a:r>
              <a:rPr lang="en-US" dirty="0" smtClean="0"/>
              <a:t>Within hours the gates were removed along with the barricades.</a:t>
            </a:r>
          </a:p>
          <a:p>
            <a:r>
              <a:rPr lang="en-US" dirty="0" smtClean="0"/>
              <a:t>People climbed the wall and started destructively removing it.</a:t>
            </a: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Copyright © 2015 Carolina Academic Press. All rights reserved.</a:t>
            </a:r>
            <a:endParaRPr lang="en-US">
              <a:solidFill>
                <a:prstClr val="black">
                  <a:tint val="75000"/>
                </a:prstClr>
              </a:solidFill>
            </a:endParaRPr>
          </a:p>
        </p:txBody>
      </p:sp>
    </p:spTree>
    <p:extLst>
      <p:ext uri="{BB962C8B-B14F-4D97-AF65-F5344CB8AC3E}">
        <p14:creationId xmlns:p14="http://schemas.microsoft.com/office/powerpoint/2010/main" val="1847124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1030</Words>
  <Application>Microsoft Office PowerPoint</Application>
  <PresentationFormat>On-screen Show (4:3)</PresentationFormat>
  <Paragraphs>91</Paragraphs>
  <Slides>11</Slides>
  <Notes>7</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1_Office Theme</vt:lpstr>
      <vt:lpstr>Border Security Chapter 1</vt:lpstr>
      <vt:lpstr>Key Terms and Concepts</vt:lpstr>
      <vt:lpstr>Introduction</vt:lpstr>
      <vt:lpstr>Chapter 1 Outline</vt:lpstr>
      <vt:lpstr>Dividing East and West</vt:lpstr>
      <vt:lpstr>PowerPoint Presentation</vt:lpstr>
      <vt:lpstr>Iron Curtains</vt:lpstr>
      <vt:lpstr>Walls and Fences Rise</vt:lpstr>
      <vt:lpstr>Walls and Fences Fall</vt:lpstr>
      <vt:lpstr>A Day Later</vt:lpstr>
      <vt:lpstr>The full set of PowerPoint slides is available upon adoption.  Email bhall@cap-press.com  for more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Border Security Chapter 1</dc:title>
  <dc:creator>tina</dc:creator>
  <cp:lastModifiedBy>tina</cp:lastModifiedBy>
  <cp:revision>2</cp:revision>
  <dcterms:created xsi:type="dcterms:W3CDTF">2015-04-10T13:52:41Z</dcterms:created>
  <dcterms:modified xsi:type="dcterms:W3CDTF">2015-04-10T13:53:48Z</dcterms:modified>
</cp:coreProperties>
</file>