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5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93D8BD-3C8E-F54E-B145-48D549F25370}" type="datetimeFigureOut">
              <a:rPr lang="en-US" smtClean="0"/>
              <a:t>12/14/18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096C89-A70B-D340-BD09-3BBDCCDD9FFF}" type="slidenum">
              <a:rPr lang="en-US" smtClean="0"/>
              <a:t>‹#›</a:t>
            </a:fld>
            <a:endParaRPr lang="en-US"/>
          </a:p>
        </p:txBody>
      </p:sp>
    </p:spTree>
    <p:extLst>
      <p:ext uri="{BB962C8B-B14F-4D97-AF65-F5344CB8AC3E}">
        <p14:creationId xmlns:p14="http://schemas.microsoft.com/office/powerpoint/2010/main" val="1833375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3F41E4-020A-DF45-A5BA-7798FDE0A576}" type="slidenum">
              <a:rPr lang="en-US" smtClean="0"/>
              <a:t>1</a:t>
            </a:fld>
            <a:endParaRPr lang="en-US"/>
          </a:p>
        </p:txBody>
      </p:sp>
      <p:sp>
        <p:nvSpPr>
          <p:cNvPr id="5" name="Footer Placeholder 4"/>
          <p:cNvSpPr>
            <a:spLocks noGrp="1"/>
          </p:cNvSpPr>
          <p:nvPr>
            <p:ph type="ftr" sz="quarter" idx="11"/>
          </p:nvPr>
        </p:nvSpPr>
        <p:spPr/>
        <p:txBody>
          <a:bodyPr/>
          <a:lstStyle/>
          <a:p>
            <a:r>
              <a:rPr lang="en-US"/>
              <a:t>(C) 2015, Phelps, Dailey, Koenigsberg</a:t>
            </a:r>
          </a:p>
        </p:txBody>
      </p:sp>
    </p:spTree>
    <p:extLst>
      <p:ext uri="{BB962C8B-B14F-4D97-AF65-F5344CB8AC3E}">
        <p14:creationId xmlns:p14="http://schemas.microsoft.com/office/powerpoint/2010/main" val="1445703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Early peoples living in caves likely symbolized their early living and sleeping quarters with stone markers or a few, strategically placed, possessions.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Conceivably, livestock enclosures for domesticated stock may mark the inception of property needing care and protection from predators.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Providing shelter for families and their domestic animals, these delineations separate groups from each other and provide a sense of security in vulnerable times</a:t>
            </a:r>
            <a:r>
              <a:rPr lang="en-US" dirty="0">
                <a:effectLst/>
              </a:rPr>
              <a:t> </a:t>
            </a:r>
          </a:p>
          <a:p>
            <a:endParaRPr lang="en-US" dirty="0"/>
          </a:p>
        </p:txBody>
      </p:sp>
      <p:sp>
        <p:nvSpPr>
          <p:cNvPr id="4" name="Footer Placeholder 3"/>
          <p:cNvSpPr>
            <a:spLocks noGrp="1"/>
          </p:cNvSpPr>
          <p:nvPr>
            <p:ph type="ftr" sz="quarter" idx="10"/>
          </p:nvPr>
        </p:nvSpPr>
        <p:spPr/>
        <p:txBody>
          <a:bodyPr/>
          <a:lstStyle/>
          <a:p>
            <a:r>
              <a:rPr lang="en-US"/>
              <a:t>(C) 2015, Phelps, Dailey, Koenigsberg</a:t>
            </a:r>
          </a:p>
        </p:txBody>
      </p:sp>
      <p:sp>
        <p:nvSpPr>
          <p:cNvPr id="5" name="Slide Number Placeholder 4"/>
          <p:cNvSpPr>
            <a:spLocks noGrp="1"/>
          </p:cNvSpPr>
          <p:nvPr>
            <p:ph type="sldNum" sz="quarter" idx="11"/>
          </p:nvPr>
        </p:nvSpPr>
        <p:spPr/>
        <p:txBody>
          <a:bodyPr/>
          <a:lstStyle/>
          <a:p>
            <a:fld id="{7F3F41E4-020A-DF45-A5BA-7798FDE0A576}" type="slidenum">
              <a:rPr lang="en-US" smtClean="0"/>
              <a:t>3</a:t>
            </a:fld>
            <a:endParaRPr lang="en-US"/>
          </a:p>
        </p:txBody>
      </p:sp>
    </p:spTree>
    <p:extLst>
      <p:ext uri="{BB962C8B-B14F-4D97-AF65-F5344CB8AC3E}">
        <p14:creationId xmlns:p14="http://schemas.microsoft.com/office/powerpoint/2010/main" val="1711892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Fortifications play a role as active instruments of policy.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fortress or walled city had two chief advantages: it allowed a small force to resist a larger opposing force, as least long enough to enable a more effective and substantial resistance, and, secondly, it allowed for poorly-trained forces to hold out against a better trained enemy.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basic principle of fortification is to put a barrier between defender and attacker.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number of obstacles and the sophistication of their arrangement may vary, and evolve over time</a:t>
            </a:r>
            <a:r>
              <a:rPr lang="en-US" dirty="0">
                <a:effectLst/>
              </a:rPr>
              <a:t> </a:t>
            </a:r>
            <a:endParaRPr lang="en-US" dirty="0"/>
          </a:p>
        </p:txBody>
      </p:sp>
      <p:sp>
        <p:nvSpPr>
          <p:cNvPr id="4" name="Footer Placeholder 3"/>
          <p:cNvSpPr>
            <a:spLocks noGrp="1"/>
          </p:cNvSpPr>
          <p:nvPr>
            <p:ph type="ftr" sz="quarter" idx="10"/>
          </p:nvPr>
        </p:nvSpPr>
        <p:spPr/>
        <p:txBody>
          <a:bodyPr/>
          <a:lstStyle/>
          <a:p>
            <a:r>
              <a:rPr lang="en-US"/>
              <a:t>(C) 2015, Phelps, Dailey, Koenigsberg</a:t>
            </a:r>
          </a:p>
        </p:txBody>
      </p:sp>
      <p:sp>
        <p:nvSpPr>
          <p:cNvPr id="5" name="Slide Number Placeholder 4"/>
          <p:cNvSpPr>
            <a:spLocks noGrp="1"/>
          </p:cNvSpPr>
          <p:nvPr>
            <p:ph type="sldNum" sz="quarter" idx="11"/>
          </p:nvPr>
        </p:nvSpPr>
        <p:spPr/>
        <p:txBody>
          <a:bodyPr/>
          <a:lstStyle/>
          <a:p>
            <a:fld id="{7F3F41E4-020A-DF45-A5BA-7798FDE0A576}" type="slidenum">
              <a:rPr lang="en-US" smtClean="0"/>
              <a:t>7</a:t>
            </a:fld>
            <a:endParaRPr lang="en-US"/>
          </a:p>
        </p:txBody>
      </p:sp>
    </p:spTree>
    <p:extLst>
      <p:ext uri="{BB962C8B-B14F-4D97-AF65-F5344CB8AC3E}">
        <p14:creationId xmlns:p14="http://schemas.microsoft.com/office/powerpoint/2010/main" val="2102400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While they are similar in detail the idea of digging a ditch around a hill and piling up the earth, perhaps with the addition of a wooden palisade, occurred independently to widely dispersed tribes.  The subsequent refinements and additions associated with the development of walled cities or redoubts also sprang from equally random inspiration as sedentary tribes had to adapt to new threats.</a:t>
            </a:r>
            <a:r>
              <a:rPr lang="en-US" dirty="0">
                <a:effectLst/>
              </a:rPr>
              <a:t> </a:t>
            </a:r>
            <a:endParaRPr lang="en-US" dirty="0"/>
          </a:p>
        </p:txBody>
      </p:sp>
      <p:sp>
        <p:nvSpPr>
          <p:cNvPr id="4" name="Footer Placeholder 3"/>
          <p:cNvSpPr>
            <a:spLocks noGrp="1"/>
          </p:cNvSpPr>
          <p:nvPr>
            <p:ph type="ftr" sz="quarter" idx="10"/>
          </p:nvPr>
        </p:nvSpPr>
        <p:spPr/>
        <p:txBody>
          <a:bodyPr/>
          <a:lstStyle/>
          <a:p>
            <a:r>
              <a:rPr lang="en-US"/>
              <a:t>(C) 2015, Phelps, Dailey, Koenigsberg</a:t>
            </a:r>
          </a:p>
        </p:txBody>
      </p:sp>
      <p:sp>
        <p:nvSpPr>
          <p:cNvPr id="5" name="Slide Number Placeholder 4"/>
          <p:cNvSpPr>
            <a:spLocks noGrp="1"/>
          </p:cNvSpPr>
          <p:nvPr>
            <p:ph type="sldNum" sz="quarter" idx="11"/>
          </p:nvPr>
        </p:nvSpPr>
        <p:spPr/>
        <p:txBody>
          <a:bodyPr/>
          <a:lstStyle/>
          <a:p>
            <a:fld id="{7F3F41E4-020A-DF45-A5BA-7798FDE0A576}" type="slidenum">
              <a:rPr lang="en-US" smtClean="0"/>
              <a:t>8</a:t>
            </a:fld>
            <a:endParaRPr lang="en-US"/>
          </a:p>
        </p:txBody>
      </p:sp>
    </p:spTree>
    <p:extLst>
      <p:ext uri="{BB962C8B-B14F-4D97-AF65-F5344CB8AC3E}">
        <p14:creationId xmlns:p14="http://schemas.microsoft.com/office/powerpoint/2010/main" val="449664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u="none" dirty="0"/>
              <a:t>Old </a:t>
            </a:r>
            <a:r>
              <a:rPr lang="en-US" u="none" dirty="0" err="1"/>
              <a:t>Oswestry</a:t>
            </a:r>
            <a:r>
              <a:rPr lang="en-US" u="none" dirty="0"/>
              <a:t> is a large Iron Age </a:t>
            </a:r>
            <a:r>
              <a:rPr lang="en-US" u="none" dirty="0" err="1"/>
              <a:t>hillfort</a:t>
            </a:r>
            <a:r>
              <a:rPr lang="en-US" u="none" dirty="0"/>
              <a:t> in </a:t>
            </a:r>
            <a:r>
              <a:rPr lang="en-US" u="none" dirty="0" err="1"/>
              <a:t>Shropshire</a:t>
            </a:r>
            <a:r>
              <a:rPr lang="en-US" u="none" dirty="0"/>
              <a:t>, England, near the border with Wales. The fort has been in the news lately for two reasons: because of plans to build houses within sight of the fort, and because a remarkable artifact was discovered near the fort's main entrance. </a:t>
            </a:r>
            <a:r>
              <a:rPr lang="en-US" sz="1200" kern="1200" dirty="0">
                <a:solidFill>
                  <a:schemeClr val="tx1"/>
                </a:solidFill>
                <a:latin typeface="+mn-lt"/>
                <a:ea typeface="+mn-ea"/>
                <a:cs typeface="+mn-cs"/>
              </a:rPr>
              <a:t>The fort was constructed in the early Iron Age, perhaps around 600 BCE. At first it had a double earthwork, but not long before the Romans arrived two more ditches and banks were added. The interior has never been systematically excavated, but the characteristic marks left by Iron Age round houses are visible. (Reconstruction by Ivan Lapper for English Heritage.)</a:t>
            </a:r>
            <a:endParaRPr lang="en-US" u="none" dirty="0"/>
          </a:p>
        </p:txBody>
      </p:sp>
      <p:sp>
        <p:nvSpPr>
          <p:cNvPr id="4" name="Footer Placeholder 3"/>
          <p:cNvSpPr>
            <a:spLocks noGrp="1"/>
          </p:cNvSpPr>
          <p:nvPr>
            <p:ph type="ftr" sz="quarter" idx="10"/>
          </p:nvPr>
        </p:nvSpPr>
        <p:spPr/>
        <p:txBody>
          <a:bodyPr/>
          <a:lstStyle/>
          <a:p>
            <a:r>
              <a:rPr lang="en-US"/>
              <a:t>(C) 2015, Phelps, Dailey, Koenigsberg</a:t>
            </a:r>
          </a:p>
        </p:txBody>
      </p:sp>
      <p:sp>
        <p:nvSpPr>
          <p:cNvPr id="5" name="Slide Number Placeholder 4"/>
          <p:cNvSpPr>
            <a:spLocks noGrp="1"/>
          </p:cNvSpPr>
          <p:nvPr>
            <p:ph type="sldNum" sz="quarter" idx="11"/>
          </p:nvPr>
        </p:nvSpPr>
        <p:spPr/>
        <p:txBody>
          <a:bodyPr/>
          <a:lstStyle/>
          <a:p>
            <a:fld id="{7F3F41E4-020A-DF45-A5BA-7798FDE0A576}" type="slidenum">
              <a:rPr lang="en-US" smtClean="0"/>
              <a:t>9</a:t>
            </a:fld>
            <a:endParaRPr lang="en-US"/>
          </a:p>
        </p:txBody>
      </p:sp>
    </p:spTree>
    <p:extLst>
      <p:ext uri="{BB962C8B-B14F-4D97-AF65-F5344CB8AC3E}">
        <p14:creationId xmlns:p14="http://schemas.microsoft.com/office/powerpoint/2010/main" val="1173398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idea of surrounding early cities with walls was widespread.  Examples can be found in China, Korea, Japan, and across the Middle East. Early Rome was walled, and walls were maintained and expanded around the city as it expanded.  Walled cities even existed in North, Central, and South America.</a:t>
            </a:r>
            <a:r>
              <a:rPr lang="en-US" dirty="0">
                <a:effectLst/>
              </a:rPr>
              <a:t> </a:t>
            </a:r>
            <a:r>
              <a:rPr lang="en-US" sz="1200" kern="1200" dirty="0" err="1">
                <a:solidFill>
                  <a:schemeClr val="tx1"/>
                </a:solidFill>
                <a:effectLst/>
                <a:latin typeface="+mn-lt"/>
                <a:ea typeface="+mn-ea"/>
                <a:cs typeface="+mn-cs"/>
              </a:rPr>
              <a:t>Uruk</a:t>
            </a:r>
            <a:r>
              <a:rPr lang="en-US" sz="1200" kern="1200" dirty="0">
                <a:solidFill>
                  <a:schemeClr val="tx1"/>
                </a:solidFill>
                <a:effectLst/>
                <a:latin typeface="+mn-lt"/>
                <a:ea typeface="+mn-ea"/>
                <a:cs typeface="+mn-cs"/>
              </a:rPr>
              <a:t> in ancient Sumer (Mesopotamia) is one of the world's oldest known walled cities. Dating to the early second millennium, tales of the building of </a:t>
            </a:r>
            <a:r>
              <a:rPr lang="en-US" sz="1200" kern="1200" dirty="0" err="1">
                <a:solidFill>
                  <a:schemeClr val="tx1"/>
                </a:solidFill>
                <a:effectLst/>
                <a:latin typeface="+mn-lt"/>
                <a:ea typeface="+mn-ea"/>
                <a:cs typeface="+mn-cs"/>
              </a:rPr>
              <a:t>Uruk</a:t>
            </a:r>
            <a:r>
              <a:rPr lang="en-US" sz="1200" kern="1200" dirty="0">
                <a:solidFill>
                  <a:schemeClr val="tx1"/>
                </a:solidFill>
                <a:effectLst/>
                <a:latin typeface="+mn-lt"/>
                <a:ea typeface="+mn-ea"/>
                <a:cs typeface="+mn-cs"/>
              </a:rPr>
              <a:t> by the king Gilgamesh were consolidated sometime around the18</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century BCE, making this the oldest narrative tale yet discovered.  In the Epic of Gilgamesh, tablet 1, the king builds the wall of </a:t>
            </a:r>
            <a:r>
              <a:rPr lang="en-US" sz="1200" kern="1200" dirty="0" err="1">
                <a:solidFill>
                  <a:schemeClr val="tx1"/>
                </a:solidFill>
                <a:effectLst/>
                <a:latin typeface="+mn-lt"/>
                <a:ea typeface="+mn-ea"/>
                <a:cs typeface="+mn-cs"/>
              </a:rPr>
              <a:t>Uruk</a:t>
            </a:r>
            <a:r>
              <a:rPr lang="en-US" sz="1200" kern="1200" dirty="0">
                <a:solidFill>
                  <a:schemeClr val="tx1"/>
                </a:solidFill>
                <a:effectLst/>
                <a:latin typeface="+mn-lt"/>
                <a:ea typeface="+mn-ea"/>
                <a:cs typeface="+mn-cs"/>
              </a:rPr>
              <a:t>-Haven.</a:t>
            </a:r>
          </a:p>
          <a:p>
            <a:r>
              <a:rPr lang="en-US" sz="1200" kern="1200" dirty="0" err="1">
                <a:solidFill>
                  <a:schemeClr val="tx1"/>
                </a:solidFill>
                <a:effectLst/>
                <a:latin typeface="+mn-lt"/>
                <a:ea typeface="+mn-ea"/>
                <a:cs typeface="+mn-cs"/>
              </a:rPr>
              <a:t>Uruk</a:t>
            </a:r>
            <a:r>
              <a:rPr lang="en-US" sz="1200" kern="1200" dirty="0">
                <a:solidFill>
                  <a:schemeClr val="tx1"/>
                </a:solidFill>
                <a:effectLst/>
                <a:latin typeface="+mn-lt"/>
                <a:ea typeface="+mn-ea"/>
                <a:cs typeface="+mn-cs"/>
              </a:rPr>
              <a:t> would later become the city of Ur and grow into the capital city of the Sumerian Empire in southern Mesopotamia.  The remains of the original walls are still standing.</a:t>
            </a:r>
          </a:p>
          <a:p>
            <a:endParaRPr lang="en-US" dirty="0"/>
          </a:p>
        </p:txBody>
      </p:sp>
      <p:sp>
        <p:nvSpPr>
          <p:cNvPr id="4" name="Footer Placeholder 3"/>
          <p:cNvSpPr>
            <a:spLocks noGrp="1"/>
          </p:cNvSpPr>
          <p:nvPr>
            <p:ph type="ftr" sz="quarter" idx="10"/>
          </p:nvPr>
        </p:nvSpPr>
        <p:spPr/>
        <p:txBody>
          <a:bodyPr/>
          <a:lstStyle/>
          <a:p>
            <a:r>
              <a:rPr lang="en-US"/>
              <a:t>(C) 2015, Phelps, Dailey, Koenigsberg</a:t>
            </a:r>
          </a:p>
        </p:txBody>
      </p:sp>
      <p:sp>
        <p:nvSpPr>
          <p:cNvPr id="5" name="Slide Number Placeholder 4"/>
          <p:cNvSpPr>
            <a:spLocks noGrp="1"/>
          </p:cNvSpPr>
          <p:nvPr>
            <p:ph type="sldNum" sz="quarter" idx="11"/>
          </p:nvPr>
        </p:nvSpPr>
        <p:spPr/>
        <p:txBody>
          <a:bodyPr/>
          <a:lstStyle/>
          <a:p>
            <a:fld id="{7F3F41E4-020A-DF45-A5BA-7798FDE0A576}" type="slidenum">
              <a:rPr lang="en-US" smtClean="0"/>
              <a:t>10</a:t>
            </a:fld>
            <a:endParaRPr lang="en-US"/>
          </a:p>
        </p:txBody>
      </p:sp>
    </p:spTree>
    <p:extLst>
      <p:ext uri="{BB962C8B-B14F-4D97-AF65-F5344CB8AC3E}">
        <p14:creationId xmlns:p14="http://schemas.microsoft.com/office/powerpoint/2010/main" val="1789413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36A175-A30F-0348-929D-77A8158CA94A}" type="datetimeFigureOut">
              <a:rPr lang="en-US" smtClean="0"/>
              <a:t>12/14/18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A0FA7-5D3C-AA40-B4F9-D8EA1FBFB721}" type="slidenum">
              <a:rPr lang="en-US" smtClean="0"/>
              <a:t>‹#›</a:t>
            </a:fld>
            <a:endParaRPr lang="en-US"/>
          </a:p>
        </p:txBody>
      </p:sp>
    </p:spTree>
    <p:extLst>
      <p:ext uri="{BB962C8B-B14F-4D97-AF65-F5344CB8AC3E}">
        <p14:creationId xmlns:p14="http://schemas.microsoft.com/office/powerpoint/2010/main" val="1695163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6A175-A30F-0348-929D-77A8158CA94A}" type="datetimeFigureOut">
              <a:rPr lang="en-US" smtClean="0"/>
              <a:t>12/14/18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A0FA7-5D3C-AA40-B4F9-D8EA1FBFB721}" type="slidenum">
              <a:rPr lang="en-US" smtClean="0"/>
              <a:t>‹#›</a:t>
            </a:fld>
            <a:endParaRPr lang="en-US"/>
          </a:p>
        </p:txBody>
      </p:sp>
    </p:spTree>
    <p:extLst>
      <p:ext uri="{BB962C8B-B14F-4D97-AF65-F5344CB8AC3E}">
        <p14:creationId xmlns:p14="http://schemas.microsoft.com/office/powerpoint/2010/main" val="106404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6A175-A30F-0348-929D-77A8158CA94A}" type="datetimeFigureOut">
              <a:rPr lang="en-US" smtClean="0"/>
              <a:t>12/14/18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A0FA7-5D3C-AA40-B4F9-D8EA1FBFB721}" type="slidenum">
              <a:rPr lang="en-US" smtClean="0"/>
              <a:t>‹#›</a:t>
            </a:fld>
            <a:endParaRPr lang="en-US"/>
          </a:p>
        </p:txBody>
      </p:sp>
    </p:spTree>
    <p:extLst>
      <p:ext uri="{BB962C8B-B14F-4D97-AF65-F5344CB8AC3E}">
        <p14:creationId xmlns:p14="http://schemas.microsoft.com/office/powerpoint/2010/main" val="1371096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6A175-A30F-0348-929D-77A8158CA94A}" type="datetimeFigureOut">
              <a:rPr lang="en-US" smtClean="0"/>
              <a:t>12/14/18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A0FA7-5D3C-AA40-B4F9-D8EA1FBFB721}" type="slidenum">
              <a:rPr lang="en-US" smtClean="0"/>
              <a:t>‹#›</a:t>
            </a:fld>
            <a:endParaRPr lang="en-US"/>
          </a:p>
        </p:txBody>
      </p:sp>
    </p:spTree>
    <p:extLst>
      <p:ext uri="{BB962C8B-B14F-4D97-AF65-F5344CB8AC3E}">
        <p14:creationId xmlns:p14="http://schemas.microsoft.com/office/powerpoint/2010/main" val="2100614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36A175-A30F-0348-929D-77A8158CA94A}" type="datetimeFigureOut">
              <a:rPr lang="en-US" smtClean="0"/>
              <a:t>12/14/18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A0FA7-5D3C-AA40-B4F9-D8EA1FBFB721}" type="slidenum">
              <a:rPr lang="en-US" smtClean="0"/>
              <a:t>‹#›</a:t>
            </a:fld>
            <a:endParaRPr lang="en-US"/>
          </a:p>
        </p:txBody>
      </p:sp>
    </p:spTree>
    <p:extLst>
      <p:ext uri="{BB962C8B-B14F-4D97-AF65-F5344CB8AC3E}">
        <p14:creationId xmlns:p14="http://schemas.microsoft.com/office/powerpoint/2010/main" val="39817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36A175-A30F-0348-929D-77A8158CA94A}" type="datetimeFigureOut">
              <a:rPr lang="en-US" smtClean="0"/>
              <a:t>12/14/18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A0FA7-5D3C-AA40-B4F9-D8EA1FBFB721}" type="slidenum">
              <a:rPr lang="en-US" smtClean="0"/>
              <a:t>‹#›</a:t>
            </a:fld>
            <a:endParaRPr lang="en-US"/>
          </a:p>
        </p:txBody>
      </p:sp>
    </p:spTree>
    <p:extLst>
      <p:ext uri="{BB962C8B-B14F-4D97-AF65-F5344CB8AC3E}">
        <p14:creationId xmlns:p14="http://schemas.microsoft.com/office/powerpoint/2010/main" val="541541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36A175-A30F-0348-929D-77A8158CA94A}" type="datetimeFigureOut">
              <a:rPr lang="en-US" smtClean="0"/>
              <a:t>12/14/18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1A0FA7-5D3C-AA40-B4F9-D8EA1FBFB721}" type="slidenum">
              <a:rPr lang="en-US" smtClean="0"/>
              <a:t>‹#›</a:t>
            </a:fld>
            <a:endParaRPr lang="en-US"/>
          </a:p>
        </p:txBody>
      </p:sp>
    </p:spTree>
    <p:extLst>
      <p:ext uri="{BB962C8B-B14F-4D97-AF65-F5344CB8AC3E}">
        <p14:creationId xmlns:p14="http://schemas.microsoft.com/office/powerpoint/2010/main" val="658227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36A175-A30F-0348-929D-77A8158CA94A}" type="datetimeFigureOut">
              <a:rPr lang="en-US" smtClean="0"/>
              <a:t>12/14/18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1A0FA7-5D3C-AA40-B4F9-D8EA1FBFB721}" type="slidenum">
              <a:rPr lang="en-US" smtClean="0"/>
              <a:t>‹#›</a:t>
            </a:fld>
            <a:endParaRPr lang="en-US"/>
          </a:p>
        </p:txBody>
      </p:sp>
    </p:spTree>
    <p:extLst>
      <p:ext uri="{BB962C8B-B14F-4D97-AF65-F5344CB8AC3E}">
        <p14:creationId xmlns:p14="http://schemas.microsoft.com/office/powerpoint/2010/main" val="1139393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6A175-A30F-0348-929D-77A8158CA94A}" type="datetimeFigureOut">
              <a:rPr lang="en-US" smtClean="0"/>
              <a:t>12/14/18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1A0FA7-5D3C-AA40-B4F9-D8EA1FBFB721}" type="slidenum">
              <a:rPr lang="en-US" smtClean="0"/>
              <a:t>‹#›</a:t>
            </a:fld>
            <a:endParaRPr lang="en-US"/>
          </a:p>
        </p:txBody>
      </p:sp>
    </p:spTree>
    <p:extLst>
      <p:ext uri="{BB962C8B-B14F-4D97-AF65-F5344CB8AC3E}">
        <p14:creationId xmlns:p14="http://schemas.microsoft.com/office/powerpoint/2010/main" val="683244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36A175-A30F-0348-929D-77A8158CA94A}" type="datetimeFigureOut">
              <a:rPr lang="en-US" smtClean="0"/>
              <a:t>12/14/18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A0FA7-5D3C-AA40-B4F9-D8EA1FBFB721}" type="slidenum">
              <a:rPr lang="en-US" smtClean="0"/>
              <a:t>‹#›</a:t>
            </a:fld>
            <a:endParaRPr lang="en-US"/>
          </a:p>
        </p:txBody>
      </p:sp>
    </p:spTree>
    <p:extLst>
      <p:ext uri="{BB962C8B-B14F-4D97-AF65-F5344CB8AC3E}">
        <p14:creationId xmlns:p14="http://schemas.microsoft.com/office/powerpoint/2010/main" val="688309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36A175-A30F-0348-929D-77A8158CA94A}" type="datetimeFigureOut">
              <a:rPr lang="en-US" smtClean="0"/>
              <a:t>12/14/18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A0FA7-5D3C-AA40-B4F9-D8EA1FBFB721}" type="slidenum">
              <a:rPr lang="en-US" smtClean="0"/>
              <a:t>‹#›</a:t>
            </a:fld>
            <a:endParaRPr lang="en-US"/>
          </a:p>
        </p:txBody>
      </p:sp>
    </p:spTree>
    <p:extLst>
      <p:ext uri="{BB962C8B-B14F-4D97-AF65-F5344CB8AC3E}">
        <p14:creationId xmlns:p14="http://schemas.microsoft.com/office/powerpoint/2010/main" val="20742051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36A175-A30F-0348-929D-77A8158CA94A}" type="datetimeFigureOut">
              <a:rPr lang="en-US" smtClean="0"/>
              <a:t>12/14/18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A0FA7-5D3C-AA40-B4F9-D8EA1FBFB721}" type="slidenum">
              <a:rPr lang="en-US" smtClean="0"/>
              <a:t>‹#›</a:t>
            </a:fld>
            <a:endParaRPr lang="en-US"/>
          </a:p>
        </p:txBody>
      </p:sp>
    </p:spTree>
    <p:extLst>
      <p:ext uri="{BB962C8B-B14F-4D97-AF65-F5344CB8AC3E}">
        <p14:creationId xmlns:p14="http://schemas.microsoft.com/office/powerpoint/2010/main" val="1443682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bhall@cap-pres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Border Security, 2</a:t>
            </a:r>
            <a:r>
              <a:rPr lang="en-US" baseline="30000" dirty="0"/>
              <a:t>nd</a:t>
            </a:r>
            <a:r>
              <a:rPr lang="en-US" dirty="0"/>
              <a:t> ed.</a:t>
            </a:r>
            <a:br>
              <a:rPr lang="en-US" dirty="0"/>
            </a:br>
            <a:r>
              <a:rPr lang="en-US" dirty="0"/>
              <a:t>Chapter 2</a:t>
            </a:r>
          </a:p>
        </p:txBody>
      </p:sp>
      <p:sp>
        <p:nvSpPr>
          <p:cNvPr id="3" name="Subtitle 2"/>
          <p:cNvSpPr>
            <a:spLocks noGrp="1"/>
          </p:cNvSpPr>
          <p:nvPr>
            <p:ph type="subTitle" idx="1"/>
          </p:nvPr>
        </p:nvSpPr>
        <p:spPr/>
        <p:txBody>
          <a:bodyPr/>
          <a:lstStyle/>
          <a:p>
            <a:r>
              <a:rPr lang="en-US" dirty="0"/>
              <a:t>James Phelps, Ph.D.</a:t>
            </a:r>
          </a:p>
          <a:p>
            <a:r>
              <a:rPr lang="en-US" dirty="0"/>
              <a:t>Jeff Dailey, Ph.D.</a:t>
            </a:r>
          </a:p>
          <a:p>
            <a:r>
              <a:rPr lang="en-US" dirty="0"/>
              <a:t>Monica </a:t>
            </a:r>
            <a:r>
              <a:rPr lang="en-US" dirty="0" err="1"/>
              <a:t>Koenigsberg</a:t>
            </a:r>
            <a:r>
              <a:rPr lang="en-US" dirty="0"/>
              <a:t>, Ph.D.</a:t>
            </a:r>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dirty="0"/>
          </a:p>
        </p:txBody>
      </p:sp>
    </p:spTree>
    <p:extLst>
      <p:ext uri="{BB962C8B-B14F-4D97-AF65-F5344CB8AC3E}">
        <p14:creationId xmlns:p14="http://schemas.microsoft.com/office/powerpoint/2010/main" val="758059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Walled City</a:t>
            </a:r>
          </a:p>
        </p:txBody>
      </p:sp>
      <p:sp>
        <p:nvSpPr>
          <p:cNvPr id="3" name="Content Placeholder 2"/>
          <p:cNvSpPr>
            <a:spLocks noGrp="1"/>
          </p:cNvSpPr>
          <p:nvPr>
            <p:ph idx="1"/>
          </p:nvPr>
        </p:nvSpPr>
        <p:spPr>
          <a:xfrm>
            <a:off x="1981200" y="1600201"/>
            <a:ext cx="4089400" cy="4525963"/>
          </a:xfrm>
        </p:spPr>
        <p:txBody>
          <a:bodyPr/>
          <a:lstStyle/>
          <a:p>
            <a:r>
              <a:rPr lang="en-US" dirty="0"/>
              <a:t>From very early history to modern times, walls have been a near necessity for every city. </a:t>
            </a:r>
          </a:p>
          <a:p>
            <a:r>
              <a:rPr lang="en-US" dirty="0"/>
              <a:t>The city of Ur is a good example.</a:t>
            </a:r>
          </a:p>
          <a:p>
            <a:endParaRPr lang="en-US" dirty="0"/>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24343" y="2362200"/>
            <a:ext cx="4386456" cy="3263900"/>
          </a:xfrm>
          <a:prstGeom prst="rect">
            <a:avLst/>
          </a:prstGeom>
        </p:spPr>
      </p:pic>
    </p:spTree>
    <p:extLst>
      <p:ext uri="{BB962C8B-B14F-4D97-AF65-F5344CB8AC3E}">
        <p14:creationId xmlns:p14="http://schemas.microsoft.com/office/powerpoint/2010/main" val="974376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r>
              <a:rPr lang="en-US" dirty="0" smtClean="0"/>
              <a:t>The full set of 701 slides is available upon adoption. If you are a professor using this book for a course, please contact Beth at </a:t>
            </a:r>
            <a:r>
              <a:rPr lang="en-US" dirty="0" smtClean="0">
                <a:hlinkClick r:id="rId2"/>
              </a:rPr>
              <a:t>bhall@cap-press.com</a:t>
            </a:r>
            <a:r>
              <a:rPr lang="en-US" dirty="0" smtClean="0"/>
              <a:t> to request your slides.</a:t>
            </a:r>
            <a:endParaRPr lang="en-US" dirty="0"/>
          </a:p>
        </p:txBody>
      </p:sp>
    </p:spTree>
    <p:extLst>
      <p:ext uri="{BB962C8B-B14F-4D97-AF65-F5344CB8AC3E}">
        <p14:creationId xmlns:p14="http://schemas.microsoft.com/office/powerpoint/2010/main" val="1522973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Key Terms and Concepts</a:t>
            </a:r>
          </a:p>
        </p:txBody>
      </p:sp>
      <p:sp>
        <p:nvSpPr>
          <p:cNvPr id="3" name="Content Placeholder 2"/>
          <p:cNvSpPr>
            <a:spLocks noGrp="1"/>
          </p:cNvSpPr>
          <p:nvPr>
            <p:ph idx="1"/>
          </p:nvPr>
        </p:nvSpPr>
        <p:spPr/>
        <p:txBody>
          <a:bodyPr>
            <a:normAutofit/>
          </a:bodyPr>
          <a:lstStyle/>
          <a:p>
            <a:pPr marL="0" indent="0">
              <a:buNone/>
            </a:pPr>
            <a:r>
              <a:rPr lang="en-US" dirty="0"/>
              <a:t>Through this chapter students should be looking for subjects that better explain the following concepts:</a:t>
            </a:r>
          </a:p>
          <a:p>
            <a:pPr lvl="1">
              <a:buFont typeface="Wingdings" charset="2"/>
              <a:buChar char="Ø"/>
            </a:pPr>
            <a:r>
              <a:rPr lang="en-US" dirty="0"/>
              <a:t>Hadrian’s Wall</a:t>
            </a:r>
          </a:p>
          <a:p>
            <a:pPr lvl="1">
              <a:buFont typeface="Wingdings" charset="2"/>
              <a:buChar char="Ø"/>
            </a:pPr>
            <a:r>
              <a:rPr lang="en-US" dirty="0"/>
              <a:t>Great Wall of China</a:t>
            </a:r>
          </a:p>
          <a:p>
            <a:pPr lvl="1">
              <a:buFont typeface="Wingdings" charset="2"/>
              <a:buChar char="Ø"/>
            </a:pPr>
            <a:r>
              <a:rPr lang="en-US" dirty="0"/>
              <a:t>Maginot Line</a:t>
            </a:r>
          </a:p>
          <a:p>
            <a:pPr lvl="1">
              <a:buFont typeface="Wingdings" charset="2"/>
              <a:buChar char="Ø"/>
            </a:pPr>
            <a:r>
              <a:rPr lang="en-US" dirty="0"/>
              <a:t>Siegfried Line</a:t>
            </a:r>
          </a:p>
          <a:p>
            <a:pPr lvl="1">
              <a:buFont typeface="Wingdings" charset="2"/>
              <a:buChar char="Ø"/>
            </a:pPr>
            <a:r>
              <a:rPr lang="en-US" dirty="0"/>
              <a:t>Iron Curtain</a:t>
            </a:r>
          </a:p>
          <a:p>
            <a:pPr lvl="1">
              <a:buFont typeface="Wingdings" charset="2"/>
              <a:buChar char="Ø"/>
            </a:pPr>
            <a:r>
              <a:rPr lang="en-US" dirty="0"/>
              <a:t>Korean Demilitarized Zone </a:t>
            </a:r>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dirty="0"/>
          </a:p>
        </p:txBody>
      </p:sp>
    </p:spTree>
    <p:extLst>
      <p:ext uri="{BB962C8B-B14F-4D97-AF65-F5344CB8AC3E}">
        <p14:creationId xmlns:p14="http://schemas.microsoft.com/office/powerpoint/2010/main" val="1306137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dirty="0"/>
              <a:t>Livestock enclosures exist as early barriers, &amp; symbolic borders, providing some protection for people and property from robbers and thieves. </a:t>
            </a:r>
          </a:p>
          <a:p>
            <a:r>
              <a:rPr lang="en-US" dirty="0"/>
              <a:t>This grew into a system of providing a means of identifying and defending the boundaries of communities, such as villages and small cities, usually through the building of fortifications. </a:t>
            </a:r>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dirty="0"/>
          </a:p>
        </p:txBody>
      </p:sp>
    </p:spTree>
    <p:extLst>
      <p:ext uri="{BB962C8B-B14F-4D97-AF65-F5344CB8AC3E}">
        <p14:creationId xmlns:p14="http://schemas.microsoft.com/office/powerpoint/2010/main" val="671038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31801"/>
            <a:ext cx="8229600" cy="5694363"/>
          </a:xfrm>
        </p:spPr>
        <p:txBody>
          <a:bodyPr>
            <a:normAutofit fontScale="92500"/>
          </a:bodyPr>
          <a:lstStyle/>
          <a:p>
            <a:r>
              <a:rPr lang="en-US" dirty="0"/>
              <a:t>Over time this expanded to include markings delineating the boundaries of empires.  </a:t>
            </a:r>
          </a:p>
          <a:p>
            <a:pPr marL="0" indent="0">
              <a:buNone/>
            </a:pPr>
            <a:endParaRPr lang="en-US" dirty="0"/>
          </a:p>
          <a:p>
            <a:r>
              <a:rPr lang="en-US" dirty="0"/>
              <a:t>	When the age of great empires came to an end, the rise of independent city-states drove a return to a simpler time of using natural barriers as city boundaries and erecting walls where nature failed to provide a border.  </a:t>
            </a:r>
          </a:p>
          <a:p>
            <a:pPr marL="0" indent="0">
              <a:buNone/>
            </a:pPr>
            <a:endParaRPr lang="en-US" dirty="0"/>
          </a:p>
          <a:p>
            <a:r>
              <a:rPr lang="en-US" dirty="0"/>
              <a:t>	With the entry of civilizations into an era of national identity, once again, the establishment of borders to define the territory claimed by one particular group in relation to other groups became a necessity, even when those borders were indefensible.  </a:t>
            </a:r>
          </a:p>
          <a:p>
            <a:endParaRPr lang="en-US" dirty="0"/>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dirty="0"/>
          </a:p>
        </p:txBody>
      </p:sp>
    </p:spTree>
    <p:extLst>
      <p:ext uri="{BB962C8B-B14F-4D97-AF65-F5344CB8AC3E}">
        <p14:creationId xmlns:p14="http://schemas.microsoft.com/office/powerpoint/2010/main" val="1946526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Today we’ve reached a point where borders are essentially lines drawn on maps rather than walls erected for national security – at least in most cases. </a:t>
            </a:r>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dirty="0"/>
          </a:p>
        </p:txBody>
      </p:sp>
    </p:spTree>
    <p:extLst>
      <p:ext uri="{BB962C8B-B14F-4D97-AF65-F5344CB8AC3E}">
        <p14:creationId xmlns:p14="http://schemas.microsoft.com/office/powerpoint/2010/main" val="500754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Ancient World</a:t>
            </a:r>
            <a:r>
              <a:rPr lang="en-US" dirty="0"/>
              <a:t> </a:t>
            </a:r>
          </a:p>
        </p:txBody>
      </p:sp>
      <p:sp>
        <p:nvSpPr>
          <p:cNvPr id="3" name="Content Placeholder 2"/>
          <p:cNvSpPr>
            <a:spLocks noGrp="1"/>
          </p:cNvSpPr>
          <p:nvPr>
            <p:ph idx="1"/>
          </p:nvPr>
        </p:nvSpPr>
        <p:spPr/>
        <p:txBody>
          <a:bodyPr/>
          <a:lstStyle/>
          <a:p>
            <a:r>
              <a:rPr lang="en-US" dirty="0"/>
              <a:t>Developing Fortifications</a:t>
            </a:r>
          </a:p>
          <a:p>
            <a:r>
              <a:rPr lang="en-US" dirty="0"/>
              <a:t>The Walled City</a:t>
            </a:r>
          </a:p>
          <a:p>
            <a:r>
              <a:rPr lang="en-US" dirty="0"/>
              <a:t>Imperial Walls</a:t>
            </a:r>
          </a:p>
          <a:p>
            <a:endParaRPr lang="en-US" dirty="0"/>
          </a:p>
          <a:p>
            <a:r>
              <a:rPr lang="en-US" dirty="0"/>
              <a:t>Destroying Walls</a:t>
            </a:r>
          </a:p>
          <a:p>
            <a:r>
              <a:rPr lang="en-US" dirty="0"/>
              <a:t>Back to Natural Barriers</a:t>
            </a:r>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dirty="0"/>
          </a:p>
        </p:txBody>
      </p:sp>
    </p:spTree>
    <p:extLst>
      <p:ext uri="{BB962C8B-B14F-4D97-AF65-F5344CB8AC3E}">
        <p14:creationId xmlns:p14="http://schemas.microsoft.com/office/powerpoint/2010/main" val="199712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Fortifications</a:t>
            </a:r>
          </a:p>
        </p:txBody>
      </p:sp>
      <p:sp>
        <p:nvSpPr>
          <p:cNvPr id="3" name="Content Placeholder 2"/>
          <p:cNvSpPr>
            <a:spLocks noGrp="1"/>
          </p:cNvSpPr>
          <p:nvPr>
            <p:ph idx="1"/>
          </p:nvPr>
        </p:nvSpPr>
        <p:spPr/>
        <p:txBody>
          <a:bodyPr>
            <a:normAutofit/>
          </a:bodyPr>
          <a:lstStyle/>
          <a:p>
            <a:r>
              <a:rPr lang="en-US" dirty="0"/>
              <a:t>Nature usually plays a key role in shaping the appearance and definition of borders.</a:t>
            </a:r>
          </a:p>
          <a:p>
            <a:r>
              <a:rPr lang="en-US" dirty="0"/>
              <a:t>It is up to the ingenuity of humans to draw on the natural resources around their territory in the construct of borders, and therefore the development of appropriate fortifications.</a:t>
            </a:r>
          </a:p>
          <a:p>
            <a:r>
              <a:rPr lang="en-US" dirty="0"/>
              <a:t>This starts first by defending the home.</a:t>
            </a:r>
          </a:p>
          <a:p>
            <a:r>
              <a:rPr lang="en-US" dirty="0"/>
              <a:t>Next, one defends their community.</a:t>
            </a:r>
          </a:p>
          <a:p>
            <a:r>
              <a:rPr lang="en-US" dirty="0"/>
              <a:t>Third, nations and empires defend their territorial boundaries. </a:t>
            </a:r>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dirty="0"/>
          </a:p>
        </p:txBody>
      </p:sp>
    </p:spTree>
    <p:extLst>
      <p:ext uri="{BB962C8B-B14F-4D97-AF65-F5344CB8AC3E}">
        <p14:creationId xmlns:p14="http://schemas.microsoft.com/office/powerpoint/2010/main" val="54812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90501"/>
            <a:ext cx="8229600" cy="5935663"/>
          </a:xfrm>
        </p:spPr>
        <p:txBody>
          <a:bodyPr>
            <a:normAutofit fontScale="92500"/>
          </a:bodyPr>
          <a:lstStyle/>
          <a:p>
            <a:r>
              <a:rPr lang="en-US" dirty="0"/>
              <a:t>Hill forts can be found across Europe from the Atlantic to the Urals, in Afghanistan, in the Deccan, throughout North America and in New Zealand.</a:t>
            </a:r>
          </a:p>
          <a:p>
            <a:r>
              <a:rPr lang="en-US" dirty="0"/>
              <a:t>The first improvement made by prehistoric builders of hill forts was to add obstacles for an attacker to have to overcome. </a:t>
            </a:r>
          </a:p>
          <a:p>
            <a:r>
              <a:rPr lang="en-US" dirty="0"/>
              <a:t>What may seem as simple earth ramparts are more complex than they appear on the surface.  </a:t>
            </a:r>
          </a:p>
          <a:p>
            <a:r>
              <a:rPr lang="en-US" dirty="0"/>
              <a:t>Some contain a reinforcing core of stone, loosely piled on the ground and then covered with dirt from the ditch.  </a:t>
            </a:r>
          </a:p>
          <a:p>
            <a:r>
              <a:rPr lang="en-US" dirty="0"/>
              <a:t>Others have traces of timber set in stone foundations against the revetment, essentially a reinforced stockade.  </a:t>
            </a:r>
          </a:p>
          <a:p>
            <a:r>
              <a:rPr lang="en-US" dirty="0"/>
              <a:t>Others have palisading with walkways along the top for guards or defenders. </a:t>
            </a:r>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dirty="0"/>
          </a:p>
        </p:txBody>
      </p:sp>
    </p:spTree>
    <p:extLst>
      <p:ext uri="{BB962C8B-B14F-4D97-AF65-F5344CB8AC3E}">
        <p14:creationId xmlns:p14="http://schemas.microsoft.com/office/powerpoint/2010/main" val="353191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dirty="0"/>
          </a:p>
        </p:txBody>
      </p:sp>
      <p:pic>
        <p:nvPicPr>
          <p:cNvPr id="5" name="Picture 4"/>
          <p:cNvPicPr>
            <a:picLocks noChangeAspect="1"/>
          </p:cNvPicPr>
          <p:nvPr/>
        </p:nvPicPr>
        <p:blipFill>
          <a:blip r:embed="rId3"/>
          <a:stretch>
            <a:fillRect/>
          </a:stretch>
        </p:blipFill>
        <p:spPr>
          <a:xfrm>
            <a:off x="1981200" y="393701"/>
            <a:ext cx="5016501" cy="2821782"/>
          </a:xfrm>
          <a:prstGeom prst="rect">
            <a:avLst/>
          </a:prstGeom>
        </p:spPr>
      </p:pic>
      <p:pic>
        <p:nvPicPr>
          <p:cNvPr id="6" name="Picture 5"/>
          <p:cNvPicPr>
            <a:picLocks noChangeAspect="1"/>
          </p:cNvPicPr>
          <p:nvPr/>
        </p:nvPicPr>
        <p:blipFill>
          <a:blip r:embed="rId4"/>
          <a:stretch>
            <a:fillRect/>
          </a:stretch>
        </p:blipFill>
        <p:spPr>
          <a:xfrm>
            <a:off x="5410334" y="3215484"/>
            <a:ext cx="4990967" cy="3140867"/>
          </a:xfrm>
          <a:prstGeom prst="rect">
            <a:avLst/>
          </a:prstGeom>
        </p:spPr>
      </p:pic>
    </p:spTree>
    <p:extLst>
      <p:ext uri="{BB962C8B-B14F-4D97-AF65-F5344CB8AC3E}">
        <p14:creationId xmlns:p14="http://schemas.microsoft.com/office/powerpoint/2010/main" val="518701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1070</Words>
  <Application>Microsoft Macintosh PowerPoint</Application>
  <PresentationFormat>Widescreen</PresentationFormat>
  <Paragraphs>82</Paragraphs>
  <Slides>11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Border Security, 2nd ed. Chapter 2</vt:lpstr>
      <vt:lpstr>Key Terms and Concepts</vt:lpstr>
      <vt:lpstr>Introduction</vt:lpstr>
      <vt:lpstr>PowerPoint Presentation</vt:lpstr>
      <vt:lpstr>PowerPoint Presentation</vt:lpstr>
      <vt:lpstr>The Ancient World </vt:lpstr>
      <vt:lpstr>Developing Fortifications</vt:lpstr>
      <vt:lpstr>PowerPoint Presentation</vt:lpstr>
      <vt:lpstr>PowerPoint Presentation</vt:lpstr>
      <vt:lpstr>The Walled City</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Border Security, 2nd ed. Chapter 2</dc:title>
  <dc:creator>Microsoft Office User</dc:creator>
  <cp:lastModifiedBy>Microsoft Office User</cp:lastModifiedBy>
  <cp:revision>1</cp:revision>
  <dcterms:created xsi:type="dcterms:W3CDTF">2018-12-14T13:02:40Z</dcterms:created>
  <dcterms:modified xsi:type="dcterms:W3CDTF">2018-12-14T13:04:20Z</dcterms:modified>
</cp:coreProperties>
</file>