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5" r:id="rId23"/>
    <p:sldId id="278" r:id="rId24"/>
    <p:sldId id="314" r:id="rId25"/>
    <p:sldId id="281" r:id="rId26"/>
    <p:sldId id="279" r:id="rId27"/>
    <p:sldId id="280" r:id="rId28"/>
    <p:sldId id="315" r:id="rId29"/>
    <p:sldId id="316"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7" r:id="rId59"/>
    <p:sldId id="310" r:id="rId60"/>
    <p:sldId id="311" r:id="rId61"/>
    <p:sldId id="318" r:id="rId62"/>
    <p:sldId id="312" r:id="rId63"/>
    <p:sldId id="313" r:id="rId64"/>
    <p:sldId id="319"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6"/>
    <p:restoredTop sz="77211" autoAdjust="0"/>
  </p:normalViewPr>
  <p:slideViewPr>
    <p:cSldViewPr snapToGrid="0" snapToObjects="1">
      <p:cViewPr varScale="1">
        <p:scale>
          <a:sx n="97" d="100"/>
          <a:sy n="97" d="100"/>
        </p:scale>
        <p:origin x="248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FFAA68-01DD-8F46-8AAD-42C1A280174F}" type="datetime1">
              <a:rPr lang="en-US" smtClean="0"/>
              <a:t>6/4/24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 2015, Phelps, Dailey, Koenigsberg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A9362C-9EEE-A140-9725-A6A0CBECD437}" type="slidenum">
              <a:rPr lang="en-US" smtClean="0"/>
              <a:t>‹#›</a:t>
            </a:fld>
            <a:endParaRPr lang="en-US"/>
          </a:p>
        </p:txBody>
      </p:sp>
    </p:spTree>
    <p:extLst>
      <p:ext uri="{BB962C8B-B14F-4D97-AF65-F5344CB8AC3E}">
        <p14:creationId xmlns:p14="http://schemas.microsoft.com/office/powerpoint/2010/main" val="8032291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4BB4E-4FEA-5042-8981-2A9F33FA13FB}" type="datetime1">
              <a:rPr lang="en-US" smtClean="0"/>
              <a:t>6/4/24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 2015, Phelps, Dailey, Koenigsberg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F41E4-020A-DF45-A5BA-7798FDE0A576}" type="slidenum">
              <a:rPr lang="en-US" smtClean="0"/>
              <a:t>‹#›</a:t>
            </a:fld>
            <a:endParaRPr lang="en-US"/>
          </a:p>
        </p:txBody>
      </p:sp>
    </p:spTree>
    <p:extLst>
      <p:ext uri="{BB962C8B-B14F-4D97-AF65-F5344CB8AC3E}">
        <p14:creationId xmlns:p14="http://schemas.microsoft.com/office/powerpoint/2010/main" val="346165953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F41E4-020A-DF45-A5BA-7798FDE0A576}" type="slidenum">
              <a:rPr lang="en-US" smtClean="0"/>
              <a:t>1</a:t>
            </a:fld>
            <a:endParaRPr lang="en-US"/>
          </a:p>
        </p:txBody>
      </p:sp>
      <p:sp>
        <p:nvSpPr>
          <p:cNvPr id="5" name="Footer Placeholder 4"/>
          <p:cNvSpPr>
            <a:spLocks noGrp="1"/>
          </p:cNvSpPr>
          <p:nvPr>
            <p:ph type="ftr" sz="quarter" idx="11"/>
          </p:nvPr>
        </p:nvSpPr>
        <p:spPr/>
        <p:txBody>
          <a:bodyPr/>
          <a:lstStyle/>
          <a:p>
            <a:r>
              <a:rPr lang="en-US"/>
              <a:t>(C) 2015, Phelps, Dailey, Koenigsberg</a:t>
            </a:r>
          </a:p>
        </p:txBody>
      </p:sp>
    </p:spTree>
    <p:extLst>
      <p:ext uri="{BB962C8B-B14F-4D97-AF65-F5344CB8AC3E}">
        <p14:creationId xmlns:p14="http://schemas.microsoft.com/office/powerpoint/2010/main" val="42341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Ask students for examples of each and what countries they divide.</a:t>
            </a:r>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15</a:t>
            </a:fld>
            <a:endParaRPr lang="en-US"/>
          </a:p>
        </p:txBody>
      </p:sp>
    </p:spTree>
    <p:extLst>
      <p:ext uri="{BB962C8B-B14F-4D97-AF65-F5344CB8AC3E}">
        <p14:creationId xmlns:p14="http://schemas.microsoft.com/office/powerpoint/2010/main" val="939681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Large mountain ranges make effective barriers, boundaries, and borders between peoples, philosophies, and economies.</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16</a:t>
            </a:fld>
            <a:endParaRPr lang="en-US"/>
          </a:p>
        </p:txBody>
      </p:sp>
    </p:spTree>
    <p:extLst>
      <p:ext uri="{BB962C8B-B14F-4D97-AF65-F5344CB8AC3E}">
        <p14:creationId xmlns:p14="http://schemas.microsoft.com/office/powerpoint/2010/main" val="197986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Running west to east, this 1,500-mile-long (2,500-km) rock wall varies in width from 250 miles (400 km) in the west to 93 miles (150 km) in the east. Originating when the Indian tectonic plate (moving northwest) impacted the Eurasian continent about 40-50 million years ago, the Himalayan system acts as a physical barrier separating China from Pakistan, India, Nepal, and Bhutan among others. The mountains are so massive that they create their own weather systems and the rivers that originate in the Himalaya drainage basin provide water to half the world’s population across 18 countries.</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17</a:t>
            </a:fld>
            <a:endParaRPr lang="en-US"/>
          </a:p>
        </p:txBody>
      </p:sp>
    </p:spTree>
    <p:extLst>
      <p:ext uri="{BB962C8B-B14F-4D97-AF65-F5344CB8AC3E}">
        <p14:creationId xmlns:p14="http://schemas.microsoft.com/office/powerpoint/2010/main" val="386139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recently as the Second World War, the Himalayas were crossed for military purposes. The Chinese built the 717-mile (1,154-km) “Burma Road” across the eastern edge of the Himalayan range to ship British supplies into China in an effort to stop and then push back the Japanese invaders.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After Japan declared war on Britain in December 1941, they overran Burma in 1942, forcing the British back into India and cutting off all military supplies to the Chinese. This led to the construction of the </a:t>
            </a:r>
            <a:r>
              <a:rPr lang="en-US" sz="1200" kern="1200" dirty="0" err="1">
                <a:solidFill>
                  <a:schemeClr val="tx1"/>
                </a:solidFill>
                <a:effectLst/>
                <a:latin typeface="+mn-lt"/>
                <a:ea typeface="+mn-ea"/>
                <a:cs typeface="+mn-cs"/>
              </a:rPr>
              <a:t>Ledo</a:t>
            </a:r>
            <a:r>
              <a:rPr lang="en-US" sz="1200" kern="1200" dirty="0">
                <a:solidFill>
                  <a:schemeClr val="tx1"/>
                </a:solidFill>
                <a:effectLst/>
                <a:latin typeface="+mn-lt"/>
                <a:ea typeface="+mn-ea"/>
                <a:cs typeface="+mn-cs"/>
              </a:rPr>
              <a:t> Road connecting to the old Burma Road in </a:t>
            </a:r>
            <a:r>
              <a:rPr lang="en-US" sz="1200" kern="1200" dirty="0" err="1">
                <a:solidFill>
                  <a:schemeClr val="tx1"/>
                </a:solidFill>
                <a:effectLst/>
                <a:latin typeface="+mn-lt"/>
                <a:ea typeface="+mn-ea"/>
                <a:cs typeface="+mn-cs"/>
              </a:rPr>
              <a:t>Wandingzhen</a:t>
            </a:r>
            <a:r>
              <a:rPr lang="en-US" sz="1200" kern="1200" dirty="0">
                <a:solidFill>
                  <a:schemeClr val="tx1"/>
                </a:solidFill>
                <a:effectLst/>
                <a:latin typeface="+mn-lt"/>
                <a:ea typeface="+mn-ea"/>
                <a:cs typeface="+mn-cs"/>
              </a:rPr>
              <a:t>, Yunnan, China. This route reopened the supply line to the Chinese military with the first trucks reaching China on January 28, 1945. It is no longer in use and has since been transformed to ruins by time, neglect, and weather.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Today there are nearly no land crossings over the Himalayas and few air routes that cross them.</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18</a:t>
            </a:fld>
            <a:endParaRPr lang="en-US"/>
          </a:p>
        </p:txBody>
      </p:sp>
    </p:spTree>
    <p:extLst>
      <p:ext uri="{BB962C8B-B14F-4D97-AF65-F5344CB8AC3E}">
        <p14:creationId xmlns:p14="http://schemas.microsoft.com/office/powerpoint/2010/main" val="380999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Pyrenees Mountains are a natural barrier between France and Spain and have long established the Iberian Peninsula as a separate political and economic entity.</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19</a:t>
            </a:fld>
            <a:endParaRPr lang="en-US"/>
          </a:p>
        </p:txBody>
      </p:sp>
    </p:spTree>
    <p:extLst>
      <p:ext uri="{BB962C8B-B14F-4D97-AF65-F5344CB8AC3E}">
        <p14:creationId xmlns:p14="http://schemas.microsoft.com/office/powerpoint/2010/main" val="162201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Carpathian Mountains have, until recently, served as a barrier to invasion into traditionally Slavic lands by northern Europeans and Asians.</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20</a:t>
            </a:fld>
            <a:endParaRPr lang="en-US"/>
          </a:p>
        </p:txBody>
      </p:sp>
    </p:spTree>
    <p:extLst>
      <p:ext uri="{BB962C8B-B14F-4D97-AF65-F5344CB8AC3E}">
        <p14:creationId xmlns:p14="http://schemas.microsoft.com/office/powerpoint/2010/main" val="220390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Caucasus Mountains provide a natural barrier between Georgia and Azerbaijan and Russia and have long been a source of acrimonious dispute between the nations and peoples that inhabit the region. These mountains are a natural barrier and therefore a natural border running from the Black Sea to the Caspian Sea. Within the country of Azerbaijan is the community of </a:t>
            </a:r>
            <a:r>
              <a:rPr lang="en-US" sz="1200" kern="1200" dirty="0" err="1">
                <a:solidFill>
                  <a:schemeClr val="tx1"/>
                </a:solidFill>
                <a:effectLst/>
                <a:latin typeface="+mn-lt"/>
                <a:ea typeface="+mn-ea"/>
                <a:cs typeface="+mn-cs"/>
              </a:rPr>
              <a:t>Khinalug</a:t>
            </a:r>
            <a:r>
              <a:rPr lang="en-US" sz="1200" kern="1200" dirty="0">
                <a:solidFill>
                  <a:schemeClr val="tx1"/>
                </a:solidFill>
                <a:effectLst/>
                <a:latin typeface="+mn-lt"/>
                <a:ea typeface="+mn-ea"/>
                <a:cs typeface="+mn-cs"/>
              </a:rPr>
              <a:t>, the oldest continuously inhabited village in the world with a history stretching back over 5,000 years. The high altitude and remoteness of </a:t>
            </a:r>
            <a:r>
              <a:rPr lang="en-US" sz="1200" kern="1200" dirty="0" err="1">
                <a:solidFill>
                  <a:schemeClr val="tx1"/>
                </a:solidFill>
                <a:effectLst/>
                <a:latin typeface="+mn-lt"/>
                <a:ea typeface="+mn-ea"/>
                <a:cs typeface="+mn-cs"/>
              </a:rPr>
              <a:t>Khinalug</a:t>
            </a:r>
            <a:r>
              <a:rPr lang="en-US" sz="1200" kern="1200" dirty="0">
                <a:solidFill>
                  <a:schemeClr val="tx1"/>
                </a:solidFill>
                <a:effectLst/>
                <a:latin typeface="+mn-lt"/>
                <a:ea typeface="+mn-ea"/>
                <a:cs typeface="+mn-cs"/>
              </a:rPr>
              <a:t> have protected it during the innumerable wars across the region over the past 3,000 years.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21</a:t>
            </a:fld>
            <a:endParaRPr lang="en-US"/>
          </a:p>
        </p:txBody>
      </p:sp>
    </p:spTree>
    <p:extLst>
      <p:ext uri="{BB962C8B-B14F-4D97-AF65-F5344CB8AC3E}">
        <p14:creationId xmlns:p14="http://schemas.microsoft.com/office/powerpoint/2010/main" val="121894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Andes are the world’s longest continual mountain range, running 4,300 miles (7,000 km) north to south along the west coast of South America. Unlike the Himalayas, the Andes are volcanic in origin. This has resulted in the deposition of large amounts of valuable mineral ores along the length of the range including gold, silver, and copper. These nearly impenetrable mountains form a natural physical barrier, and therefore a natural border between the Pacific and Atlantic countries of South America. Chile, Peru, Ecuador, and Colombia all lay along the western slopes while Argentina, Bolivia, Brazil, and Venezuela lie along the eastern slopes. The Amazon River, the second largest in the world, has its origins in the Andes.</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22</a:t>
            </a:fld>
            <a:endParaRPr lang="en-US"/>
          </a:p>
        </p:txBody>
      </p:sp>
    </p:spTree>
    <p:extLst>
      <p:ext uri="{BB962C8B-B14F-4D97-AF65-F5344CB8AC3E}">
        <p14:creationId xmlns:p14="http://schemas.microsoft.com/office/powerpoint/2010/main" val="289736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Until about 500 years ago, the large oceans were natural barriers to the movement of humans and commercial goods.</a:t>
            </a:r>
          </a:p>
          <a:p>
            <a:r>
              <a:rPr lang="en-US" sz="1200" kern="1200" dirty="0">
                <a:solidFill>
                  <a:schemeClr val="tx1"/>
                </a:solidFill>
                <a:effectLst/>
                <a:latin typeface="+mn-lt"/>
                <a:ea typeface="+mn-ea"/>
                <a:cs typeface="+mn-cs"/>
              </a:rPr>
              <a:t>Rivers</a:t>
            </a:r>
            <a:r>
              <a:rPr lang="en-US" sz="1200" kern="1200" baseline="0" dirty="0">
                <a:solidFill>
                  <a:schemeClr val="tx1"/>
                </a:solidFill>
                <a:effectLst/>
                <a:latin typeface="+mn-lt"/>
                <a:ea typeface="+mn-ea"/>
                <a:cs typeface="+mn-cs"/>
              </a:rPr>
              <a:t> serve as both means of transportation and barriers to travel.</a:t>
            </a:r>
          </a:p>
          <a:p>
            <a:r>
              <a:rPr lang="en-US" sz="1200" kern="1200" baseline="0" dirty="0">
                <a:solidFill>
                  <a:schemeClr val="tx1"/>
                </a:solidFill>
                <a:effectLst/>
                <a:latin typeface="+mn-lt"/>
                <a:ea typeface="+mn-ea"/>
                <a:cs typeface="+mn-cs"/>
              </a:rPr>
              <a:t>Straits are small portions of oceans acting as narrow barriers between countries.</a:t>
            </a:r>
          </a:p>
          <a:p>
            <a:r>
              <a:rPr lang="en-US" sz="1200" kern="1200" baseline="0" dirty="0">
                <a:solidFill>
                  <a:schemeClr val="tx1"/>
                </a:solidFill>
                <a:effectLst/>
                <a:latin typeface="+mn-lt"/>
                <a:ea typeface="+mn-ea"/>
                <a:cs typeface="+mn-cs"/>
              </a:rPr>
              <a:t>Above is an image from space of the English Channel. </a:t>
            </a:r>
            <a:r>
              <a:rPr lang="en-US" sz="1200" kern="1200" dirty="0">
                <a:solidFill>
                  <a:schemeClr val="tx1"/>
                </a:solidFill>
                <a:effectLst/>
                <a:latin typeface="+mn-lt"/>
                <a:ea typeface="+mn-ea"/>
                <a:cs typeface="+mn-cs"/>
              </a:rPr>
              <a:t>This 350-mile-long (560-km) body of water has acted throughout history as both barrier and challenge to all manner of peoples. It varies from 150 miles (240 km) wide in the west to a mere 21 miles (34 km) wide at the Strait of Dover. The English Channel is a fickle barrier when it comes to invading forces. It was not a major obstacle to the Roman, Norman, Saxon and Dutch invasions of Britain, yet prevented the Spanish Armada, Napoleon, and Nazi Germany from doing the same. It has not proved an obstacle to the British invading the European mainland on many occasions.</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23</a:t>
            </a:fld>
            <a:endParaRPr lang="en-US"/>
          </a:p>
        </p:txBody>
      </p:sp>
    </p:spTree>
    <p:extLst>
      <p:ext uri="{BB962C8B-B14F-4D97-AF65-F5344CB8AC3E}">
        <p14:creationId xmlns:p14="http://schemas.microsoft.com/office/powerpoint/2010/main" val="272409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Rhine River originates in the Swiss Alps and flows north, bisecting Europe.</a:t>
            </a:r>
          </a:p>
          <a:p>
            <a:pPr lvl="1"/>
            <a:r>
              <a:rPr lang="en-US" sz="1200" kern="1200" dirty="0">
                <a:solidFill>
                  <a:schemeClr val="tx1"/>
                </a:solidFill>
                <a:effectLst/>
                <a:latin typeface="+mn-lt"/>
                <a:ea typeface="+mn-ea"/>
                <a:cs typeface="+mn-cs"/>
              </a:rPr>
              <a:t>This major river has long been a barrier to east and west movement.</a:t>
            </a:r>
          </a:p>
          <a:p>
            <a:pPr lvl="1"/>
            <a:r>
              <a:rPr lang="en-US" sz="1200" kern="1200" dirty="0">
                <a:solidFill>
                  <a:schemeClr val="tx1"/>
                </a:solidFill>
                <a:effectLst/>
                <a:latin typeface="+mn-lt"/>
                <a:ea typeface="+mn-ea"/>
                <a:cs typeface="+mn-cs"/>
              </a:rPr>
              <a:t>This 766-mile (1,233 km) river was the boundary of the Roman Empire.</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24</a:t>
            </a:fld>
            <a:endParaRPr lang="en-US"/>
          </a:p>
        </p:txBody>
      </p:sp>
    </p:spTree>
    <p:extLst>
      <p:ext uri="{BB962C8B-B14F-4D97-AF65-F5344CB8AC3E}">
        <p14:creationId xmlns:p14="http://schemas.microsoft.com/office/powerpoint/2010/main" val="370269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Border Security is a clear component of National Security. While policy may vary with each administration, the overall importance of border integrity, no matter where a port of entry may be, is an imperative component of national policy. How well border integrity and security is carried out directly affects all citizens, legal residents, and those who want to profit from violating internationally accepted rules on national sovereignty. </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3</a:t>
            </a:fld>
            <a:endParaRPr lang="en-US"/>
          </a:p>
        </p:txBody>
      </p:sp>
    </p:spTree>
    <p:extLst>
      <p:ext uri="{BB962C8B-B14F-4D97-AF65-F5344CB8AC3E}">
        <p14:creationId xmlns:p14="http://schemas.microsoft.com/office/powerpoint/2010/main" val="2216171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It was not a major obstacle to the Roman, Norman, Saxon and Dutch invasions of Britain</a:t>
            </a:r>
          </a:p>
          <a:p>
            <a:pPr lvl="1"/>
            <a:r>
              <a:rPr lang="en-US" dirty="0"/>
              <a:t>Yet prevented the Spanish Armada, Napoleon, and Nazi Germany from invading </a:t>
            </a:r>
            <a:r>
              <a:rPr lang="en-US" dirty="0" err="1"/>
              <a:t>Britan</a:t>
            </a:r>
            <a:r>
              <a:rPr lang="en-US" dirty="0"/>
              <a:t>.</a:t>
            </a:r>
          </a:p>
          <a:p>
            <a:pPr lvl="1"/>
            <a:r>
              <a:rPr lang="en-US" dirty="0"/>
              <a:t>It has not proved an obstacle to the British invading the European mainland on many occasions.</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29</a:t>
            </a:fld>
            <a:endParaRPr lang="en-US"/>
          </a:p>
        </p:txBody>
      </p:sp>
    </p:spTree>
    <p:extLst>
      <p:ext uri="{BB962C8B-B14F-4D97-AF65-F5344CB8AC3E}">
        <p14:creationId xmlns:p14="http://schemas.microsoft.com/office/powerpoint/2010/main" val="1375045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Arizona- Mexico Border Fence, Donna Burton/ </a:t>
            </a:r>
            <a:r>
              <a:rPr lang="en-US" sz="1200" b="0" i="0" u="none" strike="noStrike" kern="1200" baseline="0" dirty="0" err="1">
                <a:solidFill>
                  <a:schemeClr val="tx1"/>
                </a:solidFill>
                <a:latin typeface="+mn-lt"/>
                <a:ea typeface="+mn-ea"/>
                <a:cs typeface="+mn-cs"/>
              </a:rPr>
              <a:t>CBP.gov</a:t>
            </a:r>
            <a:r>
              <a:rPr lang="en-US" sz="1200" b="0" i="0" u="none" strike="noStrike" kern="1200" baseline="0" dirty="0">
                <a:solidFill>
                  <a:schemeClr val="tx1"/>
                </a:solidFill>
                <a:latin typeface="+mn-lt"/>
                <a:ea typeface="+mn-ea"/>
                <a:cs typeface="+mn-cs"/>
              </a:rPr>
              <a:t>.</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30</a:t>
            </a:fld>
            <a:endParaRPr lang="en-US"/>
          </a:p>
        </p:txBody>
      </p:sp>
    </p:spTree>
    <p:extLst>
      <p:ext uri="{BB962C8B-B14F-4D97-AF65-F5344CB8AC3E}">
        <p14:creationId xmlns:p14="http://schemas.microsoft.com/office/powerpoint/2010/main" val="3040285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Sahara literally divides the African continent.</a:t>
            </a:r>
          </a:p>
          <a:p>
            <a:pPr lvl="1"/>
            <a:r>
              <a:rPr lang="en-US" sz="1200" kern="1200" dirty="0">
                <a:solidFill>
                  <a:schemeClr val="tx1"/>
                </a:solidFill>
                <a:effectLst/>
                <a:latin typeface="+mn-lt"/>
                <a:ea typeface="+mn-ea"/>
                <a:cs typeface="+mn-cs"/>
              </a:rPr>
              <a:t>Below this massive desert is equatorial (or sub-Saharan) Africa and above it is North (or Mediterranean) Africa.</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33</a:t>
            </a:fld>
            <a:endParaRPr lang="en-US"/>
          </a:p>
        </p:txBody>
      </p:sp>
    </p:spTree>
    <p:extLst>
      <p:ext uri="{BB962C8B-B14F-4D97-AF65-F5344CB8AC3E}">
        <p14:creationId xmlns:p14="http://schemas.microsoft.com/office/powerpoint/2010/main" val="905370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North American desert regions act as important barriers, boundaries, or borders are essentially found across the entire southwest of the United States and northwest expanse of Mexico.</a:t>
            </a:r>
          </a:p>
          <a:p>
            <a:pPr lvl="0"/>
            <a:r>
              <a:rPr lang="en-US" sz="1200" kern="1200" dirty="0">
                <a:solidFill>
                  <a:schemeClr val="tx1"/>
                </a:solidFill>
                <a:effectLst/>
                <a:latin typeface="+mn-lt"/>
                <a:ea typeface="+mn-ea"/>
                <a:cs typeface="+mn-cs"/>
              </a:rPr>
              <a:t>Across this region are found several major deserts stretching from Laredo, Texas, to San Diego, California, including the Sonoran and </a:t>
            </a:r>
            <a:r>
              <a:rPr lang="en-US" sz="1200" kern="1200" dirty="0" err="1">
                <a:solidFill>
                  <a:schemeClr val="tx1"/>
                </a:solidFill>
                <a:effectLst/>
                <a:latin typeface="+mn-lt"/>
                <a:ea typeface="+mn-ea"/>
                <a:cs typeface="+mn-cs"/>
              </a:rPr>
              <a:t>Chihuahuan</a:t>
            </a:r>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34</a:t>
            </a:fld>
            <a:endParaRPr lang="en-US"/>
          </a:p>
        </p:txBody>
      </p:sp>
    </p:spTree>
    <p:extLst>
      <p:ext uri="{BB962C8B-B14F-4D97-AF65-F5344CB8AC3E}">
        <p14:creationId xmlns:p14="http://schemas.microsoft.com/office/powerpoint/2010/main" val="3035568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cannot simply establish any rules we want, erect any boundaries or barriers, or invoke any method that comes to mind when we address the issue of border security. Social systems are organized around a concept referred to as the “social contract.” The very idea that a “people” have come to an agreement to abide by certain rules and conventions implies that at some point those “people” came together and determined amongst themselves that such a social order was to their mutual benefit. As such, all power of government stems from the people themselves. This is a core component of the constitutional republic of the United States.</a:t>
            </a:r>
            <a:r>
              <a:rPr lang="en-US" dirty="0">
                <a:effectLst/>
              </a:rPr>
              <a:t> </a:t>
            </a:r>
          </a:p>
          <a:p>
            <a:endParaRPr lang="en-US" dirty="0">
              <a:effectLst/>
            </a:endParaRPr>
          </a:p>
          <a:p>
            <a:r>
              <a:rPr lang="en-US" sz="1200" kern="1200" dirty="0">
                <a:solidFill>
                  <a:schemeClr val="tx1"/>
                </a:solidFill>
                <a:effectLst/>
                <a:latin typeface="+mn-lt"/>
                <a:ea typeface="+mn-ea"/>
                <a:cs typeface="+mn-cs"/>
              </a:rPr>
              <a:t>The history of the modern law of nations begins with the emergence of independent nation states from the ruins of the medieval Holy Roman Empire, which was based on the claims to universal authority of the Pope as the spiritual, and the Emperor as the temporal, head of the Christian nations of Europe. The idea of a central universal authority precluded the need for rules addressing diplomatic intercourse between sovereign states, principles of territorial sovereignty, jurisdiction, treaty-making, state responsibility, and other aspects of modern interstate relations.</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36</a:t>
            </a:fld>
            <a:endParaRPr lang="en-US"/>
          </a:p>
        </p:txBody>
      </p:sp>
    </p:spTree>
    <p:extLst>
      <p:ext uri="{BB962C8B-B14F-4D97-AF65-F5344CB8AC3E}">
        <p14:creationId xmlns:p14="http://schemas.microsoft.com/office/powerpoint/2010/main" val="3319814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conceptions of secular and spiritual empire are found in Chinese, Japanese, Thai, African, and Islamic empires. </a:t>
            </a:r>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37</a:t>
            </a:fld>
            <a:endParaRPr lang="en-US"/>
          </a:p>
        </p:txBody>
      </p:sp>
    </p:spTree>
    <p:extLst>
      <p:ext uri="{BB962C8B-B14F-4D97-AF65-F5344CB8AC3E}">
        <p14:creationId xmlns:p14="http://schemas.microsoft.com/office/powerpoint/2010/main" val="2236707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dissolution of the Holy Roman Empire into separate, frequently rebellious states, coupled with the Reformation, made it necessary for the newly emerging independent states to develop a system of rules that could govern their mutual relations.  For the sources of these legal relations, they drew predominantly upon Roman law and canon law.  </a:t>
            </a:r>
          </a:p>
          <a:p>
            <a:pPr lvl="0"/>
            <a:r>
              <a:rPr lang="en-US" sz="1200" kern="1200" dirty="0">
                <a:solidFill>
                  <a:schemeClr val="tx1"/>
                </a:solidFill>
                <a:effectLst/>
                <a:latin typeface="+mn-lt"/>
                <a:ea typeface="+mn-ea"/>
                <a:cs typeface="+mn-cs"/>
              </a:rPr>
              <a:t>It was during the post-Holy Roman Empire in Europe that two different forms of law developed, civil law on the mainland and common law in England.</a:t>
            </a:r>
          </a:p>
          <a:p>
            <a:pPr lvl="0"/>
            <a:r>
              <a:rPr lang="en-US" sz="1200" kern="1200" dirty="0">
                <a:solidFill>
                  <a:schemeClr val="tx1"/>
                </a:solidFill>
                <a:effectLst/>
                <a:latin typeface="+mn-lt"/>
                <a:ea typeface="+mn-ea"/>
                <a:cs typeface="+mn-cs"/>
              </a:rPr>
              <a:t>The professional clerks who ran the governments of the emerging states and city republics relied heavily upon Justinian’s </a:t>
            </a:r>
            <a:r>
              <a:rPr lang="en-US" sz="1200" i="1" kern="1200" dirty="0">
                <a:solidFill>
                  <a:schemeClr val="tx1"/>
                </a:solidFill>
                <a:effectLst/>
                <a:latin typeface="+mn-lt"/>
                <a:ea typeface="+mn-ea"/>
                <a:cs typeface="+mn-cs"/>
              </a:rPr>
              <a:t>Corpus Juris</a:t>
            </a:r>
            <a:r>
              <a:rPr lang="en-US" sz="1200" kern="1200" dirty="0">
                <a:solidFill>
                  <a:schemeClr val="tx1"/>
                </a:solidFill>
                <a:effectLst/>
                <a:latin typeface="+mn-lt"/>
                <a:ea typeface="+mn-ea"/>
                <a:cs typeface="+mn-cs"/>
              </a:rPr>
              <a:t> as their source for development of their legal codes.  </a:t>
            </a:r>
          </a:p>
          <a:p>
            <a:pPr lvl="0"/>
            <a:r>
              <a:rPr lang="en-US" sz="1200" kern="1200" dirty="0">
                <a:solidFill>
                  <a:schemeClr val="tx1"/>
                </a:solidFill>
                <a:effectLst/>
                <a:latin typeface="+mn-lt"/>
                <a:ea typeface="+mn-ea"/>
                <a:cs typeface="+mn-cs"/>
              </a:rPr>
              <a:t>England and the Scandinavian countries remained outside of this particular orientation towards Roman law, forming their own legal systems based on their particular histories and cultures.</a:t>
            </a:r>
          </a:p>
          <a:p>
            <a:pPr lvl="0"/>
            <a:r>
              <a:rPr lang="en-US" sz="1200" kern="1200" dirty="0">
                <a:solidFill>
                  <a:schemeClr val="tx1"/>
                </a:solidFill>
                <a:effectLst/>
                <a:latin typeface="+mn-lt"/>
                <a:ea typeface="+mn-ea"/>
                <a:cs typeface="+mn-cs"/>
              </a:rPr>
              <a:t>Intensification of international trade, the improvements in navigation and military techniques, and the discovery of many distance lands by the Europeans that stimulated further development of international practices and the emergence of modern conceptions of a law of nations.</a:t>
            </a:r>
          </a:p>
          <a:p>
            <a:pPr lvl="0"/>
            <a:r>
              <a:rPr lang="en-US" sz="1200" kern="1200" dirty="0">
                <a:solidFill>
                  <a:schemeClr val="tx1"/>
                </a:solidFill>
                <a:effectLst/>
                <a:latin typeface="+mn-lt"/>
                <a:ea typeface="+mn-ea"/>
                <a:cs typeface="+mn-cs"/>
              </a:rPr>
              <a:t>Discovery and subjugation of distant lands and peoples by European conquerors, the rise in conflicting claims to territory, and the rights of passage on the seas, stimulated the development of new practices and principles.  </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39</a:t>
            </a:fld>
            <a:endParaRPr lang="en-US"/>
          </a:p>
        </p:txBody>
      </p:sp>
    </p:spTree>
    <p:extLst>
      <p:ext uri="{BB962C8B-B14F-4D97-AF65-F5344CB8AC3E}">
        <p14:creationId xmlns:p14="http://schemas.microsoft.com/office/powerpoint/2010/main" val="3356836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a:solidFill>
                  <a:schemeClr val="tx1"/>
                </a:solidFill>
                <a:effectLst/>
                <a:latin typeface="+mn-lt"/>
                <a:ea typeface="+mn-ea"/>
                <a:cs typeface="+mn-cs"/>
              </a:rPr>
              <a:t>* It is important that the professor address the difference between a “state” that is a member of a national union, i.e., Texas is a state of the United States, and the term “State” as it applies to nations in international law.</a:t>
            </a:r>
          </a:p>
          <a:p>
            <a:pPr marL="0" indent="0">
              <a:buFontTx/>
              <a:buNone/>
            </a:pPr>
            <a:r>
              <a:rPr lang="en-US" sz="1200" kern="1200" dirty="0">
                <a:solidFill>
                  <a:schemeClr val="tx1"/>
                </a:solidFill>
                <a:effectLst/>
                <a:latin typeface="+mn-lt"/>
                <a:ea typeface="+mn-ea"/>
                <a:cs typeface="+mn-cs"/>
              </a:rPr>
              <a:t>The rise and evolution of the modern nation state from the late 18th century to the early 20th century corresponds with the absolute claims to legal and political supremacy, and the ascendance of effective international law, which has essentially been derived from the will of nations.</a:t>
            </a:r>
          </a:p>
          <a:p>
            <a:r>
              <a:rPr lang="en-US" sz="1200" kern="1200" dirty="0">
                <a:solidFill>
                  <a:schemeClr val="tx1"/>
                </a:solidFill>
                <a:effectLst/>
                <a:latin typeface="+mn-lt"/>
                <a:ea typeface="+mn-ea"/>
                <a:cs typeface="+mn-cs"/>
              </a:rPr>
              <a:t>Modern international law and the codification of the territorial integrity and existing political independence of nation states is not yet even 100 years old.</a:t>
            </a:r>
          </a:p>
          <a:p>
            <a:r>
              <a:rPr lang="en-US" sz="1200" kern="1200" dirty="0">
                <a:solidFill>
                  <a:schemeClr val="tx1"/>
                </a:solidFill>
                <a:effectLst/>
                <a:latin typeface="+mn-lt"/>
                <a:ea typeface="+mn-ea"/>
                <a:cs typeface="+mn-cs"/>
              </a:rPr>
              <a:t> With the establishment of the United Nations at the end of World War II came the modern era of international relations, from which we derive the current system of the law of nations. The world no longer operates from the perspective of mutual respect and abstention in the internal affairs of other nations, instead moving to the U.N. model of organized joint cooperation.</a:t>
            </a:r>
          </a:p>
          <a:p>
            <a:r>
              <a:rPr lang="en-US" sz="1200" kern="1200" dirty="0">
                <a:solidFill>
                  <a:schemeClr val="tx1"/>
                </a:solidFill>
                <a:effectLst/>
                <a:latin typeface="+mn-lt"/>
                <a:ea typeface="+mn-ea"/>
                <a:cs typeface="+mn-cs"/>
              </a:rPr>
              <a:t>When does a “state” become a “state” is the subject of two different theories. One says that it is recognition of the “state” by other, already established and recognized states, which decides whether an entity is a state. The other theory looks to the establishment of facts that meet the criteria of statehood as laid down in recognized international law. Therefore, a state may exist without being recognized by other states. The primary function of international recognition is to declare that one country acknowledges the other state’s political existence and as such is willing to treat that entity as an international person, with the rights and obligations of States.</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40</a:t>
            </a:fld>
            <a:endParaRPr lang="en-US"/>
          </a:p>
        </p:txBody>
      </p:sp>
    </p:spTree>
    <p:extLst>
      <p:ext uri="{BB962C8B-B14F-4D97-AF65-F5344CB8AC3E}">
        <p14:creationId xmlns:p14="http://schemas.microsoft.com/office/powerpoint/2010/main" val="2289624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This is a good place for the professor</a:t>
            </a:r>
            <a:r>
              <a:rPr lang="en-US" sz="1200" b="1" kern="1200" baseline="0" dirty="0">
                <a:solidFill>
                  <a:schemeClr val="tx1"/>
                </a:solidFill>
                <a:effectLst/>
                <a:latin typeface="+mn-lt"/>
                <a:ea typeface="+mn-ea"/>
                <a:cs typeface="+mn-cs"/>
              </a:rPr>
              <a:t> to question students to provide examples of each.</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Accretion</a:t>
            </a:r>
            <a:r>
              <a:rPr lang="en-US" sz="1200" kern="1200" dirty="0">
                <a:solidFill>
                  <a:schemeClr val="tx1"/>
                </a:solidFill>
                <a:effectLst/>
                <a:latin typeface="+mn-lt"/>
                <a:ea typeface="+mn-ea"/>
                <a:cs typeface="+mn-cs"/>
              </a:rPr>
              <a:t>. This is the expansion of a state’s territory by operation of nature, for example the gradual shifting of the course of a river, volcanism resulting in creation of new landmass, and rivers laying down silt in their drainage basins.</a:t>
            </a:r>
          </a:p>
          <a:p>
            <a:r>
              <a:rPr lang="en-US" sz="1200" b="1" kern="1200" dirty="0">
                <a:solidFill>
                  <a:schemeClr val="tx1"/>
                </a:solidFill>
                <a:effectLst/>
                <a:latin typeface="+mn-lt"/>
                <a:ea typeface="+mn-ea"/>
                <a:cs typeface="+mn-cs"/>
              </a:rPr>
              <a:t>Cession</a:t>
            </a:r>
            <a:r>
              <a:rPr lang="en-US" sz="1200" kern="1200" dirty="0">
                <a:solidFill>
                  <a:schemeClr val="tx1"/>
                </a:solidFill>
                <a:effectLst/>
                <a:latin typeface="+mn-lt"/>
                <a:ea typeface="+mn-ea"/>
                <a:cs typeface="+mn-cs"/>
              </a:rPr>
              <a:t>. This involves the transfer of sovereignty by means of an agreement between the ceding and the acquiring states. It is a derivative mode of acquisition. The consent of the population of the ceded territory is not essential to the validity of the cession, and recently this process is seen occurring as a result of the will of the people through a plebiscite, such as the creation of Timor-Leste in South East Asia and the Republic of South Sudan in Africa.</a:t>
            </a:r>
          </a:p>
          <a:p>
            <a:r>
              <a:rPr lang="en-US" sz="1200" b="1" kern="1200" dirty="0">
                <a:solidFill>
                  <a:schemeClr val="tx1"/>
                </a:solidFill>
                <a:effectLst/>
                <a:latin typeface="+mn-lt"/>
                <a:ea typeface="+mn-ea"/>
                <a:cs typeface="+mn-cs"/>
              </a:rPr>
              <a:t>Conquest</a:t>
            </a:r>
            <a:r>
              <a:rPr lang="en-US" sz="1200" kern="1200" dirty="0">
                <a:solidFill>
                  <a:schemeClr val="tx1"/>
                </a:solidFill>
                <a:effectLst/>
                <a:latin typeface="+mn-lt"/>
                <a:ea typeface="+mn-ea"/>
                <a:cs typeface="+mn-cs"/>
              </a:rPr>
              <a:t>. This comes when one country acquires the territory of another through the complete and final subjugation through military force and a declaration of the conquering state’s intention to annex it. This is actually rare as a treaty of cession generally carries out most annexation of territory after a war.</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41</a:t>
            </a:fld>
            <a:endParaRPr lang="en-US"/>
          </a:p>
        </p:txBody>
      </p:sp>
    </p:spTree>
    <p:extLst>
      <p:ext uri="{BB962C8B-B14F-4D97-AF65-F5344CB8AC3E}">
        <p14:creationId xmlns:p14="http://schemas.microsoft.com/office/powerpoint/2010/main" val="2703082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United States has not agreed to the United Nations Convention on the Law of the Sea in whole, and only agreed by signature in 1994 to the implementation of Part XI of the Convention but the Senate never ratified the treaty. Concerning part 3 of the Convention, the U.S. signed the treaty in 1995 and the Senate ratified the agreement in 1996.</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43</a:t>
            </a:fld>
            <a:endParaRPr lang="en-US"/>
          </a:p>
        </p:txBody>
      </p:sp>
    </p:spTree>
    <p:extLst>
      <p:ext uri="{BB962C8B-B14F-4D97-AF65-F5344CB8AC3E}">
        <p14:creationId xmlns:p14="http://schemas.microsoft.com/office/powerpoint/2010/main" val="152130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To understand what a border is there is a necessity to establish several basic definitions. We could easily say that a border is a line drawn on a map. Or a wall is a barrier and boundaries are restrictions placed on people to establish norms for a society to abide by. Unfortunately, such definitions are simplistic and fail to demonstrate the reality of what borders, boundaries, and barriers really 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We begin this exploration of border security with a story about how two diametrically opposed political ideologies converted their cooperation during wartime into a 50 year political conflict that tore apart a continent, and in particular the country of Germany.</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4</a:t>
            </a:fld>
            <a:endParaRPr lang="en-US"/>
          </a:p>
        </p:txBody>
      </p:sp>
    </p:spTree>
    <p:extLst>
      <p:ext uri="{BB962C8B-B14F-4D97-AF65-F5344CB8AC3E}">
        <p14:creationId xmlns:p14="http://schemas.microsoft.com/office/powerpoint/2010/main" val="2753483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Waters that are not parts of exclusive economic zones, within the territorial sea, or the internal waters of a state, or in the archipelagic waters of an archipelagic state are considered the high seas. For hundreds of years, international law saw the high seas as belonging to everyone or to no one. Under the U.N. Convention, art. 87, the high seas “shall be reserved for peaceful purposes.”</a:t>
            </a:r>
            <a:r>
              <a:rPr lang="en-US" dirty="0">
                <a:effectLst/>
              </a:rPr>
              <a:t> </a:t>
            </a:r>
          </a:p>
          <a:p>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laws governing borders, limits to economic activities, and transit of the oceans are extensive and detailed.</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45</a:t>
            </a:fld>
            <a:endParaRPr lang="en-US"/>
          </a:p>
        </p:txBody>
      </p:sp>
    </p:spTree>
    <p:extLst>
      <p:ext uri="{BB962C8B-B14F-4D97-AF65-F5344CB8AC3E}">
        <p14:creationId xmlns:p14="http://schemas.microsoft.com/office/powerpoint/2010/main" val="699843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USITC is an independent, nonpartisan, quasi-judicial federal agency with broad investigative powers on matters of trade. The Commission is a national resource where trade data are gathered and analyzed. The data are provided to the President and Congress as part of the information on which U.S. trade policy is based.</a:t>
            </a:r>
            <a:r>
              <a:rPr lang="en-US" dirty="0">
                <a:effectLst/>
              </a:rPr>
              <a:t> </a:t>
            </a:r>
            <a:r>
              <a:rPr lang="en-US" sz="1200" kern="1200" dirty="0">
                <a:solidFill>
                  <a:schemeClr val="tx1"/>
                </a:solidFill>
                <a:effectLst/>
                <a:latin typeface="+mn-lt"/>
                <a:ea typeface="+mn-ea"/>
                <a:cs typeface="+mn-cs"/>
              </a:rPr>
              <a:t>The USITC performs a number of functions. In countervailing duty and antidumping investigations, which involve either subsidies provided to foreign companies through government programs or the selling of foreign products in the United States at less than fair value, the USITC works in concert with the U.S. Department of Commerce. The USITC determines whether the U.S. industry is materially injured by reason of the dumped or subsidized imports. If the Commerce Department's final subsidy or dumping determination and the Commission’s final injury determination are both affirmative, the Commerce Department issues an order to the U.S. Customs Service to impose duties.</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48</a:t>
            </a:fld>
            <a:endParaRPr lang="en-US"/>
          </a:p>
        </p:txBody>
      </p:sp>
    </p:spTree>
    <p:extLst>
      <p:ext uri="{BB962C8B-B14F-4D97-AF65-F5344CB8AC3E}">
        <p14:creationId xmlns:p14="http://schemas.microsoft.com/office/powerpoint/2010/main" val="480947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Administration of President Trump we see one of the greatest uses of the USITC powers as a means of forcing international competitors to renegotiate trade agreements, reduce their tariffs and customs on U.S. goods, and to punish nations not willing to participate in the American world view.</a:t>
            </a:r>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49</a:t>
            </a:fld>
            <a:endParaRPr lang="en-US"/>
          </a:p>
        </p:txBody>
      </p:sp>
    </p:spTree>
    <p:extLst>
      <p:ext uri="{BB962C8B-B14F-4D97-AF65-F5344CB8AC3E}">
        <p14:creationId xmlns:p14="http://schemas.microsoft.com/office/powerpoint/2010/main" val="1575390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notable item in table 1 is that Canada and Mexico have no limits on the quantity of meat they can export to the U.S. This came about because of the North American Free Trade Agreement (NAFTA), a treaty between the three countries that went into effect January 1, 1994. Because of NAFTA, all non-tariff barriers to agricultural trade between the United States and Mexico were eliminated, some immediately and others over a 5 to 15-year period. A previous free trade agreement between the U.S. and Canada was incorporated into NAFTA.</a:t>
            </a:r>
            <a:r>
              <a:rPr lang="en-US" dirty="0">
                <a:effectLst/>
              </a:rPr>
              <a:t> </a:t>
            </a:r>
          </a:p>
          <a:p>
            <a:endParaRPr lang="en-US" dirty="0">
              <a:effectLst/>
            </a:endParaRPr>
          </a:p>
          <a:p>
            <a:r>
              <a:rPr lang="en-US" dirty="0">
                <a:effectLst/>
              </a:rPr>
              <a:t>With the ongoing renegotiation of NAFTA it is important the instructor/professor keep up to date on these issues.</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50</a:t>
            </a:fld>
            <a:endParaRPr lang="en-US"/>
          </a:p>
        </p:txBody>
      </p:sp>
    </p:spTree>
    <p:extLst>
      <p:ext uri="{BB962C8B-B14F-4D97-AF65-F5344CB8AC3E}">
        <p14:creationId xmlns:p14="http://schemas.microsoft.com/office/powerpoint/2010/main" val="1795136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International conventions and treaties also provide for the exploration and use of territory for the benefit of all. The Antarctic Treaty of 1959 provides that Antarctica “shall be used for peaceful purposes only” (Art. 1) and, to that end, the treaty prohibits military installations, maneuvers, and weapons tests, including the testing of nuclear devices and explosions of all kinds. Provisions of the treaty also provide for the free exchange of scientific information and personnel.</a:t>
            </a:r>
          </a:p>
          <a:p>
            <a:r>
              <a:rPr lang="en-US" sz="1200" kern="1200" dirty="0">
                <a:solidFill>
                  <a:schemeClr val="tx1"/>
                </a:solidFill>
                <a:effectLst/>
                <a:latin typeface="+mn-lt"/>
                <a:ea typeface="+mn-ea"/>
                <a:cs typeface="+mn-cs"/>
              </a:rPr>
              <a:t> Another area where there is agreement on the free access and use is Space. There is even a treaty addressing access to space and celestial bodies, restricting any country from claiming territorial jurisdiction over any area or celestial body.</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53</a:t>
            </a:fld>
            <a:endParaRPr lang="en-US"/>
          </a:p>
        </p:txBody>
      </p:sp>
    </p:spTree>
    <p:extLst>
      <p:ext uri="{BB962C8B-B14F-4D97-AF65-F5344CB8AC3E}">
        <p14:creationId xmlns:p14="http://schemas.microsoft.com/office/powerpoint/2010/main" val="2273317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numerous avenues available to states that have experienced boundary or border violations. The method of remedy is dependent upon the treaties the state is party to, the nature of the violation, and the severity with which the encroachment is seen.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United States went to war with Mexico in 1846 over a variety of issues, including disputes over where the border was between Mexico and the recently acquired State of Texas. Mexico was soundly defeated during the two-year war and as a result was forced to enter into negotiations with representatives of the U.S. The result was the Treaty of Guadalupe Hidalgo in 1948 in which Mexico ceded California, Nevada, Utah, Arizona, most of New Mexico and Colorado, and formerly claimed lands north of the Rio Grande River.</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dispute over who possessed a particular territory that ended in a military conflict is the Falklands War of 1982. The conflict was the result of a protracted historical confrontation regarding the sovereignty of the islands. The long-standing dispute resulted in the Argentinean invasion and occupation of the Islands on 2 April 1982. In response, the British government dispatched a naval task force to engage the Argentinean Navy and Air Force and retake the islands by amphibious assault.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54</a:t>
            </a:fld>
            <a:endParaRPr lang="en-US"/>
          </a:p>
        </p:txBody>
      </p:sp>
    </p:spTree>
    <p:extLst>
      <p:ext uri="{BB962C8B-B14F-4D97-AF65-F5344CB8AC3E}">
        <p14:creationId xmlns:p14="http://schemas.microsoft.com/office/powerpoint/2010/main" val="428119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Historically, countries have come to blows over border and boundary disputes.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only the recent past that has seen a move to negotiation and arbitration to resolve such disputes.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disputes may go to national or international courts for resolution.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the International Tribunal for the Law of the Sea resolves disputes over access to mineral resources on the seabed in regions not reserved to any state or territory.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disputes over the delimitation of boundaries along continental shelf </a:t>
            </a:r>
            <a:r>
              <a:rPr lang="en-US" sz="1200" kern="1200" dirty="0" err="1">
                <a:solidFill>
                  <a:schemeClr val="tx1"/>
                </a:solidFill>
                <a:effectLst/>
                <a:latin typeface="+mn-lt"/>
                <a:ea typeface="+mn-ea"/>
                <a:cs typeface="+mn-cs"/>
              </a:rPr>
              <a:t>betweens</a:t>
            </a:r>
            <a:r>
              <a:rPr lang="en-US" sz="1200" kern="1200" dirty="0">
                <a:solidFill>
                  <a:schemeClr val="tx1"/>
                </a:solidFill>
                <a:effectLst/>
                <a:latin typeface="+mn-lt"/>
                <a:ea typeface="+mn-ea"/>
                <a:cs typeface="+mn-cs"/>
              </a:rPr>
              <a:t> States with opposite or adjacent coasts are resolved first in the International Court of Justice (provided the states in dispute recognize the Court’s authority), or through negotiation, or through application to the U.N. for an arbitral or special tribunal to determine an equitable outcome.</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55</a:t>
            </a:fld>
            <a:endParaRPr lang="en-US"/>
          </a:p>
        </p:txBody>
      </p:sp>
    </p:spTree>
    <p:extLst>
      <p:ext uri="{BB962C8B-B14F-4D97-AF65-F5344CB8AC3E}">
        <p14:creationId xmlns:p14="http://schemas.microsoft.com/office/powerpoint/2010/main" val="2224763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the most iconic man-made physical barrier is the Great Wall of China, a series of fortifications running generally east to west through the entire northern part of China.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wall, made of stone, brick, tamped earth, wood and other materials, was erected to protect the Chinese Empire and its associated states from intrusions and military incursions by various nomadic peoples in Mongolia and Siberia.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original wall has long since deteriorated and has been rebuilt and reinforced many times throughout history.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functions of the Great Wall was border control, such as checkpoints and customs collection centers. The Great Wall also allowed China to control emigration from the north.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5,500.3 miles (8,851.8 km) long, with actual wall sections comprising 3,889.5 miles (6,259.6 km) of that total length, the remainder consisting of trenches and natural defensive barriers such as hills and rivers.</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57</a:t>
            </a:fld>
            <a:endParaRPr lang="en-US"/>
          </a:p>
        </p:txBody>
      </p:sp>
    </p:spTree>
    <p:extLst>
      <p:ext uri="{BB962C8B-B14F-4D97-AF65-F5344CB8AC3E}">
        <p14:creationId xmlns:p14="http://schemas.microsoft.com/office/powerpoint/2010/main" val="2471066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contentious wall in recent history has been the wall being built by Israel to isolate Jewish settlements from encroachment by the native Palestinians living in the West Bank. Israel has been building communities throughout the land seized in a previous conflict under a variety of initiatives, with frequent starts and stops as part of the ongoing and often stalled peace process with the peoples of the occupied territories. The Israelis refer to the wall as the “separation” or “security fence.” Opponents to the structure refer to it as the “Apartheid Wall.”  Regardless of the name, the function is clear—to prevent terrorist attacks, particularly suicide bombers and snipers, from launching attacks against the Jewish population.</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59</a:t>
            </a:fld>
            <a:endParaRPr lang="en-US"/>
          </a:p>
        </p:txBody>
      </p:sp>
    </p:spTree>
    <p:extLst>
      <p:ext uri="{BB962C8B-B14F-4D97-AF65-F5344CB8AC3E}">
        <p14:creationId xmlns:p14="http://schemas.microsoft.com/office/powerpoint/2010/main" val="229287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of this EO is incorporated at the end of the Chapter.</a:t>
            </a:r>
          </a:p>
          <a:p>
            <a:endParaRPr lang="en-US" dirty="0"/>
          </a:p>
          <a:p>
            <a:r>
              <a:rPr lang="en-US" dirty="0"/>
              <a:t>Be prepared to discuss the policies stated in the EO as they relate to the enforcement of EXISTING LAW.  All this EO did was establish Presidential Policy that says the existing laws will be enforced at the borders and concerning all persons emigrating to the U.S. legally and those crossing internationally recognized U.S. borders illegally.</a:t>
            </a:r>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61</a:t>
            </a:fld>
            <a:endParaRPr lang="en-US"/>
          </a:p>
        </p:txBody>
      </p:sp>
    </p:spTree>
    <p:extLst>
      <p:ext uri="{BB962C8B-B14F-4D97-AF65-F5344CB8AC3E}">
        <p14:creationId xmlns:p14="http://schemas.microsoft.com/office/powerpoint/2010/main" val="243269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1940 to 1944 Nazi Germany and Italy occupied and controlled nearly the entire European mainland. To counter this occupation, the military forces of Great Britain, the United States, the free French, the free Polish, and the Union of Soviet Socialist Republics (aka Soviet Union) among others, allied with each other to conduct a combined assault on German and Italian military forces from three different directions. These unlikely allies came from entirely different political ideologies - the western countries being democracies or republics while the Soviet Union was a socialist dictatorship.</a:t>
            </a:r>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5</a:t>
            </a:fld>
            <a:endParaRPr lang="en-US"/>
          </a:p>
        </p:txBody>
      </p:sp>
    </p:spTree>
    <p:extLst>
      <p:ext uri="{BB962C8B-B14F-4D97-AF65-F5344CB8AC3E}">
        <p14:creationId xmlns:p14="http://schemas.microsoft.com/office/powerpoint/2010/main" val="280934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Occupation of Germany, 1945. University of Texas.</a:t>
            </a: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At the end of the Second World War the allied forces divided the occupation of Germany along pre-determined lines. The selection of these boundaries was made years before Germany was invaded and in several instances, military forces from the U.S. and Britain had to vacate conquered territory so that the Soviet Army could take over per the prior agreements. Between the Soviet, U.S., and U.K. forces existed formal boundaries that each was supposed to maintain. However, that was not the reality driven by political necessity at the war’s end.</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6</a:t>
            </a:fld>
            <a:endParaRPr lang="en-US"/>
          </a:p>
        </p:txBody>
      </p:sp>
    </p:spTree>
    <p:extLst>
      <p:ext uri="{BB962C8B-B14F-4D97-AF65-F5344CB8AC3E}">
        <p14:creationId xmlns:p14="http://schemas.microsoft.com/office/powerpoint/2010/main" val="64662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political tensions between the former allies rose, an Iron Curtain fell across Europe – resulting in the division of Germany into two occupied countries, West and East. Even the capitol city of Berlin was divided. As the people who had remained in the East began to realize the draconian domination being imposed by the Soviets, and the complete lack of freedom they were being subjected to, another exodus began. This time the Soviets attempted to prevent people from leaving – building a barrier across Berlin and eventually through the entire country.</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7</a:t>
            </a:fld>
            <a:endParaRPr lang="en-US"/>
          </a:p>
        </p:txBody>
      </p:sp>
    </p:spTree>
    <p:extLst>
      <p:ext uri="{BB962C8B-B14F-4D97-AF65-F5344CB8AC3E}">
        <p14:creationId xmlns:p14="http://schemas.microsoft.com/office/powerpoint/2010/main" val="61229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barrier known as the “Berlin Wall” finally came down in November 1989. But the effect of bringing the peoples of East and West together, along with the dissolution of the border and ultimate reunification of the two countries into a single Federal Republic of Germany (</a:t>
            </a:r>
            <a:r>
              <a:rPr lang="en-US" sz="1200" i="1" kern="1200" dirty="0" err="1">
                <a:solidFill>
                  <a:schemeClr val="tx1"/>
                </a:solidFill>
                <a:effectLst/>
                <a:latin typeface="+mn-lt"/>
                <a:ea typeface="+mn-ea"/>
                <a:cs typeface="+mn-cs"/>
              </a:rPr>
              <a:t>Bundesrepublik</a:t>
            </a:r>
            <a:r>
              <a:rPr lang="en-US" sz="1200" i="1" kern="1200" dirty="0">
                <a:solidFill>
                  <a:schemeClr val="tx1"/>
                </a:solidFill>
                <a:effectLst/>
                <a:latin typeface="+mn-lt"/>
                <a:ea typeface="+mn-ea"/>
                <a:cs typeface="+mn-cs"/>
              </a:rPr>
              <a:t> Deutschland</a:t>
            </a:r>
            <a:r>
              <a:rPr lang="en-US" sz="1200" kern="1200" dirty="0">
                <a:solidFill>
                  <a:schemeClr val="tx1"/>
                </a:solidFill>
                <a:effectLst/>
                <a:latin typeface="+mn-lt"/>
                <a:ea typeface="+mn-ea"/>
                <a:cs typeface="+mn-cs"/>
              </a:rPr>
              <a:t>) has not been without difficulties.</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9</a:t>
            </a:fld>
            <a:endParaRPr lang="en-US"/>
          </a:p>
        </p:txBody>
      </p:sp>
    </p:spTree>
    <p:extLst>
      <p:ext uri="{BB962C8B-B14F-4D97-AF65-F5344CB8AC3E}">
        <p14:creationId xmlns:p14="http://schemas.microsoft.com/office/powerpoint/2010/main" val="173560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this day there is animosity and the perception of lower worth expressed towards those from the eastern portion of the country. Professional law enforcement officers who participated in the reunification process have reported, 20 years after the fact, that they see East Germany as lazy and uncivilized; essentially a </a:t>
            </a:r>
            <a:r>
              <a:rPr lang="en-US" sz="1200" i="1" kern="1200" dirty="0" err="1">
                <a:solidFill>
                  <a:schemeClr val="tx1"/>
                </a:solidFill>
                <a:effectLst/>
                <a:latin typeface="+mn-lt"/>
                <a:ea typeface="+mn-ea"/>
                <a:cs typeface="+mn-cs"/>
              </a:rPr>
              <a:t>Mauer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im</a:t>
            </a:r>
            <a:r>
              <a:rPr lang="en-US" sz="1200" i="1" kern="1200" dirty="0">
                <a:solidFill>
                  <a:schemeClr val="tx1"/>
                </a:solidFill>
                <a:effectLst/>
                <a:latin typeface="+mn-lt"/>
                <a:ea typeface="+mn-ea"/>
                <a:cs typeface="+mn-cs"/>
              </a:rPr>
              <a:t> Kopf</a:t>
            </a:r>
            <a:r>
              <a:rPr lang="en-US" sz="1200" kern="1200" dirty="0">
                <a:solidFill>
                  <a:schemeClr val="tx1"/>
                </a:solidFill>
                <a:effectLst/>
                <a:latin typeface="+mn-lt"/>
                <a:ea typeface="+mn-ea"/>
                <a:cs typeface="+mn-cs"/>
              </a:rPr>
              <a:t> (Wall in the Head) still exists for about 10% of the country’s population.</a:t>
            </a:r>
          </a:p>
          <a:p>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11</a:t>
            </a:fld>
            <a:endParaRPr lang="en-US"/>
          </a:p>
        </p:txBody>
      </p:sp>
    </p:spTree>
    <p:extLst>
      <p:ext uri="{BB962C8B-B14F-4D97-AF65-F5344CB8AC3E}">
        <p14:creationId xmlns:p14="http://schemas.microsoft.com/office/powerpoint/2010/main" val="221440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significant differences between barriers, boundaries, and borders.  Each has separate and unique functions while all are common components of the modern political and economic lines that separate countries, states, and counties. Natural barriers and boundaries make some of the best borders because of the inherent difficulties in crossing them. Geography provides the best examples of natural barriers and therefore natural borders.</a:t>
            </a:r>
            <a:r>
              <a:rPr lang="en-US" dirty="0">
                <a:effectLst/>
              </a:rPr>
              <a:t> </a:t>
            </a:r>
            <a:endParaRPr lang="en-US" dirty="0"/>
          </a:p>
        </p:txBody>
      </p:sp>
      <p:sp>
        <p:nvSpPr>
          <p:cNvPr id="4" name="Footer Placeholder 3"/>
          <p:cNvSpPr>
            <a:spLocks noGrp="1"/>
          </p:cNvSpPr>
          <p:nvPr>
            <p:ph type="ftr" sz="quarter" idx="10"/>
          </p:nvPr>
        </p:nvSpPr>
        <p:spPr/>
        <p:txBody>
          <a:bodyPr/>
          <a:lstStyle/>
          <a:p>
            <a:r>
              <a:rPr lang="en-US"/>
              <a:t>(C) 2015, Phelps, Dailey, Koenigsberg</a:t>
            </a:r>
          </a:p>
        </p:txBody>
      </p:sp>
      <p:sp>
        <p:nvSpPr>
          <p:cNvPr id="5" name="Slide Number Placeholder 4"/>
          <p:cNvSpPr>
            <a:spLocks noGrp="1"/>
          </p:cNvSpPr>
          <p:nvPr>
            <p:ph type="sldNum" sz="quarter" idx="11"/>
          </p:nvPr>
        </p:nvSpPr>
        <p:spPr/>
        <p:txBody>
          <a:bodyPr/>
          <a:lstStyle/>
          <a:p>
            <a:fld id="{7F3F41E4-020A-DF45-A5BA-7798FDE0A576}" type="slidenum">
              <a:rPr lang="en-US" smtClean="0"/>
              <a:t>14</a:t>
            </a:fld>
            <a:endParaRPr lang="en-US"/>
          </a:p>
        </p:txBody>
      </p:sp>
    </p:spTree>
    <p:extLst>
      <p:ext uri="{BB962C8B-B14F-4D97-AF65-F5344CB8AC3E}">
        <p14:creationId xmlns:p14="http://schemas.microsoft.com/office/powerpoint/2010/main" val="35353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B4605-58CD-4585-9D72-CFFCEB47AEA1}" type="datetime1">
              <a:rPr lang="en-US" smtClean="0"/>
              <a:t>6/4/24</a:t>
            </a:fld>
            <a:endParaRPr lang="en-US"/>
          </a:p>
        </p:txBody>
      </p:sp>
      <p:sp>
        <p:nvSpPr>
          <p:cNvPr id="5" name="Footer Placeholder 4"/>
          <p:cNvSpPr>
            <a:spLocks noGrp="1"/>
          </p:cNvSpPr>
          <p:nvPr>
            <p:ph type="ftr" sz="quarter" idx="11"/>
          </p:nvPr>
        </p:nvSpPr>
        <p:spPr/>
        <p:txBody>
          <a:bodyPr/>
          <a:lstStyle/>
          <a:p>
            <a:r>
              <a:rPr lang="en-US" dirty="0"/>
              <a:t>Copyright © 2015 Carolina Academic Press. All rights reserved.</a:t>
            </a:r>
          </a:p>
        </p:txBody>
      </p:sp>
      <p:sp>
        <p:nvSpPr>
          <p:cNvPr id="6" name="Slide Number Placeholder 5"/>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124022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1DB8F-3E05-4625-BEF9-C4C28C4167F9}" type="datetime1">
              <a:rPr lang="en-US" smtClean="0"/>
              <a:t>6/4/24</a:t>
            </a:fld>
            <a:endParaRPr lang="en-US"/>
          </a:p>
        </p:txBody>
      </p:sp>
      <p:sp>
        <p:nvSpPr>
          <p:cNvPr id="5" name="Footer Placeholder 4"/>
          <p:cNvSpPr>
            <a:spLocks noGrp="1"/>
          </p:cNvSpPr>
          <p:nvPr>
            <p:ph type="ftr" sz="quarter" idx="11"/>
          </p:nvPr>
        </p:nvSpPr>
        <p:spPr/>
        <p:txBody>
          <a:bodyPr/>
          <a:lstStyle/>
          <a:p>
            <a:r>
              <a:rPr lang="en-US" dirty="0"/>
              <a:t>Copyright © 2015 Carolina Academic Press. All rights reserved.</a:t>
            </a:r>
          </a:p>
        </p:txBody>
      </p:sp>
      <p:sp>
        <p:nvSpPr>
          <p:cNvPr id="6" name="Slide Number Placeholder 5"/>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420700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5C20B-C7C1-4842-8313-8EDEAA8C0B71}" type="datetime1">
              <a:rPr lang="en-US" smtClean="0"/>
              <a:t>6/4/24</a:t>
            </a:fld>
            <a:endParaRPr lang="en-US"/>
          </a:p>
        </p:txBody>
      </p:sp>
      <p:sp>
        <p:nvSpPr>
          <p:cNvPr id="5" name="Footer Placeholder 4"/>
          <p:cNvSpPr>
            <a:spLocks noGrp="1"/>
          </p:cNvSpPr>
          <p:nvPr>
            <p:ph type="ftr" sz="quarter" idx="11"/>
          </p:nvPr>
        </p:nvSpPr>
        <p:spPr/>
        <p:txBody>
          <a:bodyPr/>
          <a:lstStyle/>
          <a:p>
            <a:r>
              <a:rPr lang="en-US" dirty="0"/>
              <a:t>Copyright © 2015 Carolina Academic Press. All rights reserved.</a:t>
            </a:r>
          </a:p>
        </p:txBody>
      </p:sp>
      <p:sp>
        <p:nvSpPr>
          <p:cNvPr id="6" name="Slide Number Placeholder 5"/>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63945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FEBA7-F505-474A-AD60-FE2878D88C56}" type="datetime1">
              <a:rPr lang="en-US" smtClean="0"/>
              <a:t>6/4/24</a:t>
            </a:fld>
            <a:endParaRPr lang="en-US"/>
          </a:p>
        </p:txBody>
      </p:sp>
      <p:sp>
        <p:nvSpPr>
          <p:cNvPr id="5" name="Footer Placeholder 4"/>
          <p:cNvSpPr>
            <a:spLocks noGrp="1"/>
          </p:cNvSpPr>
          <p:nvPr>
            <p:ph type="ftr" sz="quarter" idx="11"/>
          </p:nvPr>
        </p:nvSpPr>
        <p:spPr/>
        <p:txBody>
          <a:bodyPr/>
          <a:lstStyle/>
          <a:p>
            <a:r>
              <a:rPr lang="en-US" dirty="0"/>
              <a:t>Copyright © 2015 Carolina Academic Press. All rights reserved.</a:t>
            </a:r>
          </a:p>
        </p:txBody>
      </p:sp>
      <p:sp>
        <p:nvSpPr>
          <p:cNvPr id="6" name="Slide Number Placeholder 5"/>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304699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672C3-4EEE-4BBB-8E62-C8BAE0C06FEB}" type="datetime1">
              <a:rPr lang="en-US" smtClean="0"/>
              <a:t>6/4/24</a:t>
            </a:fld>
            <a:endParaRPr lang="en-US"/>
          </a:p>
        </p:txBody>
      </p:sp>
      <p:sp>
        <p:nvSpPr>
          <p:cNvPr id="5" name="Footer Placeholder 4"/>
          <p:cNvSpPr>
            <a:spLocks noGrp="1"/>
          </p:cNvSpPr>
          <p:nvPr>
            <p:ph type="ftr" sz="quarter" idx="11"/>
          </p:nvPr>
        </p:nvSpPr>
        <p:spPr/>
        <p:txBody>
          <a:bodyPr/>
          <a:lstStyle/>
          <a:p>
            <a:r>
              <a:rPr lang="en-US"/>
              <a:t>Copyright © 2015 Carolina Academic Press. All rights reserved.</a:t>
            </a:r>
          </a:p>
        </p:txBody>
      </p:sp>
      <p:sp>
        <p:nvSpPr>
          <p:cNvPr id="6" name="Slide Number Placeholder 5"/>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240515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1A1987-7F29-466A-A5CD-D3DCEF04096F}" type="datetime1">
              <a:rPr lang="en-US" smtClean="0"/>
              <a:t>6/4/24</a:t>
            </a:fld>
            <a:endParaRPr lang="en-US"/>
          </a:p>
        </p:txBody>
      </p:sp>
      <p:sp>
        <p:nvSpPr>
          <p:cNvPr id="6" name="Footer Placeholder 5"/>
          <p:cNvSpPr>
            <a:spLocks noGrp="1"/>
          </p:cNvSpPr>
          <p:nvPr>
            <p:ph type="ftr" sz="quarter" idx="11"/>
          </p:nvPr>
        </p:nvSpPr>
        <p:spPr/>
        <p:txBody>
          <a:bodyPr/>
          <a:lstStyle/>
          <a:p>
            <a:r>
              <a:rPr lang="en-US"/>
              <a:t>Copyright © 2015 Carolina Academic Press. All rights reserved.</a:t>
            </a:r>
          </a:p>
        </p:txBody>
      </p:sp>
      <p:sp>
        <p:nvSpPr>
          <p:cNvPr id="7" name="Slide Number Placeholder 6"/>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84781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5FDF39-B4AF-4D42-B329-C03BE76CFB88}" type="datetime1">
              <a:rPr lang="en-US" smtClean="0"/>
              <a:t>6/4/24</a:t>
            </a:fld>
            <a:endParaRPr lang="en-US"/>
          </a:p>
        </p:txBody>
      </p:sp>
      <p:sp>
        <p:nvSpPr>
          <p:cNvPr id="8" name="Footer Placeholder 7"/>
          <p:cNvSpPr>
            <a:spLocks noGrp="1"/>
          </p:cNvSpPr>
          <p:nvPr>
            <p:ph type="ftr" sz="quarter" idx="11"/>
          </p:nvPr>
        </p:nvSpPr>
        <p:spPr/>
        <p:txBody>
          <a:bodyPr/>
          <a:lstStyle/>
          <a:p>
            <a:r>
              <a:rPr lang="en-US"/>
              <a:t>Copyright © 2015 Carolina Academic Press. All rights reserved.</a:t>
            </a:r>
          </a:p>
        </p:txBody>
      </p:sp>
      <p:sp>
        <p:nvSpPr>
          <p:cNvPr id="9" name="Slide Number Placeholder 8"/>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86008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39A30E-8CB6-4D3D-BD93-9EE8E3E412D4}" type="datetime1">
              <a:rPr lang="en-US" smtClean="0"/>
              <a:t>6/4/24</a:t>
            </a:fld>
            <a:endParaRPr lang="en-US"/>
          </a:p>
        </p:txBody>
      </p:sp>
      <p:sp>
        <p:nvSpPr>
          <p:cNvPr id="4" name="Footer Placeholder 3"/>
          <p:cNvSpPr>
            <a:spLocks noGrp="1"/>
          </p:cNvSpPr>
          <p:nvPr>
            <p:ph type="ftr" sz="quarter" idx="11"/>
          </p:nvPr>
        </p:nvSpPr>
        <p:spPr/>
        <p:txBody>
          <a:bodyPr/>
          <a:lstStyle/>
          <a:p>
            <a:r>
              <a:rPr lang="en-US"/>
              <a:t>Copyright © 2015 Carolina Academic Press. All rights reserved.</a:t>
            </a:r>
          </a:p>
        </p:txBody>
      </p:sp>
      <p:sp>
        <p:nvSpPr>
          <p:cNvPr id="5" name="Slide Number Placeholder 4"/>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70054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23E65-5775-4504-A23C-9565E325BF14}" type="datetime1">
              <a:rPr lang="en-US" smtClean="0"/>
              <a:t>6/4/24</a:t>
            </a:fld>
            <a:endParaRPr lang="en-US"/>
          </a:p>
        </p:txBody>
      </p:sp>
      <p:sp>
        <p:nvSpPr>
          <p:cNvPr id="3" name="Footer Placeholder 2"/>
          <p:cNvSpPr>
            <a:spLocks noGrp="1"/>
          </p:cNvSpPr>
          <p:nvPr>
            <p:ph type="ftr" sz="quarter" idx="11"/>
          </p:nvPr>
        </p:nvSpPr>
        <p:spPr/>
        <p:txBody>
          <a:bodyPr/>
          <a:lstStyle/>
          <a:p>
            <a:r>
              <a:rPr lang="en-US"/>
              <a:t>Copyright © 2015 Carolina Academic Press. All rights reserved.</a:t>
            </a:r>
          </a:p>
        </p:txBody>
      </p:sp>
      <p:sp>
        <p:nvSpPr>
          <p:cNvPr id="4" name="Slide Number Placeholder 3"/>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260657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E13AE-6E06-4997-91BB-BA4E0D56F29B}" type="datetime1">
              <a:rPr lang="en-US" smtClean="0"/>
              <a:t>6/4/24</a:t>
            </a:fld>
            <a:endParaRPr lang="en-US"/>
          </a:p>
        </p:txBody>
      </p:sp>
      <p:sp>
        <p:nvSpPr>
          <p:cNvPr id="6" name="Footer Placeholder 5"/>
          <p:cNvSpPr>
            <a:spLocks noGrp="1"/>
          </p:cNvSpPr>
          <p:nvPr>
            <p:ph type="ftr" sz="quarter" idx="11"/>
          </p:nvPr>
        </p:nvSpPr>
        <p:spPr/>
        <p:txBody>
          <a:bodyPr/>
          <a:lstStyle/>
          <a:p>
            <a:r>
              <a:rPr lang="en-US"/>
              <a:t>Copyright © 2015 Carolina Academic Press. All rights reserved.</a:t>
            </a:r>
          </a:p>
        </p:txBody>
      </p:sp>
      <p:sp>
        <p:nvSpPr>
          <p:cNvPr id="7" name="Slide Number Placeholder 6"/>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370858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56EFE-AB2D-42C7-901D-AA370F0761BA}" type="datetime1">
              <a:rPr lang="en-US" smtClean="0"/>
              <a:t>6/4/24</a:t>
            </a:fld>
            <a:endParaRPr lang="en-US"/>
          </a:p>
        </p:txBody>
      </p:sp>
      <p:sp>
        <p:nvSpPr>
          <p:cNvPr id="6" name="Footer Placeholder 5"/>
          <p:cNvSpPr>
            <a:spLocks noGrp="1"/>
          </p:cNvSpPr>
          <p:nvPr>
            <p:ph type="ftr" sz="quarter" idx="11"/>
          </p:nvPr>
        </p:nvSpPr>
        <p:spPr/>
        <p:txBody>
          <a:bodyPr/>
          <a:lstStyle/>
          <a:p>
            <a:r>
              <a:rPr lang="en-US" dirty="0"/>
              <a:t>Copyright © 2015 Carolina Academic Press. All rights reserved.</a:t>
            </a:r>
          </a:p>
        </p:txBody>
      </p:sp>
      <p:sp>
        <p:nvSpPr>
          <p:cNvPr id="7" name="Slide Number Placeholder 6"/>
          <p:cNvSpPr>
            <a:spLocks noGrp="1"/>
          </p:cNvSpPr>
          <p:nvPr>
            <p:ph type="sldNum" sz="quarter" idx="12"/>
          </p:nvPr>
        </p:nvSpPr>
        <p:spPr/>
        <p:txBody>
          <a:bodyPr/>
          <a:lstStyle/>
          <a:p>
            <a:fld id="{067D7F05-5145-9A45-8E56-082775C79FC1}" type="slidenum">
              <a:rPr lang="en-US" smtClean="0"/>
              <a:t>‹#›</a:t>
            </a:fld>
            <a:endParaRPr lang="en-US"/>
          </a:p>
        </p:txBody>
      </p:sp>
    </p:spTree>
    <p:extLst>
      <p:ext uri="{BB962C8B-B14F-4D97-AF65-F5344CB8AC3E}">
        <p14:creationId xmlns:p14="http://schemas.microsoft.com/office/powerpoint/2010/main" val="388400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DF461-1EB6-4AF3-A893-CDE74FCE52F0}" type="datetime1">
              <a:rPr lang="en-US" smtClean="0"/>
              <a:t>6/4/24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2015 Carolina Academic Press.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D7F05-5145-9A45-8E56-082775C79FC1}" type="slidenum">
              <a:rPr lang="en-US" smtClean="0"/>
              <a:t>‹#›</a:t>
            </a:fld>
            <a:endParaRPr lang="en-US"/>
          </a:p>
        </p:txBody>
      </p:sp>
    </p:spTree>
    <p:extLst>
      <p:ext uri="{BB962C8B-B14F-4D97-AF65-F5344CB8AC3E}">
        <p14:creationId xmlns:p14="http://schemas.microsoft.com/office/powerpoint/2010/main" val="353936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Border Security 3</a:t>
            </a:r>
            <a:r>
              <a:rPr lang="en-US" baseline="30000" dirty="0"/>
              <a:t>rd</a:t>
            </a:r>
            <a:r>
              <a:rPr lang="en-US" dirty="0"/>
              <a:t> ed.</a:t>
            </a:r>
            <a:br>
              <a:rPr lang="en-US" dirty="0"/>
            </a:br>
            <a:r>
              <a:rPr lang="en-US" dirty="0"/>
              <a:t>Chapter 1</a:t>
            </a:r>
          </a:p>
        </p:txBody>
      </p:sp>
      <p:sp>
        <p:nvSpPr>
          <p:cNvPr id="3" name="Subtitle 2"/>
          <p:cNvSpPr>
            <a:spLocks noGrp="1"/>
          </p:cNvSpPr>
          <p:nvPr>
            <p:ph type="subTitle" idx="1"/>
          </p:nvPr>
        </p:nvSpPr>
        <p:spPr/>
        <p:txBody>
          <a:bodyPr>
            <a:normAutofit/>
          </a:bodyPr>
          <a:lstStyle/>
          <a:p>
            <a:r>
              <a:rPr lang="en-US" sz="2000" dirty="0"/>
              <a:t>James Phelps, Ph.D.</a:t>
            </a:r>
          </a:p>
          <a:p>
            <a:r>
              <a:rPr lang="en-US" sz="2000" dirty="0"/>
              <a:t>Jeff Dailey, Ph.D.</a:t>
            </a:r>
          </a:p>
          <a:p>
            <a:r>
              <a:rPr lang="en-US" sz="2000" dirty="0"/>
              <a:t>Monica </a:t>
            </a:r>
            <a:r>
              <a:rPr lang="en-US" sz="2000" dirty="0" err="1"/>
              <a:t>Koenigsberg</a:t>
            </a:r>
            <a:r>
              <a:rPr lang="en-US" sz="2000" dirty="0"/>
              <a:t>, Ph.D.</a:t>
            </a:r>
          </a:p>
        </p:txBody>
      </p:sp>
      <p:sp>
        <p:nvSpPr>
          <p:cNvPr id="4" name="Footer Placeholder 3"/>
          <p:cNvSpPr>
            <a:spLocks noGrp="1"/>
          </p:cNvSpPr>
          <p:nvPr>
            <p:ph type="ftr" sz="quarter" idx="11"/>
          </p:nvPr>
        </p:nvSpPr>
        <p:spPr/>
        <p:txBody>
          <a:bodyPr/>
          <a:lstStyle/>
          <a:p>
            <a:r>
              <a:rPr lang="en-US" dirty="0"/>
              <a:t>Copyright © 2024 Carolina Academic Press. All rights reserved.</a:t>
            </a:r>
          </a:p>
        </p:txBody>
      </p:sp>
    </p:spTree>
    <p:extLst>
      <p:ext uri="{BB962C8B-B14F-4D97-AF65-F5344CB8AC3E}">
        <p14:creationId xmlns:p14="http://schemas.microsoft.com/office/powerpoint/2010/main" val="209507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Later</a:t>
            </a:r>
          </a:p>
        </p:txBody>
      </p:sp>
      <p:sp>
        <p:nvSpPr>
          <p:cNvPr id="3" name="Content Placeholder 2"/>
          <p:cNvSpPr>
            <a:spLocks noGrp="1"/>
          </p:cNvSpPr>
          <p:nvPr>
            <p:ph idx="1"/>
          </p:nvPr>
        </p:nvSpPr>
        <p:spPr/>
        <p:txBody>
          <a:bodyPr/>
          <a:lstStyle/>
          <a:p>
            <a:r>
              <a:rPr lang="en-US" dirty="0"/>
              <a:t>East German government is without legitimacy</a:t>
            </a:r>
          </a:p>
          <a:p>
            <a:r>
              <a:rPr lang="en-US" dirty="0"/>
              <a:t>People start raiding government buildings</a:t>
            </a:r>
          </a:p>
          <a:p>
            <a:r>
              <a:rPr lang="en-US" dirty="0"/>
              <a:t>The police system collapses</a:t>
            </a:r>
          </a:p>
          <a:p>
            <a:r>
              <a:rPr lang="en-US" dirty="0"/>
              <a:t>The military forces withdraw from the wall/fence</a:t>
            </a:r>
          </a:p>
          <a:p>
            <a:r>
              <a:rPr lang="en-US" dirty="0"/>
              <a:t>The Soviet military forces are confined to their bases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63895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Mauer</a:t>
            </a:r>
            <a:r>
              <a:rPr lang="en-US" i="1" dirty="0"/>
              <a:t> </a:t>
            </a:r>
            <a:r>
              <a:rPr lang="en-US" i="1" dirty="0" err="1"/>
              <a:t>im</a:t>
            </a:r>
            <a:r>
              <a:rPr lang="en-US" i="1" dirty="0"/>
              <a:t> Kopf</a:t>
            </a:r>
            <a:endParaRPr lang="en-US" dirty="0"/>
          </a:p>
        </p:txBody>
      </p:sp>
      <p:sp>
        <p:nvSpPr>
          <p:cNvPr id="3" name="Content Placeholder 2"/>
          <p:cNvSpPr>
            <a:spLocks noGrp="1"/>
          </p:cNvSpPr>
          <p:nvPr>
            <p:ph idx="1"/>
          </p:nvPr>
        </p:nvSpPr>
        <p:spPr/>
        <p:txBody>
          <a:bodyPr/>
          <a:lstStyle/>
          <a:p>
            <a:r>
              <a:rPr lang="en-US" dirty="0"/>
              <a:t>Reunification does not eliminate prejudice</a:t>
            </a:r>
          </a:p>
          <a:p>
            <a:r>
              <a:rPr lang="en-US" dirty="0"/>
              <a:t>Eastern Germany still suffers from high levels of:</a:t>
            </a:r>
          </a:p>
          <a:p>
            <a:pPr lvl="1"/>
            <a:r>
              <a:rPr lang="en-US" dirty="0"/>
              <a:t>Corruption</a:t>
            </a:r>
          </a:p>
          <a:p>
            <a:pPr lvl="1"/>
            <a:r>
              <a:rPr lang="en-US" dirty="0"/>
              <a:t>Pollution</a:t>
            </a:r>
          </a:p>
          <a:p>
            <a:pPr lvl="1"/>
            <a:r>
              <a:rPr lang="en-US" dirty="0"/>
              <a:t>Environmental Destruction</a:t>
            </a:r>
          </a:p>
          <a:p>
            <a:r>
              <a:rPr lang="en-US" dirty="0"/>
              <a:t>Western Germany has a higher standard of living, better economy, and pays more in taxes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5663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45 Years of Separation</a:t>
            </a:r>
          </a:p>
        </p:txBody>
      </p:sp>
      <p:sp>
        <p:nvSpPr>
          <p:cNvPr id="3" name="Content Placeholder 2"/>
          <p:cNvSpPr>
            <a:spLocks noGrp="1"/>
          </p:cNvSpPr>
          <p:nvPr>
            <p:ph idx="1"/>
          </p:nvPr>
        </p:nvSpPr>
        <p:spPr/>
        <p:txBody>
          <a:bodyPr/>
          <a:lstStyle/>
          <a:p>
            <a:pPr marL="0" indent="0" algn="ctr">
              <a:buNone/>
            </a:pPr>
            <a:r>
              <a:rPr lang="en-US" dirty="0"/>
              <a:t>The separation between East and West Germany was a political and economic barrier that has left remnants of “otherness” in some people’s minds. A physical, political, and economic wall had separated people of the same ethnicity, language, and culture for nearly fifty years.  Twenty years after that barrier came down, there are still political, social, and cultural repercussions.</a:t>
            </a:r>
            <a:r>
              <a:rPr lang="en-US" dirty="0">
                <a:effectLst/>
              </a:rPr>
              <a:t> </a:t>
            </a:r>
            <a:endParaRPr lang="en-US" dirty="0"/>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71562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What lessons can you draw from the 20th-century wall between East and West Germany?</a:t>
            </a:r>
          </a:p>
          <a:p>
            <a:endParaRPr lang="en-US" dirty="0"/>
          </a:p>
          <a:p>
            <a:r>
              <a:rPr lang="en-US" dirty="0"/>
              <a:t>What other countries are separated by walls?</a:t>
            </a:r>
          </a:p>
          <a:p>
            <a:endParaRPr lang="en-US" dirty="0"/>
          </a:p>
          <a:p>
            <a:r>
              <a:rPr lang="en-US" dirty="0"/>
              <a:t>What problems can you expect to experience if those walls come down?</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20138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Definitions</a:t>
            </a:r>
          </a:p>
        </p:txBody>
      </p:sp>
      <p:sp>
        <p:nvSpPr>
          <p:cNvPr id="3" name="Content Placeholder 2"/>
          <p:cNvSpPr>
            <a:spLocks noGrp="1"/>
          </p:cNvSpPr>
          <p:nvPr>
            <p:ph idx="1"/>
          </p:nvPr>
        </p:nvSpPr>
        <p:spPr/>
        <p:txBody>
          <a:bodyPr>
            <a:normAutofit fontScale="77500" lnSpcReduction="20000"/>
          </a:bodyPr>
          <a:lstStyle/>
          <a:p>
            <a:pPr>
              <a:buFont typeface="Wingdings" charset="2"/>
              <a:buChar char="Ø"/>
            </a:pPr>
            <a:r>
              <a:rPr lang="en-US" b="1" dirty="0"/>
              <a:t>Barrier:</a:t>
            </a:r>
            <a:r>
              <a:rPr lang="en-US" dirty="0"/>
              <a:t> a material object that blocks or is intended to block passage. A natural formation or structure that prevents or hinders movement or action. Can also be manufactured structures intended to prevent passage such as solid walls, electric fences, and mine fields.</a:t>
            </a:r>
          </a:p>
          <a:p>
            <a:pPr>
              <a:buFont typeface="Wingdings" charset="2"/>
              <a:buChar char="Ø"/>
            </a:pPr>
            <a:endParaRPr lang="en-US" dirty="0"/>
          </a:p>
          <a:p>
            <a:pPr>
              <a:buFont typeface="Wingdings" charset="2"/>
              <a:buChar char="Ø"/>
            </a:pPr>
            <a:r>
              <a:rPr lang="en-US" b="1" dirty="0"/>
              <a:t>Boundary:</a:t>
            </a:r>
            <a:r>
              <a:rPr lang="en-US" dirty="0"/>
              <a:t> anything that indicates or fixes a limit or extent. Can be political, economic, legal, physical, or mental.</a:t>
            </a:r>
          </a:p>
          <a:p>
            <a:pPr marL="0" indent="0">
              <a:buNone/>
            </a:pPr>
            <a:endParaRPr lang="en-US" dirty="0"/>
          </a:p>
          <a:p>
            <a:pPr>
              <a:buFont typeface="Wingdings" charset="2"/>
              <a:buChar char="Ø"/>
            </a:pPr>
            <a:r>
              <a:rPr lang="en-US" b="1" dirty="0"/>
              <a:t>Border:</a:t>
            </a:r>
            <a:r>
              <a:rPr lang="en-US" dirty="0"/>
              <a:t> an outer part or edge, perimeter, periphery, or rim. Commonly used to delineate national and political boundaries.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10161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Geographic Barriers</a:t>
            </a:r>
          </a:p>
        </p:txBody>
      </p:sp>
      <p:sp>
        <p:nvSpPr>
          <p:cNvPr id="3" name="Content Placeholder 2"/>
          <p:cNvSpPr>
            <a:spLocks noGrp="1"/>
          </p:cNvSpPr>
          <p:nvPr>
            <p:ph idx="1"/>
          </p:nvPr>
        </p:nvSpPr>
        <p:spPr>
          <a:xfrm>
            <a:off x="457200" y="1600200"/>
            <a:ext cx="2936449" cy="4525963"/>
          </a:xfrm>
        </p:spPr>
        <p:txBody>
          <a:bodyPr/>
          <a:lstStyle/>
          <a:p>
            <a:r>
              <a:rPr lang="en-US" dirty="0"/>
              <a:t>Mountains</a:t>
            </a:r>
          </a:p>
          <a:p>
            <a:r>
              <a:rPr lang="en-US" dirty="0"/>
              <a:t>Oceans</a:t>
            </a:r>
          </a:p>
          <a:p>
            <a:r>
              <a:rPr lang="en-US" dirty="0"/>
              <a:t>Rivers</a:t>
            </a:r>
          </a:p>
          <a:p>
            <a:r>
              <a:rPr lang="en-US" dirty="0"/>
              <a:t>Lakes</a:t>
            </a:r>
          </a:p>
          <a:p>
            <a:r>
              <a:rPr lang="en-US" dirty="0"/>
              <a:t>Straights</a:t>
            </a:r>
          </a:p>
          <a:p>
            <a:r>
              <a:rPr lang="en-US" dirty="0"/>
              <a:t>Deserts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48382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Mountains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Large mountain ranges make effective barriers, boundaries, and borders</a:t>
            </a:r>
          </a:p>
          <a:p>
            <a:pPr marL="0" indent="0" algn="ctr">
              <a:buNone/>
            </a:pPr>
            <a:endParaRPr lang="en-US" dirty="0"/>
          </a:p>
          <a:p>
            <a:pPr marL="0" indent="0" algn="ctr">
              <a:buNone/>
            </a:pPr>
            <a:r>
              <a:rPr lang="en-US" dirty="0"/>
              <a:t>Key mountain ranges:</a:t>
            </a:r>
          </a:p>
          <a:p>
            <a:pPr marL="0" indent="0" algn="ctr">
              <a:buNone/>
            </a:pPr>
            <a:r>
              <a:rPr lang="en-US" dirty="0"/>
              <a:t>Himalayas</a:t>
            </a:r>
          </a:p>
          <a:p>
            <a:pPr marL="0" indent="0" algn="ctr">
              <a:buNone/>
            </a:pPr>
            <a:r>
              <a:rPr lang="en-US" dirty="0"/>
              <a:t>Pyrenees</a:t>
            </a:r>
          </a:p>
          <a:p>
            <a:pPr marL="0" indent="0" algn="ctr">
              <a:buNone/>
            </a:pPr>
            <a:r>
              <a:rPr lang="en-US" dirty="0"/>
              <a:t>Andes</a:t>
            </a:r>
          </a:p>
          <a:p>
            <a:pPr marL="0" indent="0" algn="ctr">
              <a:buNone/>
            </a:pPr>
            <a:r>
              <a:rPr lang="en-US" dirty="0"/>
              <a:t>Carpathian</a:t>
            </a:r>
          </a:p>
          <a:p>
            <a:pPr marL="0" indent="0" algn="ctr">
              <a:buNone/>
            </a:pPr>
            <a:r>
              <a:rPr lang="en-US" dirty="0"/>
              <a:t>Caucasus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761683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Himalayas</a:t>
            </a:r>
          </a:p>
        </p:txBody>
      </p:sp>
      <p:sp>
        <p:nvSpPr>
          <p:cNvPr id="3" name="Content Placeholder 2"/>
          <p:cNvSpPr>
            <a:spLocks noGrp="1"/>
          </p:cNvSpPr>
          <p:nvPr>
            <p:ph idx="1"/>
          </p:nvPr>
        </p:nvSpPr>
        <p:spPr/>
        <p:txBody>
          <a:bodyPr>
            <a:normAutofit fontScale="92500" lnSpcReduction="20000"/>
          </a:bodyPr>
          <a:lstStyle/>
          <a:p>
            <a:r>
              <a:rPr lang="en-US" dirty="0"/>
              <a:t>Runs west to east </a:t>
            </a:r>
          </a:p>
          <a:p>
            <a:r>
              <a:rPr lang="en-US" dirty="0"/>
              <a:t>1,500-mile-long (2,500-km) rock wall Varies in width from 250 miles (400 km) in the west to 93 miles (150 km) in the east </a:t>
            </a:r>
          </a:p>
          <a:p>
            <a:r>
              <a:rPr lang="en-US" dirty="0"/>
              <a:t>A physical barrier separating China from Pakistan, India, Nepal, and Bhutan among others</a:t>
            </a:r>
          </a:p>
          <a:p>
            <a:r>
              <a:rPr lang="en-US" dirty="0"/>
              <a:t>Create their own weather systems </a:t>
            </a:r>
          </a:p>
          <a:p>
            <a:r>
              <a:rPr lang="en-US" dirty="0"/>
              <a:t>The rivers that originate in the Himalaya drainage basin provide water to half the world’s population across 18 countries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65096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a:stretch>
            <a:fillRect/>
          </a:stretch>
        </p:blipFill>
        <p:spPr>
          <a:xfrm>
            <a:off x="4140200" y="205069"/>
            <a:ext cx="4775200" cy="5293439"/>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5275" y="1892300"/>
            <a:ext cx="3577263" cy="4026047"/>
          </a:xfrm>
          <a:prstGeom prst="rect">
            <a:avLst/>
          </a:prstGeom>
        </p:spPr>
      </p:pic>
      <p:sp>
        <p:nvSpPr>
          <p:cNvPr id="7" name="TextBox 6"/>
          <p:cNvSpPr txBox="1"/>
          <p:nvPr/>
        </p:nvSpPr>
        <p:spPr>
          <a:xfrm>
            <a:off x="863600" y="939800"/>
            <a:ext cx="2500316" cy="369332"/>
          </a:xfrm>
          <a:prstGeom prst="rect">
            <a:avLst/>
          </a:prstGeom>
          <a:noFill/>
        </p:spPr>
        <p:txBody>
          <a:bodyPr wrap="none" rtlCol="0">
            <a:spAutoFit/>
          </a:bodyPr>
          <a:lstStyle/>
          <a:p>
            <a:r>
              <a:rPr lang="en-US" dirty="0"/>
              <a:t>The </a:t>
            </a:r>
            <a:r>
              <a:rPr lang="en-US" dirty="0" err="1"/>
              <a:t>Ledo</a:t>
            </a:r>
            <a:r>
              <a:rPr lang="en-US" dirty="0"/>
              <a:t> or Burma Road</a:t>
            </a:r>
          </a:p>
        </p:txBody>
      </p:sp>
    </p:spTree>
    <p:extLst>
      <p:ext uri="{BB962C8B-B14F-4D97-AF65-F5344CB8AC3E}">
        <p14:creationId xmlns:p14="http://schemas.microsoft.com/office/powerpoint/2010/main" val="170871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Pyrenees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6" name="Picture 5"/>
          <p:cNvPicPr>
            <a:picLocks noChangeAspect="1"/>
          </p:cNvPicPr>
          <p:nvPr/>
        </p:nvPicPr>
        <p:blipFill>
          <a:blip r:embed="rId3"/>
          <a:stretch>
            <a:fillRect/>
          </a:stretch>
        </p:blipFill>
        <p:spPr>
          <a:xfrm>
            <a:off x="1845733" y="1651001"/>
            <a:ext cx="5367867" cy="4025899"/>
          </a:xfrm>
          <a:prstGeom prst="rect">
            <a:avLst/>
          </a:prstGeom>
        </p:spPr>
      </p:pic>
    </p:spTree>
    <p:extLst>
      <p:ext uri="{BB962C8B-B14F-4D97-AF65-F5344CB8AC3E}">
        <p14:creationId xmlns:p14="http://schemas.microsoft.com/office/powerpoint/2010/main" val="397532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Terms and Concepts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Through this chapter students should be looking for subjects that better explain the following concepts:</a:t>
            </a:r>
          </a:p>
          <a:p>
            <a:pPr lvl="1">
              <a:buFont typeface="Wingdings" charset="2"/>
              <a:buChar char="Ø"/>
            </a:pPr>
            <a:r>
              <a:rPr lang="en-US" dirty="0"/>
              <a:t>Accretion</a:t>
            </a:r>
          </a:p>
          <a:p>
            <a:pPr lvl="1">
              <a:buFont typeface="Wingdings" charset="2"/>
              <a:buChar char="Ø"/>
            </a:pPr>
            <a:r>
              <a:rPr lang="en-US" dirty="0"/>
              <a:t>Cession</a:t>
            </a:r>
          </a:p>
          <a:p>
            <a:pPr lvl="1">
              <a:buFont typeface="Wingdings" charset="2"/>
              <a:buChar char="Ø"/>
            </a:pPr>
            <a:r>
              <a:rPr lang="en-US" dirty="0"/>
              <a:t>Conquest</a:t>
            </a:r>
          </a:p>
          <a:p>
            <a:pPr lvl="1">
              <a:buFont typeface="Wingdings" charset="2"/>
              <a:buChar char="Ø"/>
            </a:pPr>
            <a:r>
              <a:rPr lang="en-US" dirty="0"/>
              <a:t>Barriers</a:t>
            </a:r>
          </a:p>
          <a:p>
            <a:pPr lvl="1">
              <a:buFont typeface="Wingdings" charset="2"/>
              <a:buChar char="Ø"/>
            </a:pPr>
            <a:r>
              <a:rPr lang="en-US" dirty="0"/>
              <a:t>Boundaries</a:t>
            </a:r>
          </a:p>
          <a:p>
            <a:pPr lvl="1">
              <a:buFont typeface="Wingdings" charset="2"/>
              <a:buChar char="Ø"/>
            </a:pPr>
            <a:r>
              <a:rPr lang="en-US" dirty="0"/>
              <a:t>Borders</a:t>
            </a:r>
          </a:p>
          <a:p>
            <a:pPr lvl="1">
              <a:buFont typeface="Wingdings" charset="2"/>
              <a:buChar char="Ø"/>
            </a:pPr>
            <a:r>
              <a:rPr lang="en-US" dirty="0"/>
              <a:t>Berlin Wall</a:t>
            </a:r>
          </a:p>
          <a:p>
            <a:pPr lvl="1">
              <a:buFont typeface="Wingdings" charset="2"/>
              <a:buChar char="Ø"/>
            </a:pPr>
            <a:r>
              <a:rPr lang="en-US" dirty="0"/>
              <a:t>Dispute Resolution</a:t>
            </a:r>
          </a:p>
          <a:p>
            <a:pPr lvl="1">
              <a:buFont typeface="Wingdings" charset="2"/>
              <a:buChar char="Ø"/>
            </a:pPr>
            <a:r>
              <a:rPr lang="en-US" dirty="0"/>
              <a:t>Harmonized Tariff Schedule</a:t>
            </a:r>
          </a:p>
          <a:p>
            <a:pPr lvl="1">
              <a:buFont typeface="Wingdings" charset="2"/>
              <a:buChar char="Ø"/>
            </a:pPr>
            <a:r>
              <a:rPr lang="en-US" dirty="0"/>
              <a:t>USITC</a:t>
            </a:r>
          </a:p>
          <a:p>
            <a:pPr marL="0" indent="0">
              <a:buNone/>
            </a:pPr>
            <a:endParaRPr lang="en-US" dirty="0"/>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17258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Carpathian</a:t>
            </a:r>
          </a:p>
        </p:txBody>
      </p:sp>
      <p:sp>
        <p:nvSpPr>
          <p:cNvPr id="4" name="Footer Placeholder 3"/>
          <p:cNvSpPr>
            <a:spLocks noGrp="1"/>
          </p:cNvSpPr>
          <p:nvPr>
            <p:ph type="ftr" sz="quarter" idx="11"/>
          </p:nvPr>
        </p:nvSpPr>
        <p:spPr>
          <a:xfrm>
            <a:off x="457200" y="6356350"/>
            <a:ext cx="2895600" cy="365125"/>
          </a:xfrm>
        </p:spPr>
        <p:txBody>
          <a:bodyPr/>
          <a:lstStyle/>
          <a:p>
            <a:r>
              <a:rPr lang="en-US" dirty="0"/>
              <a:t>Copyright © 2024 Phelps, Dailey, </a:t>
            </a:r>
            <a:r>
              <a:rPr lang="en-US" dirty="0" err="1"/>
              <a:t>Koenigsberg</a:t>
            </a:r>
            <a:r>
              <a:rPr lang="en-US" dirty="0"/>
              <a:t>. All rights reserved.</a:t>
            </a:r>
          </a:p>
        </p:txBody>
      </p:sp>
      <p:pic>
        <p:nvPicPr>
          <p:cNvPr id="6" name="Picture 5"/>
          <p:cNvPicPr>
            <a:picLocks noChangeAspect="1"/>
          </p:cNvPicPr>
          <p:nvPr/>
        </p:nvPicPr>
        <p:blipFill>
          <a:blip r:embed="rId3"/>
          <a:stretch>
            <a:fillRect/>
          </a:stretch>
        </p:blipFill>
        <p:spPr>
          <a:xfrm>
            <a:off x="215900" y="1257299"/>
            <a:ext cx="5715000" cy="3554730"/>
          </a:xfrm>
          <a:prstGeom prst="rect">
            <a:avLst/>
          </a:prstGeom>
        </p:spPr>
      </p:pic>
      <p:pic>
        <p:nvPicPr>
          <p:cNvPr id="5" name="Picture 4"/>
          <p:cNvPicPr>
            <a:picLocks noChangeAspect="1"/>
          </p:cNvPicPr>
          <p:nvPr/>
        </p:nvPicPr>
        <p:blipFill>
          <a:blip r:embed="rId4"/>
          <a:stretch>
            <a:fillRect/>
          </a:stretch>
        </p:blipFill>
        <p:spPr>
          <a:xfrm>
            <a:off x="3784600" y="3007360"/>
            <a:ext cx="5349240" cy="3348990"/>
          </a:xfrm>
          <a:prstGeom prst="rect">
            <a:avLst/>
          </a:prstGeom>
        </p:spPr>
      </p:pic>
    </p:spTree>
    <p:extLst>
      <p:ext uri="{BB962C8B-B14F-4D97-AF65-F5344CB8AC3E}">
        <p14:creationId xmlns:p14="http://schemas.microsoft.com/office/powerpoint/2010/main" val="17514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Caucasus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0300" y="1181100"/>
            <a:ext cx="6898833" cy="5160327"/>
          </a:xfrm>
          <a:prstGeom prst="rect">
            <a:avLst/>
          </a:prstGeom>
        </p:spPr>
      </p:pic>
    </p:spTree>
    <p:extLst>
      <p:ext uri="{BB962C8B-B14F-4D97-AF65-F5344CB8AC3E}">
        <p14:creationId xmlns:p14="http://schemas.microsoft.com/office/powerpoint/2010/main" val="228726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Andes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a:stretch>
            <a:fillRect/>
          </a:stretch>
        </p:blipFill>
        <p:spPr>
          <a:xfrm>
            <a:off x="304800" y="1308100"/>
            <a:ext cx="2731770" cy="3806191"/>
          </a:xfrm>
          <a:prstGeom prst="rect">
            <a:avLst/>
          </a:prstGeom>
        </p:spPr>
      </p:pic>
      <p:pic>
        <p:nvPicPr>
          <p:cNvPr id="6" name="Picture 5"/>
          <p:cNvPicPr>
            <a:picLocks noChangeAspect="1"/>
          </p:cNvPicPr>
          <p:nvPr/>
        </p:nvPicPr>
        <p:blipFill>
          <a:blip r:embed="rId4"/>
          <a:stretch>
            <a:fillRect/>
          </a:stretch>
        </p:blipFill>
        <p:spPr>
          <a:xfrm>
            <a:off x="3467100" y="1308100"/>
            <a:ext cx="4983480" cy="2880360"/>
          </a:xfrm>
          <a:prstGeom prst="rect">
            <a:avLst/>
          </a:prstGeom>
        </p:spPr>
      </p:pic>
    </p:spTree>
    <p:extLst>
      <p:ext uri="{BB962C8B-B14F-4D97-AF65-F5344CB8AC3E}">
        <p14:creationId xmlns:p14="http://schemas.microsoft.com/office/powerpoint/2010/main" val="1660867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Oceans, Rivers, &amp; Straits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0288" y="1390130"/>
            <a:ext cx="5530312" cy="4966220"/>
          </a:xfrm>
          <a:prstGeom prst="rect">
            <a:avLst/>
          </a:prstGeom>
        </p:spPr>
      </p:pic>
    </p:spTree>
    <p:extLst>
      <p:ext uri="{BB962C8B-B14F-4D97-AF65-F5344CB8AC3E}">
        <p14:creationId xmlns:p14="http://schemas.microsoft.com/office/powerpoint/2010/main" val="17477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0E4F-A2DF-1448-9375-82B33C191CAD}"/>
              </a:ext>
            </a:extLst>
          </p:cNvPr>
          <p:cNvSpPr>
            <a:spLocks noGrp="1"/>
          </p:cNvSpPr>
          <p:nvPr>
            <p:ph type="title"/>
          </p:nvPr>
        </p:nvSpPr>
        <p:spPr/>
        <p:txBody>
          <a:bodyPr/>
          <a:lstStyle/>
          <a:p>
            <a:r>
              <a:rPr lang="en-US" dirty="0"/>
              <a:t>Rhine River</a:t>
            </a:r>
          </a:p>
        </p:txBody>
      </p:sp>
      <p:sp>
        <p:nvSpPr>
          <p:cNvPr id="4" name="Footer Placeholder 3">
            <a:extLst>
              <a:ext uri="{FF2B5EF4-FFF2-40B4-BE49-F238E27FC236}">
                <a16:creationId xmlns:a16="http://schemas.microsoft.com/office/drawing/2014/main" id="{A042F7C5-5872-6F4D-9CF9-820BB4770B26}"/>
              </a:ext>
            </a:extLst>
          </p:cNvPr>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6" name="Picture 5">
            <a:extLst>
              <a:ext uri="{FF2B5EF4-FFF2-40B4-BE49-F238E27FC236}">
                <a16:creationId xmlns:a16="http://schemas.microsoft.com/office/drawing/2014/main" id="{F32628EA-0A6D-B64B-A97D-F4BF3909CBE9}"/>
              </a:ext>
            </a:extLst>
          </p:cNvPr>
          <p:cNvPicPr>
            <a:picLocks noChangeAspect="1"/>
          </p:cNvPicPr>
          <p:nvPr/>
        </p:nvPicPr>
        <p:blipFill>
          <a:blip r:embed="rId3"/>
          <a:stretch>
            <a:fillRect/>
          </a:stretch>
        </p:blipFill>
        <p:spPr>
          <a:xfrm>
            <a:off x="2730500" y="1212850"/>
            <a:ext cx="3683000" cy="4432300"/>
          </a:xfrm>
          <a:prstGeom prst="rect">
            <a:avLst/>
          </a:prstGeom>
        </p:spPr>
      </p:pic>
    </p:spTree>
    <p:extLst>
      <p:ext uri="{BB962C8B-B14F-4D97-AF65-F5344CB8AC3E}">
        <p14:creationId xmlns:p14="http://schemas.microsoft.com/office/powerpoint/2010/main" val="787167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2"/>
          <a:stretch>
            <a:fillRect/>
          </a:stretch>
        </p:blipFill>
        <p:spPr>
          <a:xfrm>
            <a:off x="2102475" y="1371600"/>
            <a:ext cx="4741554" cy="4811670"/>
          </a:xfrm>
          <a:prstGeom prst="rect">
            <a:avLst/>
          </a:prstGeom>
        </p:spPr>
      </p:pic>
      <p:sp>
        <p:nvSpPr>
          <p:cNvPr id="2" name="TextBox 1">
            <a:extLst>
              <a:ext uri="{FF2B5EF4-FFF2-40B4-BE49-F238E27FC236}">
                <a16:creationId xmlns:a16="http://schemas.microsoft.com/office/drawing/2014/main" id="{0FE696A7-BCDB-DB4C-BA0D-4BC20A8B33F8}"/>
              </a:ext>
            </a:extLst>
          </p:cNvPr>
          <p:cNvSpPr txBox="1"/>
          <p:nvPr/>
        </p:nvSpPr>
        <p:spPr>
          <a:xfrm>
            <a:off x="3124200" y="546100"/>
            <a:ext cx="2599885" cy="523220"/>
          </a:xfrm>
          <a:prstGeom prst="rect">
            <a:avLst/>
          </a:prstGeom>
          <a:noFill/>
        </p:spPr>
        <p:txBody>
          <a:bodyPr wrap="square" rtlCol="0">
            <a:spAutoFit/>
          </a:bodyPr>
          <a:lstStyle/>
          <a:p>
            <a:pPr algn="ctr"/>
            <a:r>
              <a:rPr lang="en-US" sz="2800" b="1" dirty="0"/>
              <a:t>Rio Grande</a:t>
            </a:r>
          </a:p>
        </p:txBody>
      </p:sp>
    </p:spTree>
    <p:extLst>
      <p:ext uri="{BB962C8B-B14F-4D97-AF65-F5344CB8AC3E}">
        <p14:creationId xmlns:p14="http://schemas.microsoft.com/office/powerpoint/2010/main" val="317154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Rio Grande</a:t>
            </a:r>
          </a:p>
        </p:txBody>
      </p:sp>
      <p:sp>
        <p:nvSpPr>
          <p:cNvPr id="3" name="Content Placeholder 2"/>
          <p:cNvSpPr>
            <a:spLocks noGrp="1"/>
          </p:cNvSpPr>
          <p:nvPr>
            <p:ph idx="1"/>
          </p:nvPr>
        </p:nvSpPr>
        <p:spPr/>
        <p:txBody>
          <a:bodyPr>
            <a:normAutofit fontScale="85000" lnSpcReduction="10000"/>
          </a:bodyPr>
          <a:lstStyle/>
          <a:p>
            <a:r>
              <a:rPr lang="en-US" dirty="0"/>
              <a:t>The Rio Grande is the twenty-second longest river in the world and the fourth or fifth longest in North America. </a:t>
            </a:r>
          </a:p>
          <a:p>
            <a:r>
              <a:rPr lang="en-US" dirty="0"/>
              <a:t>It drains more than 40,000 square miles in Texas alone. </a:t>
            </a:r>
          </a:p>
          <a:p>
            <a:r>
              <a:rPr lang="en-US" dirty="0"/>
              <a:t>The river flows for 175 miles in Colorado and 470 miles in New Mexico. </a:t>
            </a:r>
          </a:p>
          <a:p>
            <a:r>
              <a:rPr lang="en-US" dirty="0"/>
              <a:t>The official border measurement ranges from 889 to 1,248 miles, depending on how the river is measured. </a:t>
            </a:r>
          </a:p>
          <a:p>
            <a:r>
              <a:rPr lang="en-US" dirty="0"/>
              <a:t>It dwindles to nearly nothing at Presidio, and only water from the Río Conchos, coming out of Mexico, sustains its journey to the Gulf.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615861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5600"/>
            <a:ext cx="8229600" cy="5770563"/>
          </a:xfrm>
        </p:spPr>
        <p:txBody>
          <a:bodyPr/>
          <a:lstStyle/>
          <a:p>
            <a:r>
              <a:rPr lang="en-US" dirty="0"/>
              <a:t>Establishes more of half the international border between the United States and Mexico. </a:t>
            </a:r>
          </a:p>
          <a:p>
            <a:r>
              <a:rPr lang="en-US" dirty="0"/>
              <a:t>The major water supply for numerous cities and thousands of square miles of agricultural land. </a:t>
            </a:r>
          </a:p>
          <a:p>
            <a:r>
              <a:rPr lang="en-US" dirty="0"/>
              <a:t>Less than one-fifth of the river’s water actually reaches the Gulf of Mexico.</a:t>
            </a:r>
          </a:p>
          <a:p>
            <a:r>
              <a:rPr lang="en-US" dirty="0"/>
              <a:t>In some areas water levels have been reduced so low that the river is nearly dry and can be easily crossed by foot, or vehicle.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4282666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23F4-E7F5-8449-8D3A-CF4971424FC6}"/>
              </a:ext>
            </a:extLst>
          </p:cNvPr>
          <p:cNvSpPr>
            <a:spLocks noGrp="1"/>
          </p:cNvSpPr>
          <p:nvPr>
            <p:ph type="title"/>
          </p:nvPr>
        </p:nvSpPr>
        <p:spPr/>
        <p:txBody>
          <a:bodyPr>
            <a:normAutofit fontScale="90000"/>
          </a:bodyPr>
          <a:lstStyle/>
          <a:p>
            <a:r>
              <a:rPr lang="en-US" dirty="0"/>
              <a:t>Other Bodies of Water as Boundaries</a:t>
            </a:r>
          </a:p>
        </p:txBody>
      </p:sp>
      <p:sp>
        <p:nvSpPr>
          <p:cNvPr id="3" name="Content Placeholder 2">
            <a:extLst>
              <a:ext uri="{FF2B5EF4-FFF2-40B4-BE49-F238E27FC236}">
                <a16:creationId xmlns:a16="http://schemas.microsoft.com/office/drawing/2014/main" id="{3E0B2C0D-B6C9-754D-918C-A933B15FF6F5}"/>
              </a:ext>
            </a:extLst>
          </p:cNvPr>
          <p:cNvSpPr>
            <a:spLocks noGrp="1"/>
          </p:cNvSpPr>
          <p:nvPr>
            <p:ph idx="1"/>
          </p:nvPr>
        </p:nvSpPr>
        <p:spPr/>
        <p:txBody>
          <a:bodyPr>
            <a:normAutofit fontScale="85000" lnSpcReduction="20000"/>
          </a:bodyPr>
          <a:lstStyle/>
          <a:p>
            <a:pPr lvl="0"/>
            <a:r>
              <a:rPr lang="en-US" dirty="0"/>
              <a:t>The Great Lakes and St. Lawrence River comprise a large portion of the international border between the U.S. and Canada.</a:t>
            </a:r>
          </a:p>
          <a:p>
            <a:pPr lvl="1"/>
            <a:r>
              <a:rPr lang="en-US" dirty="0"/>
              <a:t>Straits narrow both ends of the Mediterranean Sea, the Gibraltar in the west, between Spain (Europe) and Morocco (Africa), and the Bosporus in the east, separating Europe and Asia.</a:t>
            </a:r>
          </a:p>
          <a:p>
            <a:pPr lvl="1"/>
            <a:r>
              <a:rPr lang="en-US" dirty="0"/>
              <a:t>Both straits acts as barriers between continents and natural choke points by which commerce can be restricted or limited in time of war.</a:t>
            </a:r>
          </a:p>
          <a:p>
            <a:pPr lvl="0"/>
            <a:r>
              <a:rPr lang="en-US" dirty="0"/>
              <a:t>The 99-mile (169 km) wide Taiwan Strait separates the Republic of China (Taiwan) from the People’s Republic of China (mainland China).</a:t>
            </a:r>
          </a:p>
          <a:p>
            <a:endParaRPr lang="en-US" dirty="0"/>
          </a:p>
        </p:txBody>
      </p:sp>
      <p:sp>
        <p:nvSpPr>
          <p:cNvPr id="4" name="Footer Placeholder 3">
            <a:extLst>
              <a:ext uri="{FF2B5EF4-FFF2-40B4-BE49-F238E27FC236}">
                <a16:creationId xmlns:a16="http://schemas.microsoft.com/office/drawing/2014/main" id="{4DED1080-AFD5-B542-92F3-50C36A41ED59}"/>
              </a:ext>
            </a:extLst>
          </p:cNvPr>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28675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02226-8F22-4048-A73C-24A1E4F00D0B}"/>
              </a:ext>
            </a:extLst>
          </p:cNvPr>
          <p:cNvSpPr>
            <a:spLocks noGrp="1"/>
          </p:cNvSpPr>
          <p:nvPr>
            <p:ph idx="1"/>
          </p:nvPr>
        </p:nvSpPr>
        <p:spPr>
          <a:xfrm>
            <a:off x="355600" y="215900"/>
            <a:ext cx="4445000" cy="5910263"/>
          </a:xfrm>
        </p:spPr>
        <p:txBody>
          <a:bodyPr>
            <a:normAutofit fontScale="92500" lnSpcReduction="20000"/>
          </a:bodyPr>
          <a:lstStyle/>
          <a:p>
            <a:pPr lvl="0"/>
            <a:r>
              <a:rPr lang="en-US" dirty="0"/>
              <a:t>The English Channel acts as both barrier and border.</a:t>
            </a:r>
          </a:p>
          <a:p>
            <a:pPr lvl="1"/>
            <a:r>
              <a:rPr lang="en-US" dirty="0"/>
              <a:t>This 350-mile (560 km) long body of water has acted throughout history as both barrier and challenge to all manner of peoples.</a:t>
            </a:r>
          </a:p>
          <a:p>
            <a:pPr lvl="1"/>
            <a:r>
              <a:rPr lang="en-US" dirty="0"/>
              <a:t>It varies from 150 miles (240 km) wide in the west to a mere 21 miles (34 km) wide at the Strait of Dover.</a:t>
            </a:r>
          </a:p>
          <a:p>
            <a:pPr lvl="1"/>
            <a:r>
              <a:rPr lang="en-US" dirty="0"/>
              <a:t>The English Channel is a fickle barrier when it comes to invading forces.</a:t>
            </a:r>
          </a:p>
          <a:p>
            <a:endParaRPr lang="en-US" dirty="0"/>
          </a:p>
        </p:txBody>
      </p:sp>
      <p:sp>
        <p:nvSpPr>
          <p:cNvPr id="4" name="Footer Placeholder 3">
            <a:extLst>
              <a:ext uri="{FF2B5EF4-FFF2-40B4-BE49-F238E27FC236}">
                <a16:creationId xmlns:a16="http://schemas.microsoft.com/office/drawing/2014/main" id="{774C3BC2-B945-D047-B234-B23AFBE553F0}"/>
              </a:ext>
            </a:extLst>
          </p:cNvPr>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6" name="Picture 5">
            <a:extLst>
              <a:ext uri="{FF2B5EF4-FFF2-40B4-BE49-F238E27FC236}">
                <a16:creationId xmlns:a16="http://schemas.microsoft.com/office/drawing/2014/main" id="{19724299-1F28-F142-91C3-CA2C6BDADD51}"/>
              </a:ext>
            </a:extLst>
          </p:cNvPr>
          <p:cNvPicPr>
            <a:picLocks noChangeAspect="1"/>
          </p:cNvPicPr>
          <p:nvPr/>
        </p:nvPicPr>
        <p:blipFill>
          <a:blip r:embed="rId3"/>
          <a:stretch>
            <a:fillRect/>
          </a:stretch>
        </p:blipFill>
        <p:spPr>
          <a:xfrm>
            <a:off x="4800600" y="1685131"/>
            <a:ext cx="4127500" cy="4127500"/>
          </a:xfrm>
          <a:prstGeom prst="rect">
            <a:avLst/>
          </a:prstGeom>
        </p:spPr>
      </p:pic>
    </p:spTree>
    <p:extLst>
      <p:ext uri="{BB962C8B-B14F-4D97-AF65-F5344CB8AC3E}">
        <p14:creationId xmlns:p14="http://schemas.microsoft.com/office/powerpoint/2010/main" val="255314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lgn="ctr">
              <a:buNone/>
            </a:pPr>
            <a:r>
              <a:rPr lang="en-US" dirty="0"/>
              <a:t>Border Security = National Security</a:t>
            </a:r>
          </a:p>
          <a:p>
            <a:pPr marL="0" indent="0" algn="ctr">
              <a:buNone/>
            </a:pPr>
            <a:endParaRPr lang="en-US" dirty="0"/>
          </a:p>
          <a:p>
            <a:pPr marL="0" indent="0">
              <a:buNone/>
            </a:pPr>
            <a:r>
              <a:rPr lang="en-US" dirty="0"/>
              <a:t>Border integrity is an imperative component of national policy.</a:t>
            </a:r>
          </a:p>
          <a:p>
            <a:pPr marL="0" indent="0">
              <a:buNone/>
            </a:pPr>
            <a:endParaRPr lang="en-US" dirty="0"/>
          </a:p>
          <a:p>
            <a:pPr marL="0" indent="0">
              <a:buNone/>
            </a:pPr>
            <a:r>
              <a:rPr lang="en-US" dirty="0"/>
              <a:t>Each administration views and applies their own interpretation of when border integrity is established.</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040400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Deserts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6700" y="1608667"/>
            <a:ext cx="6159500" cy="4106333"/>
          </a:xfrm>
          <a:prstGeom prst="rect">
            <a:avLst/>
          </a:prstGeom>
        </p:spPr>
      </p:pic>
    </p:spTree>
    <p:extLst>
      <p:ext uri="{BB962C8B-B14F-4D97-AF65-F5344CB8AC3E}">
        <p14:creationId xmlns:p14="http://schemas.microsoft.com/office/powerpoint/2010/main" val="2959063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8800"/>
            <a:ext cx="8229600" cy="5567363"/>
          </a:xfrm>
        </p:spPr>
        <p:txBody>
          <a:bodyPr>
            <a:normAutofit/>
          </a:bodyPr>
          <a:lstStyle/>
          <a:p>
            <a:r>
              <a:rPr lang="en-US" dirty="0"/>
              <a:t>What makes deserts natural barriers and good boundaries between nations is the amount of resources and specialized animals or transport equipment it takes to cross them.</a:t>
            </a:r>
          </a:p>
          <a:p>
            <a:r>
              <a:rPr lang="en-US" dirty="0"/>
              <a:t>Deserts are naturally dry averaging less than 10 inches (25 cm) rainfall per year. </a:t>
            </a:r>
          </a:p>
          <a:p>
            <a:r>
              <a:rPr lang="en-US" dirty="0"/>
              <a:t>There are few animals, humans included, who can survive long without access to water.</a:t>
            </a:r>
          </a:p>
          <a:p>
            <a:r>
              <a:rPr lang="en-US" dirty="0"/>
              <a:t>Those who control the limited water sources in a desert region, control the entire area.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695556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2600"/>
            <a:ext cx="8229600" cy="5643563"/>
          </a:xfrm>
        </p:spPr>
        <p:txBody>
          <a:bodyPr>
            <a:normAutofit fontScale="85000" lnSpcReduction="10000"/>
          </a:bodyPr>
          <a:lstStyle/>
          <a:p>
            <a:r>
              <a:rPr lang="en-US" dirty="0"/>
              <a:t>Deserts are not simply dry. </a:t>
            </a:r>
          </a:p>
          <a:p>
            <a:r>
              <a:rPr lang="en-US" dirty="0"/>
              <a:t>They also experience temperature extremes that are detrimental to human life.</a:t>
            </a:r>
          </a:p>
          <a:p>
            <a:r>
              <a:rPr lang="en-US" dirty="0"/>
              <a:t>Hot deserts, like the Sahara and those in the U.S. southwest, can reach temperatures of 113 </a:t>
            </a:r>
            <a:r>
              <a:rPr lang="en-US" dirty="0">
                <a:sym typeface="Symbol"/>
              </a:rPr>
              <a:t></a:t>
            </a:r>
            <a:r>
              <a:rPr lang="en-US" dirty="0"/>
              <a:t>F (45 </a:t>
            </a:r>
            <a:r>
              <a:rPr lang="en-US" dirty="0">
                <a:sym typeface="Symbol"/>
              </a:rPr>
              <a:t></a:t>
            </a:r>
            <a:r>
              <a:rPr lang="en-US" dirty="0"/>
              <a:t>C) in the daytime and have daily temperature spans in excess of 25 </a:t>
            </a:r>
            <a:r>
              <a:rPr lang="en-US" dirty="0">
                <a:sym typeface="Symbol"/>
              </a:rPr>
              <a:t></a:t>
            </a:r>
            <a:r>
              <a:rPr lang="en-US" dirty="0"/>
              <a:t>F (14 </a:t>
            </a:r>
            <a:r>
              <a:rPr lang="en-US" dirty="0">
                <a:sym typeface="Symbol"/>
              </a:rPr>
              <a:t></a:t>
            </a:r>
            <a:r>
              <a:rPr lang="en-US" dirty="0"/>
              <a:t>C), and frequently drop below freezing at night during winter months.</a:t>
            </a:r>
          </a:p>
          <a:p>
            <a:r>
              <a:rPr lang="en-US" dirty="0"/>
              <a:t>This poses the need for a person crossing a desert region to take precautions against not only dehydration, but also heat stroke and heat exhaustion, while simultaneously carrying enough protection to keep from suffering hypothermia at night.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24393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Sahara</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9899" y="1417638"/>
            <a:ext cx="5681131" cy="4260849"/>
          </a:xfrm>
          <a:prstGeom prst="rect">
            <a:avLst/>
          </a:prstGeom>
        </p:spPr>
      </p:pic>
    </p:spTree>
    <p:extLst>
      <p:ext uri="{BB962C8B-B14F-4D97-AF65-F5344CB8AC3E}">
        <p14:creationId xmlns:p14="http://schemas.microsoft.com/office/powerpoint/2010/main" val="333471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Sonoran</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3000" y="1270000"/>
            <a:ext cx="6858000" cy="4991100"/>
          </a:xfrm>
          <a:prstGeom prst="rect">
            <a:avLst/>
          </a:prstGeom>
        </p:spPr>
      </p:pic>
    </p:spTree>
    <p:extLst>
      <p:ext uri="{BB962C8B-B14F-4D97-AF65-F5344CB8AC3E}">
        <p14:creationId xmlns:p14="http://schemas.microsoft.com/office/powerpoint/2010/main" val="3584088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Geography</a:t>
            </a:r>
          </a:p>
        </p:txBody>
      </p:sp>
      <p:sp>
        <p:nvSpPr>
          <p:cNvPr id="3" name="Content Placeholder 2"/>
          <p:cNvSpPr>
            <a:spLocks noGrp="1"/>
          </p:cNvSpPr>
          <p:nvPr>
            <p:ph idx="1"/>
          </p:nvPr>
        </p:nvSpPr>
        <p:spPr/>
        <p:txBody>
          <a:bodyPr>
            <a:normAutofit fontScale="92500" lnSpcReduction="20000"/>
          </a:bodyPr>
          <a:lstStyle/>
          <a:p>
            <a:r>
              <a:rPr lang="en-US" dirty="0"/>
              <a:t>Natural geography can make an excellent barrier, boundary, or border between human populations. </a:t>
            </a:r>
          </a:p>
          <a:p>
            <a:r>
              <a:rPr lang="en-US" dirty="0"/>
              <a:t>This is not without problems. </a:t>
            </a:r>
          </a:p>
          <a:p>
            <a:pPr lvl="1"/>
            <a:r>
              <a:rPr lang="en-US" dirty="0"/>
              <a:t>Rivers change their paths. </a:t>
            </a:r>
          </a:p>
          <a:p>
            <a:pPr lvl="1"/>
            <a:r>
              <a:rPr lang="en-US" dirty="0"/>
              <a:t>Movement of tectonic plates result in changes to mapped locations. </a:t>
            </a:r>
          </a:p>
          <a:p>
            <a:pPr lvl="1"/>
            <a:r>
              <a:rPr lang="en-US" dirty="0"/>
              <a:t>Deserts expand and contract with changes in climate. </a:t>
            </a:r>
          </a:p>
          <a:p>
            <a:pPr lvl="1"/>
            <a:r>
              <a:rPr lang="en-US" dirty="0"/>
              <a:t>And humans are ingenious creators of methods to turn disadvantage into advantage when it comes to their natural environment.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549909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Geography</a:t>
            </a:r>
          </a:p>
        </p:txBody>
      </p:sp>
      <p:sp>
        <p:nvSpPr>
          <p:cNvPr id="3" name="Content Placeholder 2"/>
          <p:cNvSpPr>
            <a:spLocks noGrp="1"/>
          </p:cNvSpPr>
          <p:nvPr>
            <p:ph idx="1"/>
          </p:nvPr>
        </p:nvSpPr>
        <p:spPr>
          <a:xfrm>
            <a:off x="457200" y="1600200"/>
            <a:ext cx="8229600" cy="4756150"/>
          </a:xfrm>
        </p:spPr>
        <p:txBody>
          <a:bodyPr>
            <a:normAutofit fontScale="77500" lnSpcReduction="20000"/>
          </a:bodyPr>
          <a:lstStyle/>
          <a:p>
            <a:r>
              <a:rPr lang="en-US" dirty="0"/>
              <a:t>National borders are established in a variety of ways. </a:t>
            </a:r>
          </a:p>
          <a:p>
            <a:r>
              <a:rPr lang="en-US" dirty="0"/>
              <a:t>Countries begin with some sense by the people of commonality amongst themselves and uniqueness from others.</a:t>
            </a:r>
          </a:p>
          <a:p>
            <a:r>
              <a:rPr lang="en-US" dirty="0"/>
              <a:t>Frequently, that commonality stems from a combination of language and ethnicity. </a:t>
            </a:r>
          </a:p>
          <a:p>
            <a:r>
              <a:rPr lang="en-US" dirty="0"/>
              <a:t>Sometimes religion will play a part. </a:t>
            </a:r>
          </a:p>
          <a:p>
            <a:r>
              <a:rPr lang="en-US" dirty="0"/>
              <a:t>Over time, fixed, identifiable limits are placed on which group controls a given area politically. </a:t>
            </a:r>
          </a:p>
          <a:p>
            <a:r>
              <a:rPr lang="en-US" dirty="0"/>
              <a:t>Formal arrangements are usually concluded by treaty—a formal agreement between two or more states in reference to peace, alliance, commerce, or other international relations—usually formalized through some sort of signed document.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696252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a:t>dar</a:t>
            </a:r>
            <a:r>
              <a:rPr lang="en-US" i="1" dirty="0"/>
              <a:t> al Islam</a:t>
            </a:r>
            <a:r>
              <a:rPr lang="en-US" dirty="0"/>
              <a:t> and </a:t>
            </a:r>
            <a:r>
              <a:rPr lang="en-US" i="1" dirty="0" err="1"/>
              <a:t>dar</a:t>
            </a:r>
            <a:r>
              <a:rPr lang="en-US" i="1" dirty="0"/>
              <a:t> al </a:t>
            </a:r>
            <a:r>
              <a:rPr lang="en-US" i="1" dirty="0" err="1"/>
              <a:t>Harb</a:t>
            </a:r>
            <a:endParaRPr lang="en-US" dirty="0"/>
          </a:p>
        </p:txBody>
      </p:sp>
      <p:sp>
        <p:nvSpPr>
          <p:cNvPr id="3" name="Content Placeholder 2"/>
          <p:cNvSpPr>
            <a:spLocks noGrp="1"/>
          </p:cNvSpPr>
          <p:nvPr>
            <p:ph idx="1"/>
          </p:nvPr>
        </p:nvSpPr>
        <p:spPr/>
        <p:txBody>
          <a:bodyPr>
            <a:normAutofit fontScale="85000" lnSpcReduction="10000"/>
          </a:bodyPr>
          <a:lstStyle/>
          <a:p>
            <a:r>
              <a:rPr lang="en-US" dirty="0"/>
              <a:t>Modern Islamic fundamentalist terrorism derives its origins from an era of Muslim conquest of neighboring peoples and the division of the world into two entities, those countries under Moslem rule (</a:t>
            </a:r>
            <a:r>
              <a:rPr lang="en-US" i="1" dirty="0" err="1"/>
              <a:t>dar</a:t>
            </a:r>
            <a:r>
              <a:rPr lang="en-US" i="1" dirty="0"/>
              <a:t> al Islam</a:t>
            </a:r>
            <a:r>
              <a:rPr lang="en-US" dirty="0"/>
              <a:t>) and the rest of the world (</a:t>
            </a:r>
            <a:r>
              <a:rPr lang="en-US" i="1" dirty="0" err="1"/>
              <a:t>dar</a:t>
            </a:r>
            <a:r>
              <a:rPr lang="en-US" i="1" dirty="0"/>
              <a:t> al </a:t>
            </a:r>
            <a:r>
              <a:rPr lang="en-US" i="1" dirty="0" err="1"/>
              <a:t>Harb</a:t>
            </a:r>
            <a:r>
              <a:rPr lang="en-US" dirty="0"/>
              <a:t>). </a:t>
            </a:r>
          </a:p>
          <a:p>
            <a:r>
              <a:rPr lang="en-US" dirty="0"/>
              <a:t>As these universalist ideologies and approaches to international relations came into contact with their neighbors and each other, and their ascendancy was challenged, the need arose to deal with each other on a basis of equality and mutual respect for sovereignty.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611026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Mainland European Borders</a:t>
            </a:r>
          </a:p>
        </p:txBody>
      </p:sp>
      <p:sp>
        <p:nvSpPr>
          <p:cNvPr id="3" name="Content Placeholder 2"/>
          <p:cNvSpPr>
            <a:spLocks noGrp="1"/>
          </p:cNvSpPr>
          <p:nvPr>
            <p:ph idx="1"/>
          </p:nvPr>
        </p:nvSpPr>
        <p:spPr/>
        <p:txBody>
          <a:bodyPr>
            <a:normAutofit fontScale="92500" lnSpcReduction="20000"/>
          </a:bodyPr>
          <a:lstStyle/>
          <a:p>
            <a:r>
              <a:rPr lang="en-US" dirty="0"/>
              <a:t>The dissolution of the Holy Roman Empire into separate, frequently rebellious states, made it necessary for the newly emerging independent states to develop a system of rules that could govern their mutual relations.</a:t>
            </a:r>
          </a:p>
          <a:p>
            <a:r>
              <a:rPr lang="en-US" dirty="0"/>
              <a:t>For the sources of these legal relations, they drew predominantly upon Roman law and canon law. </a:t>
            </a:r>
          </a:p>
          <a:p>
            <a:r>
              <a:rPr lang="en-US" dirty="0"/>
              <a:t>The professional clerks who ran the governments of the emerging states and city republics relied heavily upon Justinian’s </a:t>
            </a:r>
            <a:r>
              <a:rPr lang="en-US" i="1" dirty="0"/>
              <a:t>Corpus </a:t>
            </a:r>
            <a:r>
              <a:rPr lang="en-US" i="1" dirty="0" err="1"/>
              <a:t>Juris</a:t>
            </a:r>
            <a:r>
              <a:rPr lang="en-US" dirty="0"/>
              <a:t> as their source for development of their legal codes.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98392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Angle and Nordic Borders</a:t>
            </a:r>
          </a:p>
        </p:txBody>
      </p:sp>
      <p:sp>
        <p:nvSpPr>
          <p:cNvPr id="3" name="Content Placeholder 2"/>
          <p:cNvSpPr>
            <a:spLocks noGrp="1"/>
          </p:cNvSpPr>
          <p:nvPr>
            <p:ph idx="1"/>
          </p:nvPr>
        </p:nvSpPr>
        <p:spPr/>
        <p:txBody>
          <a:bodyPr>
            <a:normAutofit fontScale="92500" lnSpcReduction="20000"/>
          </a:bodyPr>
          <a:lstStyle/>
          <a:p>
            <a:r>
              <a:rPr lang="en-US" dirty="0"/>
              <a:t>England and the Scandinavian countries remained outside of this particular orientation towards Roman law, forming their own legal systems based on their particular histories and cultures.</a:t>
            </a:r>
          </a:p>
          <a:p>
            <a:pPr marL="0" indent="0">
              <a:buNone/>
            </a:pPr>
            <a:endParaRPr lang="en-US" dirty="0"/>
          </a:p>
          <a:p>
            <a:r>
              <a:rPr lang="en-US" dirty="0"/>
              <a:t>It was during the post-Holy Roman Empire in Europe that two different forms of law developed, </a:t>
            </a:r>
          </a:p>
          <a:p>
            <a:pPr lvl="1"/>
            <a:r>
              <a:rPr lang="en-US" dirty="0"/>
              <a:t>civil law on the mainland and </a:t>
            </a:r>
          </a:p>
          <a:p>
            <a:pPr lvl="1"/>
            <a:r>
              <a:rPr lang="en-US" dirty="0"/>
              <a:t>common law in England.</a:t>
            </a:r>
          </a:p>
          <a:p>
            <a:endParaRPr lang="en-US" dirty="0"/>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424019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Outline</a:t>
            </a:r>
          </a:p>
        </p:txBody>
      </p:sp>
      <p:sp>
        <p:nvSpPr>
          <p:cNvPr id="3" name="Content Placeholder 2"/>
          <p:cNvSpPr>
            <a:spLocks noGrp="1"/>
          </p:cNvSpPr>
          <p:nvPr>
            <p:ph idx="1"/>
          </p:nvPr>
        </p:nvSpPr>
        <p:spPr/>
        <p:txBody>
          <a:bodyPr>
            <a:normAutofit lnSpcReduction="10000"/>
          </a:bodyPr>
          <a:lstStyle/>
          <a:p>
            <a:r>
              <a:rPr lang="en-US" dirty="0"/>
              <a:t>Definitions</a:t>
            </a:r>
          </a:p>
          <a:p>
            <a:pPr lvl="1"/>
            <a:r>
              <a:rPr lang="en-US" dirty="0"/>
              <a:t>Geographical</a:t>
            </a:r>
          </a:p>
          <a:p>
            <a:pPr lvl="1"/>
            <a:r>
              <a:rPr lang="en-US" dirty="0"/>
              <a:t>Political</a:t>
            </a:r>
          </a:p>
          <a:p>
            <a:pPr lvl="1"/>
            <a:r>
              <a:rPr lang="en-US" dirty="0"/>
              <a:t>Maritime</a:t>
            </a:r>
          </a:p>
          <a:p>
            <a:pPr lvl="1"/>
            <a:r>
              <a:rPr lang="en-US" dirty="0"/>
              <a:t>Economic</a:t>
            </a:r>
          </a:p>
          <a:p>
            <a:r>
              <a:rPr lang="en-US" dirty="0"/>
              <a:t>Boundary and Border Dispute Resolution</a:t>
            </a:r>
          </a:p>
          <a:p>
            <a:r>
              <a:rPr lang="en-US" dirty="0"/>
              <a:t>Barriers</a:t>
            </a:r>
          </a:p>
          <a:p>
            <a:r>
              <a:rPr lang="en-US" dirty="0"/>
              <a:t>We open with a classic border event, from establishment to dissolution.</a:t>
            </a:r>
          </a:p>
          <a:p>
            <a:endParaRPr lang="en-US" dirty="0"/>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311099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Border Law &amp; Statehood*</a:t>
            </a:r>
          </a:p>
        </p:txBody>
      </p:sp>
      <p:sp>
        <p:nvSpPr>
          <p:cNvPr id="3" name="Content Placeholder 2"/>
          <p:cNvSpPr>
            <a:spLocks noGrp="1"/>
          </p:cNvSpPr>
          <p:nvPr>
            <p:ph idx="1"/>
          </p:nvPr>
        </p:nvSpPr>
        <p:spPr/>
        <p:txBody>
          <a:bodyPr>
            <a:normAutofit fontScale="77500" lnSpcReduction="20000"/>
          </a:bodyPr>
          <a:lstStyle/>
          <a:p>
            <a:r>
              <a:rPr lang="en-US" dirty="0"/>
              <a:t>Not yet even 100 years old.</a:t>
            </a:r>
          </a:p>
          <a:p>
            <a:r>
              <a:rPr lang="en-US" dirty="0"/>
              <a:t>A state is a “legal personality” or an “international legal person” in proper terms. </a:t>
            </a:r>
          </a:p>
          <a:p>
            <a:r>
              <a:rPr lang="en-US" dirty="0"/>
              <a:t>The </a:t>
            </a:r>
            <a:r>
              <a:rPr lang="en-US" i="1" dirty="0"/>
              <a:t>Convention on Rights and Duties of States</a:t>
            </a:r>
            <a:r>
              <a:rPr lang="en-US" dirty="0"/>
              <a:t> (1933) defines in Article 1, “The state as a person of international law should possess the following qualifications: </a:t>
            </a:r>
          </a:p>
          <a:p>
            <a:pPr marL="457200" lvl="1" indent="0">
              <a:buNone/>
            </a:pPr>
            <a:r>
              <a:rPr lang="en-US" dirty="0"/>
              <a:t>(a) a permanent population; </a:t>
            </a:r>
          </a:p>
          <a:p>
            <a:pPr marL="457200" lvl="1" indent="0">
              <a:buNone/>
            </a:pPr>
            <a:r>
              <a:rPr lang="en-US" dirty="0"/>
              <a:t>(b) a defined territory; </a:t>
            </a:r>
          </a:p>
          <a:p>
            <a:pPr marL="457200" lvl="1" indent="0">
              <a:buNone/>
            </a:pPr>
            <a:r>
              <a:rPr lang="en-US" dirty="0"/>
              <a:t>(c) government; and </a:t>
            </a:r>
          </a:p>
          <a:p>
            <a:pPr marL="457200" lvl="1" indent="0">
              <a:buNone/>
            </a:pPr>
            <a:r>
              <a:rPr lang="en-US" dirty="0"/>
              <a:t>(d) capacity to enter into relations with the other states.” </a:t>
            </a:r>
          </a:p>
          <a:p>
            <a:r>
              <a:rPr lang="en-US" dirty="0"/>
              <a:t>In Article 2, “The federal state shall constitute a sole person in the eyes of international law.”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818104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Territory of a State</a:t>
            </a:r>
          </a:p>
        </p:txBody>
      </p:sp>
      <p:sp>
        <p:nvSpPr>
          <p:cNvPr id="3" name="Content Placeholder 2"/>
          <p:cNvSpPr>
            <a:spLocks noGrp="1"/>
          </p:cNvSpPr>
          <p:nvPr>
            <p:ph idx="1"/>
          </p:nvPr>
        </p:nvSpPr>
        <p:spPr/>
        <p:txBody>
          <a:bodyPr/>
          <a:lstStyle/>
          <a:p>
            <a:r>
              <a:rPr lang="en-US" dirty="0"/>
              <a:t>There are many ways in which states can acquire more territory. They include: </a:t>
            </a:r>
          </a:p>
          <a:p>
            <a:pPr lvl="1">
              <a:buFont typeface="Wingdings" charset="2"/>
              <a:buChar char="Ø"/>
            </a:pPr>
            <a:r>
              <a:rPr lang="en-US" dirty="0"/>
              <a:t>Accretion</a:t>
            </a:r>
          </a:p>
          <a:p>
            <a:pPr lvl="1">
              <a:buFont typeface="Wingdings" charset="2"/>
              <a:buChar char="Ø"/>
            </a:pPr>
            <a:r>
              <a:rPr lang="en-US" dirty="0"/>
              <a:t>Cession</a:t>
            </a:r>
          </a:p>
          <a:p>
            <a:pPr lvl="1">
              <a:buFont typeface="Wingdings" charset="2"/>
              <a:buChar char="Ø"/>
            </a:pPr>
            <a:r>
              <a:rPr lang="en-US" dirty="0"/>
              <a:t>Conquest</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428134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Interstate Water Boundaries</a:t>
            </a:r>
          </a:p>
        </p:txBody>
      </p:sp>
      <p:sp>
        <p:nvSpPr>
          <p:cNvPr id="3" name="Content Placeholder 2"/>
          <p:cNvSpPr>
            <a:spLocks noGrp="1"/>
          </p:cNvSpPr>
          <p:nvPr>
            <p:ph idx="1"/>
          </p:nvPr>
        </p:nvSpPr>
        <p:spPr>
          <a:xfrm>
            <a:off x="457200" y="1600200"/>
            <a:ext cx="8229600" cy="4756150"/>
          </a:xfrm>
        </p:spPr>
        <p:txBody>
          <a:bodyPr>
            <a:normAutofit fontScale="77500" lnSpcReduction="20000"/>
          </a:bodyPr>
          <a:lstStyle/>
          <a:p>
            <a:r>
              <a:rPr lang="en-US" dirty="0"/>
              <a:t>Borders between countries frequently span land, rivers, and lakes. </a:t>
            </a:r>
          </a:p>
          <a:p>
            <a:r>
              <a:rPr lang="en-US" dirty="0"/>
              <a:t>In the Restatement, Second, Foreign Relations Law of the United States (1965), these boundaries were defined in subsection 12 as: </a:t>
            </a:r>
          </a:p>
          <a:p>
            <a:pPr marL="457200" lvl="1" indent="0">
              <a:buNone/>
            </a:pPr>
            <a:r>
              <a:rPr lang="en-US" dirty="0"/>
              <a:t>(1) The boundary separating the land areas of two states is determined by acts of the states expressing their consent to its location. </a:t>
            </a:r>
          </a:p>
          <a:p>
            <a:pPr marL="457200" lvl="1" indent="0">
              <a:buNone/>
            </a:pPr>
            <a:r>
              <a:rPr lang="en-US" dirty="0"/>
              <a:t>(2)  unless consent to a different rule has been expressed, </a:t>
            </a:r>
          </a:p>
          <a:p>
            <a:pPr marL="914400" lvl="2" indent="0">
              <a:buNone/>
            </a:pPr>
            <a:r>
              <a:rPr lang="en-US" dirty="0"/>
              <a:t>(a) when the boundary between two states is a navigable river, its location is the middle of the channel of navigation; </a:t>
            </a:r>
          </a:p>
          <a:p>
            <a:pPr marL="914400" lvl="2" indent="0">
              <a:buNone/>
            </a:pPr>
            <a:r>
              <a:rPr lang="en-US" dirty="0"/>
              <a:t>(b) when the boundary between two states is a non-navigable river or a lake, its location is the middle of the river or lake.” </a:t>
            </a:r>
          </a:p>
          <a:p>
            <a:r>
              <a:rPr lang="en-US" dirty="0"/>
              <a:t>Boundaries on oceans fall under a separate rule of law, the Law of the Sea.</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574290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United Nations Convention </a:t>
            </a:r>
            <a:br>
              <a:rPr lang="en-US" dirty="0"/>
            </a:br>
            <a:r>
              <a:rPr lang="en-US" dirty="0"/>
              <a:t>on the Law of the Sea </a:t>
            </a:r>
          </a:p>
        </p:txBody>
      </p:sp>
      <p:sp>
        <p:nvSpPr>
          <p:cNvPr id="3" name="Content Placeholder 2"/>
          <p:cNvSpPr>
            <a:spLocks noGrp="1"/>
          </p:cNvSpPr>
          <p:nvPr>
            <p:ph idx="1"/>
          </p:nvPr>
        </p:nvSpPr>
        <p:spPr/>
        <p:txBody>
          <a:bodyPr>
            <a:normAutofit fontScale="85000" lnSpcReduction="20000"/>
          </a:bodyPr>
          <a:lstStyle/>
          <a:p>
            <a:r>
              <a:rPr lang="en-US" dirty="0"/>
              <a:t>Establishes the territorial waters of a country as extending 12 miles from the low-tide water line of the country’s landmass, including any islands. </a:t>
            </a:r>
          </a:p>
          <a:p>
            <a:r>
              <a:rPr lang="en-US" dirty="0"/>
              <a:t>The contiguous zone is limited to 24 nautical miles from the low-tide water line (essentially doubling a country’s territorial waters) and a state may: </a:t>
            </a:r>
          </a:p>
          <a:p>
            <a:pPr marL="457200" lvl="1" indent="0">
              <a:buNone/>
            </a:pPr>
            <a:r>
              <a:rPr lang="en-US" dirty="0"/>
              <a:t>1. In a zone contiguous to its territorial sea, described as the contiguous zone, the coastal State may, according to Art. 33, “exercise the control necessary to: </a:t>
            </a:r>
          </a:p>
          <a:p>
            <a:pPr marL="914400" lvl="2" indent="0">
              <a:buNone/>
            </a:pPr>
            <a:r>
              <a:rPr lang="en-US" dirty="0"/>
              <a:t>(a) prevent infringement of its customs, fiscal, immigration or sanitary laws and regulations within its territory or territorial sea; </a:t>
            </a:r>
          </a:p>
          <a:p>
            <a:pPr marL="914400" lvl="2" indent="0">
              <a:buNone/>
            </a:pPr>
            <a:r>
              <a:rPr lang="en-US" dirty="0"/>
              <a:t>(b) punish infringement of the above laws and regulations committed within its territory or territorial sea.”</a:t>
            </a:r>
          </a:p>
          <a:p>
            <a:endParaRPr lang="en-US" dirty="0"/>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991276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r>
              <a:rPr lang="en-US" dirty="0"/>
              <a:t>	The Convention also identifies the exclusive economic zone of a country as extending 200 nautical miles from the low-tide water line. </a:t>
            </a:r>
          </a:p>
          <a:p>
            <a:r>
              <a:rPr lang="en-US" dirty="0"/>
              <a:t>The purpose of exclusive economic zones as defined in Art. 56 is to reserve to the state the:</a:t>
            </a:r>
          </a:p>
          <a:p>
            <a:pPr marL="0" indent="0" algn="ctr">
              <a:buNone/>
            </a:pPr>
            <a:r>
              <a:rPr lang="en-US" sz="3000" dirty="0"/>
              <a:t>“</a:t>
            </a:r>
            <a:r>
              <a:rPr lang="en-US" sz="3000" i="1" dirty="0"/>
              <a:t>sovereign rights for the purpose of exploring and exploiting, conserving and managing the natural resources, whether living or non-living, of the waters superjacent to the seabed and of the seabed and its subsoil, and with regard to other activities for the economic exploitation and exploration of the zone, such as the production of energy from the water, currents and winds.</a:t>
            </a:r>
            <a:r>
              <a:rPr lang="en-US" sz="3000" dirty="0"/>
              <a:t>”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714019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 Convention, art. 87, the High Seas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1. The high seas are open to all States, whether coastal or land-locked. Freedom of the high seas is exercised under the conditions laid down by this Convention and by other rules of international law. It comprises, inter alia, both for coastal and land-locked States: </a:t>
            </a:r>
          </a:p>
          <a:p>
            <a:pPr marL="457200" lvl="1" indent="0">
              <a:buNone/>
            </a:pPr>
            <a:r>
              <a:rPr lang="en-US" dirty="0"/>
              <a:t>(a) freedom of navigation;</a:t>
            </a:r>
            <a:br>
              <a:rPr lang="en-US" dirty="0"/>
            </a:br>
            <a:r>
              <a:rPr lang="en-US" dirty="0"/>
              <a:t>(b) freedom of </a:t>
            </a:r>
            <a:r>
              <a:rPr lang="en-US" dirty="0" err="1"/>
              <a:t>overflight</a:t>
            </a:r>
            <a:r>
              <a:rPr lang="en-US" dirty="0"/>
              <a:t>;</a:t>
            </a:r>
            <a:br>
              <a:rPr lang="en-US" dirty="0"/>
            </a:br>
            <a:r>
              <a:rPr lang="en-US" dirty="0"/>
              <a:t>(c) freedom to lay submarine cables and pipelines, subject to Part VI;</a:t>
            </a:r>
            <a:br>
              <a:rPr lang="en-US" dirty="0"/>
            </a:br>
            <a:r>
              <a:rPr lang="en-US" dirty="0"/>
              <a:t>(d) freedom to construct artificial islands and other installations permitted under international law, subject to Part VI;</a:t>
            </a:r>
            <a:br>
              <a:rPr lang="en-US" dirty="0"/>
            </a:br>
            <a:r>
              <a:rPr lang="en-US" dirty="0"/>
              <a:t>(e) freedom of fishing, subject to the conditions laid down in section 2;</a:t>
            </a:r>
            <a:br>
              <a:rPr lang="en-US" dirty="0"/>
            </a:br>
            <a:r>
              <a:rPr lang="en-US" dirty="0"/>
              <a:t>(f) freedom of scientific research, subject to Parts VI and XIII. </a:t>
            </a:r>
          </a:p>
          <a:p>
            <a:pPr marL="0" indent="0">
              <a:buNone/>
            </a:pPr>
            <a:r>
              <a:rPr lang="en-US" dirty="0"/>
              <a:t>2. These freedoms shall be exercised by all States with due regard for the interests of other States in their exercise of the freedom of the high seas, and also with due regard for the rights under this Convention with respect to activities in the Area.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737326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Boundaries</a:t>
            </a:r>
          </a:p>
        </p:txBody>
      </p:sp>
      <p:sp>
        <p:nvSpPr>
          <p:cNvPr id="3" name="Content Placeholder 2"/>
          <p:cNvSpPr>
            <a:spLocks noGrp="1"/>
          </p:cNvSpPr>
          <p:nvPr>
            <p:ph idx="1"/>
          </p:nvPr>
        </p:nvSpPr>
        <p:spPr/>
        <p:txBody>
          <a:bodyPr>
            <a:normAutofit lnSpcReduction="10000"/>
          </a:bodyPr>
          <a:lstStyle/>
          <a:p>
            <a:r>
              <a:rPr lang="en-US" dirty="0"/>
              <a:t>The sovereignty of a state implies the right to regulate commerce through taxation, tariffs, and prohibitions.</a:t>
            </a:r>
          </a:p>
          <a:p>
            <a:r>
              <a:rPr lang="en-US" dirty="0"/>
              <a:t>This is one of the fundamental core considerations of being an independent nation.</a:t>
            </a:r>
          </a:p>
          <a:p>
            <a:r>
              <a:rPr lang="en-US" dirty="0"/>
              <a:t>As the world becomes more globalized, the barriers to trade are constantly being modified, or entirely eliminated.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200557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“Commerce Clause” </a:t>
            </a:r>
          </a:p>
        </p:txBody>
      </p:sp>
      <p:sp>
        <p:nvSpPr>
          <p:cNvPr id="3" name="Content Placeholder 2"/>
          <p:cNvSpPr>
            <a:spLocks noGrp="1"/>
          </p:cNvSpPr>
          <p:nvPr>
            <p:ph idx="1"/>
          </p:nvPr>
        </p:nvSpPr>
        <p:spPr/>
        <p:txBody>
          <a:bodyPr>
            <a:normAutofit fontScale="92500" lnSpcReduction="20000"/>
          </a:bodyPr>
          <a:lstStyle/>
          <a:p>
            <a:r>
              <a:rPr lang="en-US" dirty="0"/>
              <a:t>U.S. Constitution in Article I, section 8: “The Congress shall have the power…. To regulate commerce with foreign nations, and among the several States, and with the Indian tribes.”</a:t>
            </a:r>
          </a:p>
          <a:p>
            <a:r>
              <a:rPr lang="en-US" dirty="0"/>
              <a:t>Congress exercises this power through passage of laws and imposition of taxes, duties, imposts, and excises. </a:t>
            </a:r>
          </a:p>
          <a:p>
            <a:r>
              <a:rPr lang="en-US" dirty="0"/>
              <a:t>In the early 20th century, Congress established the U.S. Tariff Commission in 1916. The Trade Act of 1974 changed the name of the organization to the U.S. International Trade Commission (USITC)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033184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15" y="246856"/>
            <a:ext cx="3167743" cy="1143000"/>
          </a:xfrm>
        </p:spPr>
        <p:txBody>
          <a:bodyPr/>
          <a:lstStyle/>
          <a:p>
            <a:r>
              <a:rPr lang="en-US" dirty="0"/>
              <a:t>USITC </a:t>
            </a:r>
          </a:p>
        </p:txBody>
      </p:sp>
      <p:sp>
        <p:nvSpPr>
          <p:cNvPr id="3" name="Content Placeholder 2"/>
          <p:cNvSpPr>
            <a:spLocks noGrp="1"/>
          </p:cNvSpPr>
          <p:nvPr>
            <p:ph idx="1"/>
          </p:nvPr>
        </p:nvSpPr>
        <p:spPr/>
        <p:txBody>
          <a:bodyPr>
            <a:normAutofit fontScale="70000" lnSpcReduction="20000"/>
          </a:bodyPr>
          <a:lstStyle/>
          <a:p>
            <a:pPr lvl="0">
              <a:buFont typeface="Wingdings" charset="2"/>
              <a:buChar char="Ø"/>
            </a:pPr>
            <a:r>
              <a:rPr lang="en-US" dirty="0"/>
              <a:t>Determining whether U.S. industries are materially injured by reason of imports that benefit from pricing at less than fair value or from subsidization;</a:t>
            </a:r>
          </a:p>
          <a:p>
            <a:pPr lvl="0">
              <a:buFont typeface="Wingdings" charset="2"/>
              <a:buChar char="Ø"/>
            </a:pPr>
            <a:r>
              <a:rPr lang="en-US" dirty="0"/>
              <a:t>Directing actions, subject to Presidential disapproval, against unfair practices in import trade, such as patent, trademark, or copyright infringement;</a:t>
            </a:r>
          </a:p>
          <a:p>
            <a:pPr lvl="0">
              <a:buFont typeface="Wingdings" charset="2"/>
              <a:buChar char="Ø"/>
            </a:pPr>
            <a:r>
              <a:rPr lang="en-US" dirty="0"/>
              <a:t>Making recommendations to the President regarding relief for industries seriously injured by increasing imports;</a:t>
            </a:r>
          </a:p>
          <a:p>
            <a:pPr lvl="0">
              <a:buFont typeface="Wingdings" charset="2"/>
              <a:buChar char="Ø"/>
            </a:pPr>
            <a:r>
              <a:rPr lang="en-US" dirty="0"/>
              <a:t>Advising the President whether agricultural imports interfere with price-support programs of the U.S. Department of Agriculture;</a:t>
            </a:r>
          </a:p>
          <a:p>
            <a:pPr lvl="0">
              <a:buFont typeface="Wingdings" charset="2"/>
              <a:buChar char="Ø"/>
            </a:pPr>
            <a:r>
              <a:rPr lang="en-US" dirty="0"/>
              <a:t>Conducting studies on trade and tariff issues and monitoring import levels; and</a:t>
            </a:r>
          </a:p>
          <a:p>
            <a:pPr lvl="0">
              <a:buFont typeface="Wingdings" charset="2"/>
              <a:buChar char="Ø"/>
            </a:pPr>
            <a:r>
              <a:rPr lang="en-US" dirty="0"/>
              <a:t>Participating in the development of uniform statistical data on imports, exports, and domestic production and in the establishment of an international harmonized commodity code.</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6" name="Picture 5">
            <a:extLst>
              <a:ext uri="{FF2B5EF4-FFF2-40B4-BE49-F238E27FC236}">
                <a16:creationId xmlns:a16="http://schemas.microsoft.com/office/drawing/2014/main" id="{1AA708E0-E1E1-9D4D-B5C2-DFB11538A124}"/>
              </a:ext>
            </a:extLst>
          </p:cNvPr>
          <p:cNvPicPr>
            <a:picLocks noChangeAspect="1"/>
          </p:cNvPicPr>
          <p:nvPr/>
        </p:nvPicPr>
        <p:blipFill>
          <a:blip r:embed="rId3"/>
          <a:stretch>
            <a:fillRect/>
          </a:stretch>
        </p:blipFill>
        <p:spPr>
          <a:xfrm>
            <a:off x="6266094" y="219075"/>
            <a:ext cx="1166918" cy="1198563"/>
          </a:xfrm>
          <a:prstGeom prst="rect">
            <a:avLst/>
          </a:prstGeom>
        </p:spPr>
      </p:pic>
    </p:spTree>
    <p:extLst>
      <p:ext uri="{BB962C8B-B14F-4D97-AF65-F5344CB8AC3E}">
        <p14:creationId xmlns:p14="http://schemas.microsoft.com/office/powerpoint/2010/main" val="3082584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USITC Relief</a:t>
            </a:r>
          </a:p>
        </p:txBody>
      </p:sp>
      <p:sp>
        <p:nvSpPr>
          <p:cNvPr id="3" name="Content Placeholder 2"/>
          <p:cNvSpPr>
            <a:spLocks noGrp="1"/>
          </p:cNvSpPr>
          <p:nvPr>
            <p:ph idx="1"/>
          </p:nvPr>
        </p:nvSpPr>
        <p:spPr>
          <a:xfrm>
            <a:off x="457200" y="1600200"/>
            <a:ext cx="8229600" cy="4756150"/>
          </a:xfrm>
        </p:spPr>
        <p:txBody>
          <a:bodyPr>
            <a:normAutofit fontScale="77500" lnSpcReduction="20000"/>
          </a:bodyPr>
          <a:lstStyle/>
          <a:p>
            <a:r>
              <a:rPr lang="en-US" dirty="0"/>
              <a:t>Assesses whether U.S. industries are being seriously injured by fairly traded imports </a:t>
            </a:r>
          </a:p>
          <a:p>
            <a:r>
              <a:rPr lang="en-US" dirty="0"/>
              <a:t>Can recommend to the President that relief be provided to those industries to facilitate positive adjustment to import competition. </a:t>
            </a:r>
          </a:p>
          <a:p>
            <a:r>
              <a:rPr lang="en-US" dirty="0"/>
              <a:t>Relief could take the form of increased tariffs or quotas on imports and/or adjustment assistance for the domestic industry. </a:t>
            </a:r>
          </a:p>
          <a:p>
            <a:r>
              <a:rPr lang="en-US" dirty="0"/>
              <a:t>Makes determinations in investigations involving unfair practices in import trade, mainly involving allegations of infringement of U.S. patents and trademarks by imported goods. </a:t>
            </a:r>
          </a:p>
          <a:p>
            <a:r>
              <a:rPr lang="en-US" dirty="0"/>
              <a:t>If it finds a violation of the law, the USITC may order the exclusion of the imported product from the United States.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16013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Dividing East and West</a:t>
            </a:r>
          </a:p>
        </p:txBody>
      </p:sp>
      <p:sp>
        <p:nvSpPr>
          <p:cNvPr id="3" name="Content Placeholder 2"/>
          <p:cNvSpPr>
            <a:spLocks noGrp="1"/>
          </p:cNvSpPr>
          <p:nvPr>
            <p:ph idx="1"/>
          </p:nvPr>
        </p:nvSpPr>
        <p:spPr/>
        <p:txBody>
          <a:bodyPr>
            <a:normAutofit/>
          </a:bodyPr>
          <a:lstStyle/>
          <a:p>
            <a:pPr marL="0" indent="0" algn="ctr">
              <a:buNone/>
            </a:pPr>
            <a:r>
              <a:rPr lang="en-US" dirty="0"/>
              <a:t>World War II has ended</a:t>
            </a:r>
          </a:p>
          <a:p>
            <a:r>
              <a:rPr lang="en-US" dirty="0"/>
              <a:t>Nazi Germany and Italy are occupied by the allied forces (U.S., Free French, U.K., Polish, USSR, Canadians, etc.)</a:t>
            </a:r>
          </a:p>
          <a:p>
            <a:r>
              <a:rPr lang="en-US" dirty="0"/>
              <a:t>Western allies are all democracies/republics.</a:t>
            </a:r>
          </a:p>
          <a:p>
            <a:r>
              <a:rPr lang="en-US" dirty="0"/>
              <a:t>Eastern allies are all socialist/communist.</a:t>
            </a:r>
          </a:p>
          <a:p>
            <a:endParaRPr lang="en-US" dirty="0"/>
          </a:p>
          <a:p>
            <a:pPr marL="0" indent="0">
              <a:buNone/>
            </a:pPr>
            <a:r>
              <a:rPr lang="en-US" dirty="0"/>
              <a:t>Let’s split a country and run each side differently</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4068474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Harmonized Tariff Schedule </a:t>
            </a:r>
          </a:p>
        </p:txBody>
      </p:sp>
      <p:sp>
        <p:nvSpPr>
          <p:cNvPr id="3" name="Content Placeholder 2"/>
          <p:cNvSpPr>
            <a:spLocks noGrp="1"/>
          </p:cNvSpPr>
          <p:nvPr>
            <p:ph idx="1"/>
          </p:nvPr>
        </p:nvSpPr>
        <p:spPr>
          <a:xfrm>
            <a:off x="457200" y="1600201"/>
            <a:ext cx="8229600" cy="2171699"/>
          </a:xfrm>
        </p:spPr>
        <p:txBody>
          <a:bodyPr>
            <a:normAutofit fontScale="92500" lnSpcReduction="20000"/>
          </a:bodyPr>
          <a:lstStyle/>
          <a:p>
            <a:r>
              <a:rPr lang="en-US" dirty="0"/>
              <a:t>USITC is responsible for continually reviewing the Harmonized Tariff Schedule </a:t>
            </a:r>
          </a:p>
          <a:p>
            <a:r>
              <a:rPr lang="en-US" dirty="0"/>
              <a:t>In addition to limiting tonnage, tariffs are placed on specific products based on weight, type of product, preparation, and country of origin.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graphicFrame>
        <p:nvGraphicFramePr>
          <p:cNvPr id="5" name="Object 4"/>
          <p:cNvGraphicFramePr>
            <a:graphicFrameLocks noChangeAspect="1"/>
          </p:cNvGraphicFramePr>
          <p:nvPr>
            <p:extLst>
              <p:ext uri="{D42A27DB-BD31-4B8C-83A1-F6EECF244321}">
                <p14:modId xmlns:p14="http://schemas.microsoft.com/office/powerpoint/2010/main" val="1212043785"/>
              </p:ext>
            </p:extLst>
          </p:nvPr>
        </p:nvGraphicFramePr>
        <p:xfrm>
          <a:off x="1049338" y="5046663"/>
          <a:ext cx="7038975" cy="211137"/>
        </p:xfrm>
        <a:graphic>
          <a:graphicData uri="http://schemas.openxmlformats.org/presentationml/2006/ole">
            <mc:AlternateContent xmlns:mc="http://schemas.openxmlformats.org/markup-compatibility/2006">
              <mc:Choice xmlns:v="urn:schemas-microsoft-com:vml" Requires="v">
                <p:oleObj name="Document" r:id="rId3" imgW="5943600" imgH="177800" progId="Word.Document.12">
                  <p:embed/>
                </p:oleObj>
              </mc:Choice>
              <mc:Fallback>
                <p:oleObj name="Document" r:id="rId3" imgW="5943600" imgH="177800" progId="Word.Document.12">
                  <p:embed/>
                  <p:pic>
                    <p:nvPicPr>
                      <p:cNvPr id="0" name=""/>
                      <p:cNvPicPr/>
                      <p:nvPr/>
                    </p:nvPicPr>
                    <p:blipFill>
                      <a:blip r:embed="rId4"/>
                      <a:stretch>
                        <a:fillRect/>
                      </a:stretch>
                    </p:blipFill>
                    <p:spPr>
                      <a:xfrm>
                        <a:off x="1049338" y="5046663"/>
                        <a:ext cx="7038975" cy="211137"/>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id="{1A5D2F6B-CE56-93AC-AB93-5D6D4273BB29}"/>
              </a:ext>
            </a:extLst>
          </p:cNvPr>
          <p:cNvGraphicFramePr>
            <a:graphicFrameLocks noGrp="1"/>
          </p:cNvGraphicFramePr>
          <p:nvPr>
            <p:extLst>
              <p:ext uri="{D42A27DB-BD31-4B8C-83A1-F6EECF244321}">
                <p14:modId xmlns:p14="http://schemas.microsoft.com/office/powerpoint/2010/main" val="492626820"/>
              </p:ext>
            </p:extLst>
          </p:nvPr>
        </p:nvGraphicFramePr>
        <p:xfrm>
          <a:off x="2209938" y="3806687"/>
          <a:ext cx="4717773" cy="2171700"/>
        </p:xfrm>
        <a:graphic>
          <a:graphicData uri="http://schemas.openxmlformats.org/drawingml/2006/table">
            <a:tbl>
              <a:tblPr firstRow="1" firstCol="1" bandRow="1" bandCol="1">
                <a:tableStyleId>{5C22544A-7EE6-4342-B048-85BDC9FD1C3A}</a:tableStyleId>
              </a:tblPr>
              <a:tblGrid>
                <a:gridCol w="2506317">
                  <a:extLst>
                    <a:ext uri="{9D8B030D-6E8A-4147-A177-3AD203B41FA5}">
                      <a16:colId xmlns:a16="http://schemas.microsoft.com/office/drawing/2014/main" val="2890468269"/>
                    </a:ext>
                  </a:extLst>
                </a:gridCol>
                <a:gridCol w="2211456">
                  <a:extLst>
                    <a:ext uri="{9D8B030D-6E8A-4147-A177-3AD203B41FA5}">
                      <a16:colId xmlns:a16="http://schemas.microsoft.com/office/drawing/2014/main" val="3294520966"/>
                    </a:ext>
                  </a:extLst>
                </a:gridCol>
              </a:tblGrid>
              <a:tr h="235663">
                <a:tc>
                  <a:txBody>
                    <a:bodyPr/>
                    <a:lstStyle/>
                    <a:p>
                      <a:pPr marL="0" marR="0" algn="ctr">
                        <a:spcBef>
                          <a:spcPts val="0"/>
                        </a:spcBef>
                        <a:spcAft>
                          <a:spcPts val="0"/>
                        </a:spcAft>
                      </a:pPr>
                      <a:r>
                        <a:rPr lang="en-US" sz="1200" u="sng">
                          <a:effectLst/>
                        </a:rPr>
                        <a:t>Country</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u="sng">
                          <a:effectLst/>
                        </a:rPr>
                        <a:t>Quantity (metric ton)</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0786923"/>
                  </a:ext>
                </a:extLst>
              </a:tr>
              <a:tr h="235663">
                <a:tc>
                  <a:txBody>
                    <a:bodyPr/>
                    <a:lstStyle/>
                    <a:p>
                      <a:pPr marL="0" marR="0">
                        <a:spcBef>
                          <a:spcPts val="0"/>
                        </a:spcBef>
                        <a:spcAft>
                          <a:spcPts val="0"/>
                        </a:spcAft>
                      </a:pPr>
                      <a:r>
                        <a:rPr lang="en-US" sz="1200">
                          <a:effectLst/>
                        </a:rPr>
                        <a:t>Canada</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445770" algn="r">
                        <a:spcBef>
                          <a:spcPts val="0"/>
                        </a:spcBef>
                        <a:spcAft>
                          <a:spcPts val="0"/>
                        </a:spcAft>
                      </a:pPr>
                      <a:r>
                        <a:rPr lang="en-US" sz="1200">
                          <a:effectLst/>
                        </a:rPr>
                        <a:t>No limit</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197851"/>
                  </a:ext>
                </a:extLst>
              </a:tr>
              <a:tr h="235663">
                <a:tc>
                  <a:txBody>
                    <a:bodyPr/>
                    <a:lstStyle/>
                    <a:p>
                      <a:pPr marL="0" marR="0">
                        <a:spcBef>
                          <a:spcPts val="0"/>
                        </a:spcBef>
                        <a:spcAft>
                          <a:spcPts val="0"/>
                        </a:spcAft>
                      </a:pPr>
                      <a:r>
                        <a:rPr lang="en-US" sz="1200" dirty="0">
                          <a:effectLst/>
                        </a:rPr>
                        <a:t>Mexico</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445770" algn="r">
                        <a:spcBef>
                          <a:spcPts val="0"/>
                        </a:spcBef>
                        <a:spcAft>
                          <a:spcPts val="0"/>
                        </a:spcAft>
                      </a:pPr>
                      <a:r>
                        <a:rPr lang="en-US" sz="1200">
                          <a:effectLst/>
                        </a:rPr>
                        <a:t>No limit</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8890252"/>
                  </a:ext>
                </a:extLst>
              </a:tr>
              <a:tr h="235663">
                <a:tc>
                  <a:txBody>
                    <a:bodyPr/>
                    <a:lstStyle/>
                    <a:p>
                      <a:pPr marL="0" marR="0">
                        <a:spcBef>
                          <a:spcPts val="0"/>
                        </a:spcBef>
                        <a:spcAft>
                          <a:spcPts val="0"/>
                        </a:spcAft>
                      </a:pPr>
                      <a:r>
                        <a:rPr lang="en-US" sz="1200">
                          <a:effectLst/>
                        </a:rPr>
                        <a:t>Australia</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445770" algn="r">
                        <a:spcBef>
                          <a:spcPts val="0"/>
                        </a:spcBef>
                        <a:spcAft>
                          <a:spcPts val="0"/>
                        </a:spcAft>
                      </a:pPr>
                      <a:r>
                        <a:rPr lang="en-US" sz="1200" dirty="0">
                          <a:effectLst/>
                        </a:rPr>
                        <a:t>378,214</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0847160"/>
                  </a:ext>
                </a:extLst>
              </a:tr>
              <a:tr h="235663">
                <a:tc>
                  <a:txBody>
                    <a:bodyPr/>
                    <a:lstStyle/>
                    <a:p>
                      <a:pPr marL="0" marR="0">
                        <a:spcBef>
                          <a:spcPts val="0"/>
                        </a:spcBef>
                        <a:spcAft>
                          <a:spcPts val="0"/>
                        </a:spcAft>
                      </a:pPr>
                      <a:r>
                        <a:rPr lang="en-US" sz="1200">
                          <a:effectLst/>
                        </a:rPr>
                        <a:t>New Zealand</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445770" algn="r">
                        <a:spcBef>
                          <a:spcPts val="0"/>
                        </a:spcBef>
                        <a:spcAft>
                          <a:spcPts val="0"/>
                        </a:spcAft>
                      </a:pPr>
                      <a:r>
                        <a:rPr lang="en-US" sz="1200" dirty="0">
                          <a:effectLst/>
                        </a:rPr>
                        <a:t>213,402</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2868444"/>
                  </a:ext>
                </a:extLst>
              </a:tr>
              <a:tr h="235663">
                <a:tc>
                  <a:txBody>
                    <a:bodyPr/>
                    <a:lstStyle/>
                    <a:p>
                      <a:pPr marL="0" marR="0">
                        <a:spcBef>
                          <a:spcPts val="0"/>
                        </a:spcBef>
                        <a:spcAft>
                          <a:spcPts val="0"/>
                        </a:spcAft>
                      </a:pPr>
                      <a:r>
                        <a:rPr lang="en-US" sz="1200">
                          <a:effectLst/>
                        </a:rPr>
                        <a:t>Argentina</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445770" algn="r">
                        <a:spcBef>
                          <a:spcPts val="0"/>
                        </a:spcBef>
                        <a:spcAft>
                          <a:spcPts val="0"/>
                        </a:spcAft>
                      </a:pPr>
                      <a:r>
                        <a:rPr lang="en-US" sz="1200">
                          <a:effectLst/>
                        </a:rPr>
                        <a:t>20,000</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5967481"/>
                  </a:ext>
                </a:extLst>
              </a:tr>
              <a:tr h="235663">
                <a:tc>
                  <a:txBody>
                    <a:bodyPr/>
                    <a:lstStyle/>
                    <a:p>
                      <a:pPr marL="0" marR="0">
                        <a:spcBef>
                          <a:spcPts val="0"/>
                        </a:spcBef>
                        <a:spcAft>
                          <a:spcPts val="0"/>
                        </a:spcAft>
                      </a:pPr>
                      <a:r>
                        <a:rPr lang="en-US" sz="1200">
                          <a:effectLst/>
                        </a:rPr>
                        <a:t>Uruguay</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445770" algn="r">
                        <a:spcBef>
                          <a:spcPts val="0"/>
                        </a:spcBef>
                        <a:spcAft>
                          <a:spcPts val="0"/>
                        </a:spcAft>
                      </a:pPr>
                      <a:r>
                        <a:rPr lang="en-US" sz="1200">
                          <a:effectLst/>
                        </a:rPr>
                        <a:t>20,000</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9317319"/>
                  </a:ext>
                </a:extLst>
              </a:tr>
              <a:tr h="286396">
                <a:tc>
                  <a:txBody>
                    <a:bodyPr/>
                    <a:lstStyle/>
                    <a:p>
                      <a:pPr marL="0" marR="0">
                        <a:spcBef>
                          <a:spcPts val="0"/>
                        </a:spcBef>
                        <a:spcAft>
                          <a:spcPts val="0"/>
                        </a:spcAft>
                      </a:pPr>
                      <a:r>
                        <a:rPr lang="en-US" sz="1200">
                          <a:effectLst/>
                        </a:rPr>
                        <a:t>Other countries or areas</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445770" algn="r">
                        <a:spcBef>
                          <a:spcPts val="0"/>
                        </a:spcBef>
                        <a:spcAft>
                          <a:spcPts val="0"/>
                        </a:spcAft>
                      </a:pPr>
                      <a:r>
                        <a:rPr lang="en-US" sz="1200">
                          <a:effectLst/>
                        </a:rPr>
                        <a:t>65,005</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7755089"/>
                  </a:ext>
                </a:extLst>
              </a:tr>
              <a:tr h="235663">
                <a:tc gridSpan="2">
                  <a:txBody>
                    <a:bodyPr/>
                    <a:lstStyle/>
                    <a:p>
                      <a:pPr marL="0" marR="0">
                        <a:spcBef>
                          <a:spcPts val="0"/>
                        </a:spcBef>
                        <a:spcAft>
                          <a:spcPts val="0"/>
                        </a:spcAft>
                      </a:pPr>
                      <a:r>
                        <a:rPr lang="en-US" sz="1200" dirty="0">
                          <a:effectLst/>
                        </a:rPr>
                        <a:t>Table 1.1: HTS 2022, Section 1, Chapter 2</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720579628"/>
                  </a:ext>
                </a:extLst>
              </a:tr>
            </a:tbl>
          </a:graphicData>
        </a:graphic>
      </p:graphicFrame>
    </p:spTree>
    <p:extLst>
      <p:ext uri="{BB962C8B-B14F-4D97-AF65-F5344CB8AC3E}">
        <p14:creationId xmlns:p14="http://schemas.microsoft.com/office/powerpoint/2010/main" val="3710807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Borders:</a:t>
            </a:r>
            <a:br>
              <a:rPr lang="en-US" dirty="0"/>
            </a:br>
            <a:r>
              <a:rPr lang="en-US" dirty="0"/>
              <a:t>Costs and Benefits of Globalization</a:t>
            </a:r>
          </a:p>
        </p:txBody>
      </p:sp>
      <p:sp>
        <p:nvSpPr>
          <p:cNvPr id="3" name="Content Placeholder 2"/>
          <p:cNvSpPr>
            <a:spLocks noGrp="1"/>
          </p:cNvSpPr>
          <p:nvPr>
            <p:ph idx="1"/>
          </p:nvPr>
        </p:nvSpPr>
        <p:spPr>
          <a:xfrm>
            <a:off x="457200" y="1600200"/>
            <a:ext cx="8229600" cy="4756150"/>
          </a:xfrm>
        </p:spPr>
        <p:txBody>
          <a:bodyPr>
            <a:normAutofit fontScale="70000" lnSpcReduction="20000"/>
          </a:bodyPr>
          <a:lstStyle/>
          <a:p>
            <a:r>
              <a:rPr lang="en-US" dirty="0"/>
              <a:t>Low standards of living in one country results in lower wages for workers, putting companies in a position where the relocation of a factory from countries with higher standards of living and higher wages, becomes more profitable in the lower wage country. </a:t>
            </a:r>
          </a:p>
          <a:p>
            <a:r>
              <a:rPr lang="en-US" dirty="0"/>
              <a:t>This “increasing the bottom line” improves the financial reports of companies, at the cost of lost employment in the original country.  </a:t>
            </a:r>
          </a:p>
          <a:p>
            <a:r>
              <a:rPr lang="en-US" dirty="0"/>
              <a:t>Agri-business in the U.S. is extremely efficient in producing food, resulting in low food prices. </a:t>
            </a:r>
          </a:p>
          <a:p>
            <a:r>
              <a:rPr lang="en-US" dirty="0"/>
              <a:t>This is exported to countries like Mexico where traditional food production methods were costly and labor intensive. </a:t>
            </a:r>
          </a:p>
          <a:p>
            <a:r>
              <a:rPr lang="en-US" dirty="0"/>
              <a:t>The result is increased exports for U.S. agri-business and a loss of agricultural jobs in an inherently poor country. </a:t>
            </a:r>
          </a:p>
          <a:p>
            <a:r>
              <a:rPr lang="en-US" dirty="0"/>
              <a:t>This is not all bad as the longer growing season in Mexico allows for the U.S. and Canadian consumers to have continual access to previously seasonally limited fruits and vegetables.</a:t>
            </a:r>
          </a:p>
          <a:p>
            <a:endParaRPr lang="en-US" dirty="0"/>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105968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t>Globalization of trade is rapidly breaking down economic barriers between countries worldwide. </a:t>
            </a:r>
          </a:p>
          <a:p>
            <a:pPr marL="0" indent="0" algn="ctr">
              <a:buNone/>
            </a:pPr>
            <a:r>
              <a:rPr lang="en-US" dirty="0"/>
              <a:t>The result is that borders have begun to change in function and purpose.</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151880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Borderless Regions</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8399" y="1957023"/>
            <a:ext cx="5197783" cy="382465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851" y="1968501"/>
            <a:ext cx="4356825" cy="3733800"/>
          </a:xfrm>
          <a:prstGeom prst="rect">
            <a:avLst/>
          </a:prstGeom>
        </p:spPr>
      </p:pic>
    </p:spTree>
    <p:extLst>
      <p:ext uri="{BB962C8B-B14F-4D97-AF65-F5344CB8AC3E}">
        <p14:creationId xmlns:p14="http://schemas.microsoft.com/office/powerpoint/2010/main" val="3988823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Disputes</a:t>
            </a:r>
          </a:p>
        </p:txBody>
      </p:sp>
      <p:sp>
        <p:nvSpPr>
          <p:cNvPr id="3" name="Content Placeholder 2"/>
          <p:cNvSpPr>
            <a:spLocks noGrp="1"/>
          </p:cNvSpPr>
          <p:nvPr>
            <p:ph idx="1"/>
          </p:nvPr>
        </p:nvSpPr>
        <p:spPr>
          <a:xfrm>
            <a:off x="457200" y="1600200"/>
            <a:ext cx="8229600" cy="4756150"/>
          </a:xfrm>
        </p:spPr>
        <p:txBody>
          <a:bodyPr>
            <a:normAutofit fontScale="77500" lnSpcReduction="20000"/>
          </a:bodyPr>
          <a:lstStyle/>
          <a:p>
            <a:r>
              <a:rPr lang="en-US" dirty="0"/>
              <a:t>Historically, countries have come to blows over border and boundary disputes.</a:t>
            </a:r>
          </a:p>
          <a:p>
            <a:r>
              <a:rPr lang="en-US" dirty="0"/>
              <a:t>It is only the recent past that has seen a move to negotiation and arbitration to resolve such disputes.</a:t>
            </a:r>
          </a:p>
          <a:p>
            <a:r>
              <a:rPr lang="en-US" dirty="0"/>
              <a:t>The International Tribunal for the Law of the Sea resolves disputes over access to mineral resources on the seabed in regions not reserved to any state or territory. </a:t>
            </a:r>
          </a:p>
          <a:p>
            <a:r>
              <a:rPr lang="en-US" dirty="0"/>
              <a:t>For disputes over the delimitation of boundaries along continental shelf between States with opposite or adjacent coasts are resolved first in the International Court of Justice (provided the states in dispute recognize the Court’s authority), or through negotiation, or through application to the U.N. for an arbitral or special tribunal to determine an equitable outcome.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917170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6000"/>
            <a:ext cx="8229600" cy="4525963"/>
          </a:xfrm>
        </p:spPr>
        <p:txBody>
          <a:bodyPr/>
          <a:lstStyle/>
          <a:p>
            <a:r>
              <a:rPr lang="en-US" dirty="0"/>
              <a:t>Disputes over borders and boundaries can be resolved through a variety of methods, from courts, to tribunals, to the employment of outright force. </a:t>
            </a:r>
          </a:p>
          <a:p>
            <a:r>
              <a:rPr lang="en-US" dirty="0"/>
              <a:t>Another method of resolving continued border violations is for a state to erect barriers.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039462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a:t>
            </a:r>
          </a:p>
        </p:txBody>
      </p:sp>
      <p:sp>
        <p:nvSpPr>
          <p:cNvPr id="3" name="Content Placeholder 2"/>
          <p:cNvSpPr>
            <a:spLocks noGrp="1"/>
          </p:cNvSpPr>
          <p:nvPr>
            <p:ph idx="1"/>
          </p:nvPr>
        </p:nvSpPr>
        <p:spPr/>
        <p:txBody>
          <a:bodyPr>
            <a:normAutofit lnSpcReduction="10000"/>
          </a:bodyPr>
          <a:lstStyle/>
          <a:p>
            <a:r>
              <a:rPr lang="en-US" dirty="0"/>
              <a:t>Barriers are material objects that block or are intended to block passage. </a:t>
            </a:r>
          </a:p>
          <a:p>
            <a:r>
              <a:rPr lang="en-US" dirty="0"/>
              <a:t>Although natural formations make the best barriers, in the modern era most country borders are artificial delimits drawn by politicians on maps. </a:t>
            </a:r>
          </a:p>
          <a:p>
            <a:r>
              <a:rPr lang="en-US" dirty="0"/>
              <a:t>This has resulted in the need, in some instances, to erect physical barriers to prevent, or limit, unwanted incursions across borders.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817488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150" y="743557"/>
            <a:ext cx="8164286" cy="5421086"/>
          </a:xfrm>
          <a:prstGeom prst="rect">
            <a:avLst/>
          </a:prstGeom>
        </p:spPr>
      </p:pic>
    </p:spTree>
    <p:extLst>
      <p:ext uri="{BB962C8B-B14F-4D97-AF65-F5344CB8AC3E}">
        <p14:creationId xmlns:p14="http://schemas.microsoft.com/office/powerpoint/2010/main" val="1718259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D500-B525-C04A-A428-9E2EC134E945}"/>
              </a:ext>
            </a:extLst>
          </p:cNvPr>
          <p:cNvSpPr>
            <a:spLocks noGrp="1"/>
          </p:cNvSpPr>
          <p:nvPr>
            <p:ph type="title"/>
          </p:nvPr>
        </p:nvSpPr>
        <p:spPr/>
        <p:txBody>
          <a:bodyPr>
            <a:normAutofit fontScale="90000"/>
          </a:bodyPr>
          <a:lstStyle/>
          <a:p>
            <a:r>
              <a:rPr lang="en-US" dirty="0"/>
              <a:t>What are some other Famous Walls?</a:t>
            </a:r>
          </a:p>
        </p:txBody>
      </p:sp>
      <p:sp>
        <p:nvSpPr>
          <p:cNvPr id="3" name="Content Placeholder 2">
            <a:extLst>
              <a:ext uri="{FF2B5EF4-FFF2-40B4-BE49-F238E27FC236}">
                <a16:creationId xmlns:a16="http://schemas.microsoft.com/office/drawing/2014/main" id="{86AB5B1B-1567-7F4E-B688-CF40D8D29C1D}"/>
              </a:ext>
            </a:extLst>
          </p:cNvPr>
          <p:cNvSpPr>
            <a:spLocks noGrp="1"/>
          </p:cNvSpPr>
          <p:nvPr>
            <p:ph idx="1"/>
          </p:nvPr>
        </p:nvSpPr>
        <p:spPr>
          <a:xfrm>
            <a:off x="457200" y="2928257"/>
            <a:ext cx="8229600" cy="835706"/>
          </a:xfrm>
        </p:spPr>
        <p:txBody>
          <a:bodyPr/>
          <a:lstStyle/>
          <a:p>
            <a:pPr marL="0" indent="0" algn="ctr">
              <a:buNone/>
            </a:pPr>
            <a:r>
              <a:rPr lang="en-US" dirty="0"/>
              <a:t>Exercise your minds…….</a:t>
            </a:r>
          </a:p>
        </p:txBody>
      </p:sp>
      <p:sp>
        <p:nvSpPr>
          <p:cNvPr id="4" name="Footer Placeholder 3">
            <a:extLst>
              <a:ext uri="{FF2B5EF4-FFF2-40B4-BE49-F238E27FC236}">
                <a16:creationId xmlns:a16="http://schemas.microsoft.com/office/drawing/2014/main" id="{20F01C07-30B1-654A-819B-1F02D7095469}"/>
              </a:ext>
            </a:extLst>
          </p:cNvPr>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564577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326" y="1079501"/>
            <a:ext cx="6939643" cy="4637315"/>
          </a:xfrm>
          <a:prstGeom prst="rect">
            <a:avLst/>
          </a:prstGeom>
        </p:spPr>
      </p:pic>
    </p:spTree>
    <p:extLst>
      <p:ext uri="{BB962C8B-B14F-4D97-AF65-F5344CB8AC3E}">
        <p14:creationId xmlns:p14="http://schemas.microsoft.com/office/powerpoint/2010/main" val="301503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767" y="622300"/>
            <a:ext cx="7317175" cy="5572761"/>
          </a:xfrm>
          <a:prstGeom prst="rect">
            <a:avLst/>
          </a:prstGeom>
        </p:spPr>
      </p:pic>
    </p:spTree>
    <p:extLst>
      <p:ext uri="{BB962C8B-B14F-4D97-AF65-F5344CB8AC3E}">
        <p14:creationId xmlns:p14="http://schemas.microsoft.com/office/powerpoint/2010/main" val="1452771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4500"/>
            <a:ext cx="8229600" cy="5681663"/>
          </a:xfrm>
        </p:spPr>
        <p:txBody>
          <a:bodyPr>
            <a:normAutofit fontScale="92500" lnSpcReduction="20000"/>
          </a:bodyPr>
          <a:lstStyle/>
          <a:p>
            <a:r>
              <a:rPr lang="en-US" dirty="0"/>
              <a:t>Modern manufactured barriers work on a small, or local scale, but tend to be inefficient or cost-prohibitive on a large scale.</a:t>
            </a:r>
          </a:p>
          <a:p>
            <a:r>
              <a:rPr lang="en-US" dirty="0"/>
              <a:t>The border between the U.S. and Canada is almost entirely devoid of barriers to movement. </a:t>
            </a:r>
          </a:p>
          <a:p>
            <a:r>
              <a:rPr lang="en-US" dirty="0"/>
              <a:t>The border between the U.S. and Mexico has several natural barriers to movement including the aforementioned Rio Grande River and the extensive deserts. These have been insufficient in stopping the movement of contraband and people into the U.S. from Mexico. </a:t>
            </a:r>
          </a:p>
          <a:p>
            <a:r>
              <a:rPr lang="en-US" dirty="0"/>
              <a:t>As a result, significant efforts are being expended developing and constructing barriers of various types to control illegal crossings.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212844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E5B7-AFA3-7142-A1F1-D7D1ADFA2138}"/>
              </a:ext>
            </a:extLst>
          </p:cNvPr>
          <p:cNvSpPr>
            <a:spLocks noGrp="1"/>
          </p:cNvSpPr>
          <p:nvPr>
            <p:ph type="title"/>
          </p:nvPr>
        </p:nvSpPr>
        <p:spPr/>
        <p:txBody>
          <a:bodyPr/>
          <a:lstStyle/>
          <a:p>
            <a:r>
              <a:rPr lang="en-US" dirty="0"/>
              <a:t>Executive Order 13767</a:t>
            </a:r>
          </a:p>
        </p:txBody>
      </p:sp>
      <p:sp>
        <p:nvSpPr>
          <p:cNvPr id="3" name="Content Placeholder 2">
            <a:extLst>
              <a:ext uri="{FF2B5EF4-FFF2-40B4-BE49-F238E27FC236}">
                <a16:creationId xmlns:a16="http://schemas.microsoft.com/office/drawing/2014/main" id="{00B37AEB-B8D5-DC41-8D67-32CE09BDDF9C}"/>
              </a:ext>
            </a:extLst>
          </p:cNvPr>
          <p:cNvSpPr>
            <a:spLocks noGrp="1"/>
          </p:cNvSpPr>
          <p:nvPr>
            <p:ph idx="1"/>
          </p:nvPr>
        </p:nvSpPr>
        <p:spPr/>
        <p:txBody>
          <a:bodyPr/>
          <a:lstStyle/>
          <a:p>
            <a:r>
              <a:rPr lang="en-US" dirty="0"/>
              <a:t>January 25, 2017</a:t>
            </a:r>
          </a:p>
          <a:p>
            <a:r>
              <a:rPr lang="en-US" dirty="0"/>
              <a:t>Border Security and Immigration Enforcement Improvements</a:t>
            </a:r>
          </a:p>
          <a:p>
            <a:r>
              <a:rPr lang="en-US" dirty="0"/>
              <a:t>”The Wall”</a:t>
            </a:r>
          </a:p>
          <a:p>
            <a:pPr lvl="1"/>
            <a:r>
              <a:rPr lang="en-US" dirty="0"/>
              <a:t>Why has Congress failed to fund this Presidential initiative?</a:t>
            </a:r>
          </a:p>
        </p:txBody>
      </p:sp>
      <p:sp>
        <p:nvSpPr>
          <p:cNvPr id="4" name="Footer Placeholder 3">
            <a:extLst>
              <a:ext uri="{FF2B5EF4-FFF2-40B4-BE49-F238E27FC236}">
                <a16:creationId xmlns:a16="http://schemas.microsoft.com/office/drawing/2014/main" id="{12911315-3597-1A40-BC58-2C9EDCFE6382}"/>
              </a:ext>
            </a:extLst>
          </p:cNvPr>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003705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marL="0" indent="0">
              <a:buNone/>
            </a:pPr>
            <a:r>
              <a:rPr lang="en-US" dirty="0"/>
              <a:t>Any barrier constructed to restrict illegal movement, also hinders legal crossings and restricts the free flow of commerce. This is the conundrum facing engineers and politicians alike —how to build barriers to keep out those not wanted, while allowing the maximum possible legal movement of people and commodities. This is the fundamental quandary facing all nations throughout history.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418878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Questions for further consideration</a:t>
            </a:r>
            <a:r>
              <a:rPr lang="en-US" dirty="0"/>
              <a:t>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1. When thinking of geologic and geographic barriers, such as oceans, rivers, mountains, and deserts, which is the most effective barrier to human movement?</a:t>
            </a:r>
          </a:p>
          <a:p>
            <a:pPr marL="0" indent="0">
              <a:buNone/>
            </a:pPr>
            <a:r>
              <a:rPr lang="en-US" dirty="0"/>
              <a:t> </a:t>
            </a:r>
          </a:p>
          <a:p>
            <a:pPr marL="0" indent="0">
              <a:buNone/>
            </a:pPr>
            <a:r>
              <a:rPr lang="en-US" dirty="0"/>
              <a:t>2. With the construction of the “Chunnel” under the English Channel, the Island and European continent were connected. Would a similar system of roads and tunnels be an effective way to connect China and India? Why or why not?</a:t>
            </a:r>
          </a:p>
          <a:p>
            <a:pPr marL="0" indent="0">
              <a:buNone/>
            </a:pPr>
            <a:r>
              <a:rPr lang="en-US" dirty="0"/>
              <a:t> </a:t>
            </a:r>
          </a:p>
          <a:p>
            <a:pPr marL="0" indent="0">
              <a:buNone/>
            </a:pPr>
            <a:r>
              <a:rPr lang="en-US" dirty="0"/>
              <a:t>3. Globalization is a term widely used. Is there a solution to the problem globalization presents to national sovereignty?</a:t>
            </a:r>
          </a:p>
          <a:p>
            <a:pPr marL="0" indent="0">
              <a:buNone/>
            </a:pPr>
            <a:endParaRPr lang="en-US" dirty="0"/>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157238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3237C-3E73-ECDF-8F4E-8A5E201D738E}"/>
              </a:ext>
            </a:extLst>
          </p:cNvPr>
          <p:cNvSpPr>
            <a:spLocks noGrp="1"/>
          </p:cNvSpPr>
          <p:nvPr>
            <p:ph idx="1"/>
          </p:nvPr>
        </p:nvSpPr>
        <p:spPr/>
        <p:txBody>
          <a:bodyPr>
            <a:normAutofit/>
          </a:bodyPr>
          <a:lstStyle/>
          <a:p>
            <a:pPr marL="0" indent="0" algn="ctr">
              <a:buNone/>
            </a:pPr>
            <a:r>
              <a:rPr lang="en-US" sz="4800" dirty="0"/>
              <a:t>To request the full slide deck, please email proof of adoption to Beth Hall at </a:t>
            </a:r>
          </a:p>
          <a:p>
            <a:pPr marL="0" indent="0" algn="ctr">
              <a:buNone/>
            </a:pPr>
            <a:r>
              <a:rPr lang="en-US" sz="4800" dirty="0" err="1"/>
              <a:t>bhall@cap-press.com</a:t>
            </a:r>
            <a:endParaRPr lang="en-US" sz="4800" dirty="0"/>
          </a:p>
        </p:txBody>
      </p:sp>
      <p:sp>
        <p:nvSpPr>
          <p:cNvPr id="4" name="Footer Placeholder 3">
            <a:extLst>
              <a:ext uri="{FF2B5EF4-FFF2-40B4-BE49-F238E27FC236}">
                <a16:creationId xmlns:a16="http://schemas.microsoft.com/office/drawing/2014/main" id="{F1C255E3-8057-5BB5-F2E0-BBED188C36D1}"/>
              </a:ext>
            </a:extLst>
          </p:cNvPr>
          <p:cNvSpPr>
            <a:spLocks noGrp="1"/>
          </p:cNvSpPr>
          <p:nvPr>
            <p:ph type="ftr" sz="quarter" idx="11"/>
          </p:nvPr>
        </p:nvSpPr>
        <p:spPr/>
        <p:txBody>
          <a:bodyPr/>
          <a:lstStyle/>
          <a:p>
            <a:r>
              <a:rPr lang="en-US" dirty="0"/>
              <a:t>Copyright © 2024 Carolina Academic Press. All rights reserved.</a:t>
            </a:r>
          </a:p>
        </p:txBody>
      </p:sp>
    </p:spTree>
    <p:extLst>
      <p:ext uri="{BB962C8B-B14F-4D97-AF65-F5344CB8AC3E}">
        <p14:creationId xmlns:p14="http://schemas.microsoft.com/office/powerpoint/2010/main" val="316852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Curtains</a:t>
            </a:r>
          </a:p>
        </p:txBody>
      </p:sp>
      <p:sp>
        <p:nvSpPr>
          <p:cNvPr id="3" name="Content Placeholder 2"/>
          <p:cNvSpPr>
            <a:spLocks noGrp="1"/>
          </p:cNvSpPr>
          <p:nvPr>
            <p:ph idx="1"/>
          </p:nvPr>
        </p:nvSpPr>
        <p:spPr/>
        <p:txBody>
          <a:bodyPr>
            <a:normAutofit fontScale="92500"/>
          </a:bodyPr>
          <a:lstStyle/>
          <a:p>
            <a:r>
              <a:rPr lang="en-US" dirty="0"/>
              <a:t>The goal of the Berlin wall (and the fence between East and West Germany) was not to keep people out, but to keep people in. </a:t>
            </a:r>
          </a:p>
          <a:p>
            <a:r>
              <a:rPr lang="en-US" dirty="0"/>
              <a:t>East Germany became a prison on the scale of a nation.</a:t>
            </a:r>
          </a:p>
          <a:p>
            <a:r>
              <a:rPr lang="en-US" dirty="0"/>
              <a:t>Boundaries between occupation forces became barriers to human and commercial traffic. </a:t>
            </a:r>
          </a:p>
          <a:p>
            <a:r>
              <a:rPr lang="en-US" dirty="0"/>
              <a:t>This morphed into a formal border between two, politically and economically divergent countries. </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343965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Walls and Fences Rise</a:t>
            </a:r>
          </a:p>
        </p:txBody>
      </p:sp>
      <p:sp>
        <p:nvSpPr>
          <p:cNvPr id="3" name="Content Placeholder 2"/>
          <p:cNvSpPr>
            <a:spLocks noGrp="1"/>
          </p:cNvSpPr>
          <p:nvPr>
            <p:ph idx="1"/>
          </p:nvPr>
        </p:nvSpPr>
        <p:spPr/>
        <p:txBody>
          <a:bodyPr/>
          <a:lstStyle/>
          <a:p>
            <a:r>
              <a:rPr lang="en-US" dirty="0"/>
              <a:t>The fence between East and West Germany (and East and West Berlin) became a physical barrier, protected with minefields, wire fence that could only be cut with a torch, guard towers, lights, and armed forces with orders to shoot to kill people trying to “leave” rather than potential invading forces.</a:t>
            </a:r>
            <a:r>
              <a:rPr lang="en-US" dirty="0">
                <a:effectLst/>
              </a:rPr>
              <a:t> </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62084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Walls and Fences Fall</a:t>
            </a:r>
          </a:p>
        </p:txBody>
      </p:sp>
      <p:sp>
        <p:nvSpPr>
          <p:cNvPr id="3" name="Content Placeholder 2"/>
          <p:cNvSpPr>
            <a:spLocks noGrp="1"/>
          </p:cNvSpPr>
          <p:nvPr>
            <p:ph idx="1"/>
          </p:nvPr>
        </p:nvSpPr>
        <p:spPr/>
        <p:txBody>
          <a:bodyPr>
            <a:normAutofit lnSpcReduction="10000"/>
          </a:bodyPr>
          <a:lstStyle/>
          <a:p>
            <a:r>
              <a:rPr lang="en-US" dirty="0"/>
              <a:t>November 1989</a:t>
            </a:r>
          </a:p>
          <a:p>
            <a:r>
              <a:rPr lang="en-US" dirty="0"/>
              <a:t>Recognizing they could no longer stop people from leaving East Germany and going to the west via Czechoslovakia, the gates in Berlin were opened for free travel to the west.</a:t>
            </a:r>
          </a:p>
          <a:p>
            <a:r>
              <a:rPr lang="en-US" dirty="0"/>
              <a:t>Within hours the gates were removed along with the barricades.</a:t>
            </a:r>
          </a:p>
          <a:p>
            <a:r>
              <a:rPr lang="en-US" dirty="0"/>
              <a:t>People climbed the wall and started destructively removing it.</a:t>
            </a:r>
          </a:p>
        </p:txBody>
      </p:sp>
      <p:sp>
        <p:nvSpPr>
          <p:cNvPr id="4" name="Footer Placeholder 3"/>
          <p:cNvSpPr>
            <a:spLocks noGrp="1"/>
          </p:cNvSpPr>
          <p:nvPr>
            <p:ph type="ftr" sz="quarter" idx="11"/>
          </p:nvPr>
        </p:nvSpPr>
        <p:spPr/>
        <p:txBody>
          <a:bodyPr/>
          <a:lstStyle/>
          <a:p>
            <a:r>
              <a:rPr lang="en-US" dirty="0"/>
              <a:t>Copyright © 2024 Phelps, Dailey, </a:t>
            </a:r>
            <a:r>
              <a:rPr lang="en-US" dirty="0" err="1"/>
              <a:t>Koenigsberg</a:t>
            </a:r>
            <a:r>
              <a:rPr lang="en-US" dirty="0"/>
              <a:t>. All rights reserved.</a:t>
            </a:r>
          </a:p>
        </p:txBody>
      </p:sp>
    </p:spTree>
    <p:extLst>
      <p:ext uri="{BB962C8B-B14F-4D97-AF65-F5344CB8AC3E}">
        <p14:creationId xmlns:p14="http://schemas.microsoft.com/office/powerpoint/2010/main" val="1153320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2005</TotalTime>
  <Words>9092</Words>
  <Application>Microsoft Macintosh PowerPoint</Application>
  <PresentationFormat>On-screen Show (4:3)</PresentationFormat>
  <Paragraphs>520</Paragraphs>
  <Slides>64</Slides>
  <Notes>39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1" baseType="lpstr">
      <vt:lpstr>Arial</vt:lpstr>
      <vt:lpstr>Calibri</vt:lpstr>
      <vt:lpstr>Symbol</vt:lpstr>
      <vt:lpstr>Times New Roman</vt:lpstr>
      <vt:lpstr>Wingdings</vt:lpstr>
      <vt:lpstr>Office Theme</vt:lpstr>
      <vt:lpstr>Document</vt:lpstr>
      <vt:lpstr>Border Security 3rd ed. Chapter 1</vt:lpstr>
      <vt:lpstr>Key Terms and Concepts</vt:lpstr>
      <vt:lpstr>Introduction</vt:lpstr>
      <vt:lpstr>Chapter 1 Outline</vt:lpstr>
      <vt:lpstr>Dividing East and West</vt:lpstr>
      <vt:lpstr>PowerPoint Presentation</vt:lpstr>
      <vt:lpstr>Iron Curtains</vt:lpstr>
      <vt:lpstr>Walls and Fences Rise</vt:lpstr>
      <vt:lpstr>Walls and Fences Fall</vt:lpstr>
      <vt:lpstr>A Day Later</vt:lpstr>
      <vt:lpstr>Mauer im Kopf</vt:lpstr>
      <vt:lpstr>45 Years of Separation</vt:lpstr>
      <vt:lpstr>Questions?</vt:lpstr>
      <vt:lpstr>Important Definitions</vt:lpstr>
      <vt:lpstr>Natural Geographic Barriers</vt:lpstr>
      <vt:lpstr>Mountains</vt:lpstr>
      <vt:lpstr>Himalayas</vt:lpstr>
      <vt:lpstr>PowerPoint Presentation</vt:lpstr>
      <vt:lpstr>Pyrenees</vt:lpstr>
      <vt:lpstr>Carpathian</vt:lpstr>
      <vt:lpstr>Caucasus</vt:lpstr>
      <vt:lpstr>Andes</vt:lpstr>
      <vt:lpstr>Oceans, Rivers, &amp; Straits</vt:lpstr>
      <vt:lpstr>Rhine River</vt:lpstr>
      <vt:lpstr>PowerPoint Presentation</vt:lpstr>
      <vt:lpstr>Rio Grande</vt:lpstr>
      <vt:lpstr>PowerPoint Presentation</vt:lpstr>
      <vt:lpstr>Other Bodies of Water as Boundaries</vt:lpstr>
      <vt:lpstr>PowerPoint Presentation</vt:lpstr>
      <vt:lpstr>Deserts</vt:lpstr>
      <vt:lpstr>PowerPoint Presentation</vt:lpstr>
      <vt:lpstr>PowerPoint Presentation</vt:lpstr>
      <vt:lpstr>Sahara</vt:lpstr>
      <vt:lpstr>Sonoran</vt:lpstr>
      <vt:lpstr>Natural Geography</vt:lpstr>
      <vt:lpstr>Political Geography</vt:lpstr>
      <vt:lpstr>dar al Islam and dar al Harb</vt:lpstr>
      <vt:lpstr>Mainland European Borders</vt:lpstr>
      <vt:lpstr>Angle and Nordic Borders</vt:lpstr>
      <vt:lpstr>Modern Border Law &amp; Statehood*</vt:lpstr>
      <vt:lpstr>Expanding Territory of a State</vt:lpstr>
      <vt:lpstr>Interstate Water Boundaries</vt:lpstr>
      <vt:lpstr>United Nations Convention  on the Law of the Sea </vt:lpstr>
      <vt:lpstr>PowerPoint Presentation</vt:lpstr>
      <vt:lpstr>U.N. Convention, art. 87, the High Seas </vt:lpstr>
      <vt:lpstr>Economic Boundaries</vt:lpstr>
      <vt:lpstr>“Commerce Clause” </vt:lpstr>
      <vt:lpstr>USITC </vt:lpstr>
      <vt:lpstr>USITC Relief</vt:lpstr>
      <vt:lpstr>Harmonized Tariff Schedule </vt:lpstr>
      <vt:lpstr>Open Borders: Costs and Benefits of Globalization</vt:lpstr>
      <vt:lpstr>PowerPoint Presentation</vt:lpstr>
      <vt:lpstr>Borderless Regions</vt:lpstr>
      <vt:lpstr>Resolving Disputes</vt:lpstr>
      <vt:lpstr>PowerPoint Presentation</vt:lpstr>
      <vt:lpstr>Barriers</vt:lpstr>
      <vt:lpstr>PowerPoint Presentation</vt:lpstr>
      <vt:lpstr>What are some other Famous Walls?</vt:lpstr>
      <vt:lpstr>PowerPoint Presentation</vt:lpstr>
      <vt:lpstr>PowerPoint Presentation</vt:lpstr>
      <vt:lpstr>Executive Order 13767</vt:lpstr>
      <vt:lpstr>Conclusion</vt:lpstr>
      <vt:lpstr>Questions for further consideration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Border Security Chapter 1</dc:title>
  <dc:subject/>
  <dc:creator>James Phelps</dc:creator>
  <cp:keywords/>
  <dc:description/>
  <cp:lastModifiedBy>Kerri Hughes</cp:lastModifiedBy>
  <cp:revision>45</cp:revision>
  <dcterms:created xsi:type="dcterms:W3CDTF">2014-12-26T01:42:41Z</dcterms:created>
  <dcterms:modified xsi:type="dcterms:W3CDTF">2024-06-04T14:23:21Z</dcterms:modified>
  <cp:category/>
</cp:coreProperties>
</file>