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8206B-0047-8A40-B2C0-04755C8975DA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21078-F6B8-F849-A428-19C6B445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B286E1DD-4B80-475A-A78E-F0756B379DF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4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3E2CF566-6A83-4EA1-88BD-DDCB7EE3F20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66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21078-F6B8-F849-A428-19C6B44561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8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4DA2C4C4-916E-4B33-BEF8-D505D7478B5C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2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567D5D00-A71C-40D9-94A3-A7784B47264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7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567D5D00-A71C-40D9-94A3-A7784B47264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2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1BCCE007-BBAB-4036-A3B4-EEAAF5AD8E0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8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000D5CFF-B14C-401C-A30E-7C8899118CC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11490C84-4559-4611-8312-6C093EF63328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8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9BB4BCA6-6419-47ED-BB63-12C66CFA4CF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3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F944E3B8-58E9-417A-889C-54321C88D21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7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94197-40ED-B94A-A10C-848D8CA8DFAE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53CC1-FE96-1B44-9127-899E33CF1FB4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DFA0A-BA41-9C4E-BA8F-B041B9156015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ACC3A-419B-3A42-935D-00031503F3CA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58D96-F59B-0B46-81A6-00F599B26061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D8506-D4C7-9C41-9A7D-7E04607B3503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079E2-F30E-EA44-8CFA-D03F9C359FEA}" type="datetime1">
              <a:rPr lang="en-US" smtClean="0"/>
              <a:t>10/10/18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DBAA6-E596-004F-955C-F38A6AEBB2FF}" type="datetime1">
              <a:rPr lang="en-US" smtClean="0"/>
              <a:t>10/10/18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3BC64-CFB8-6747-B169-4C48A9A7B3A7}" type="datetime1">
              <a:rPr lang="en-US" smtClean="0"/>
              <a:t>10/10/18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483E4-DD93-7749-B4B6-FC43F362EB8C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95210-AA36-0C48-BC79-E72B3A83D2AC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fld id="{6FCB399C-3F47-6445-A4DA-E552548A1739}" type="datetime1">
              <a:rPr lang="en-US" smtClean="0"/>
              <a:t>10/10/18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E7B39C-D8B9-8B48-9971-AFB2E182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811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Relevance: Rule 401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Evidence is relevant if (a)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Has any tendency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To make any fact  more or less probable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(b) And that fact is of consequence to the action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/>
              <a:t>Relevance differs from sufficiency; evidence is relevant if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/>
              <a:t>It has any tendency, no matter how small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/>
              <a:t>To make a </a:t>
            </a:r>
            <a:r>
              <a:rPr lang="en-US" dirty="0" smtClean="0"/>
              <a:t>fact of consequence </a:t>
            </a:r>
            <a:r>
              <a:rPr lang="en-US" dirty="0"/>
              <a:t>more or less probable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US v Foster	 (D.C. Cir. 1993) -- Cocaine Possession With Intent to Distribute w/in 1000 Feet of School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a typeface="ＭＳ Ｐゴシック" charset="-128"/>
              </a:rPr>
              <a:t>Sgt Clark IDs Foster from 150 Yds Away and 30-40 Feet Above Using Binoculars sees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charset="-128"/>
              </a:rPr>
              <a:t>Foster in Front Seat of Car; Give Something to Someone in Back Seat, Walk to Basketball Court, Receive Money from Someone and Hand Over a Small White Object, Walk Away, Take Two Clear Plastic Bags from Pocket, Put Them Into a Brown Paper Bag, Drop Bag Over a Fence, Pick Up Bag Again, Walk Over to Apartment Bldg and Drop Bag Near Another Fence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charset="-128"/>
              </a:rPr>
              <a:t>Clark Radios Description, Other Officers Arrive and Arrest Foster and Retrieve Brown Bag Which Has 51 Packets of Crack Cocaine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339502"/>
          </a:xfrm>
        </p:spPr>
        <p:txBody>
          <a:bodyPr/>
          <a:lstStyle/>
          <a:p>
            <a:r>
              <a:rPr lang="en-US" dirty="0" smtClean="0"/>
              <a:t>The full set </a:t>
            </a:r>
            <a:r>
              <a:rPr lang="en-US" smtClean="0"/>
              <a:t>of </a:t>
            </a:r>
            <a:r>
              <a:rPr lang="en-US" smtClean="0"/>
              <a:t>925 </a:t>
            </a:r>
            <a:r>
              <a:rPr lang="en-US" dirty="0" smtClean="0"/>
              <a:t>slides is available upon adoption. If you are a professor using this book for a class,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8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Sufficiency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en-US"/>
              <a:t>Sufficiency Depends Upon Standard of Proof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en-US"/>
              <a:t>Is There Enough Evidence to Prove Guilt BRD in a Criminal Case 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en-US"/>
              <a:t>Is There Enough Evidence to Prove a Civil Case by a Preponderance</a:t>
            </a:r>
          </a:p>
          <a:p>
            <a:pPr algn="just">
              <a:lnSpc>
                <a:spcPct val="80000"/>
              </a:lnSpc>
              <a:defRPr/>
            </a:pPr>
            <a:r>
              <a:rPr lang="en-US"/>
              <a:t>A Party Might Have Several Items of Relevant Evidence and Still Suffer a Judgment as a Matter of Law or a Judgment of Acquittal</a:t>
            </a:r>
          </a:p>
          <a:p>
            <a:pPr>
              <a:lnSpc>
                <a:spcPct val="80000"/>
              </a:lnSpc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7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 Principles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4000"/>
              <a:t>Cases are proved a piece at a time</a:t>
            </a:r>
          </a:p>
          <a:p>
            <a:pPr algn="just">
              <a:defRPr/>
            </a:pPr>
            <a:r>
              <a:rPr lang="en-US" sz="4000"/>
              <a:t>Common law materiality =s of consequence to the action</a:t>
            </a:r>
          </a:p>
          <a:p>
            <a:pPr algn="just">
              <a:defRPr/>
            </a:pPr>
            <a:r>
              <a:rPr lang="en-US" sz="4000"/>
              <a:t>Common law relevance =s more or less probable</a:t>
            </a:r>
          </a:p>
          <a:p>
            <a:pPr algn="just">
              <a:defRPr/>
            </a:pPr>
            <a:endParaRPr lang="en-US" sz="4000"/>
          </a:p>
          <a:p>
            <a:pPr>
              <a:defRPr/>
            </a:pPr>
            <a:endParaRPr lang="en-US" sz="4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1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Rule 402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4000" dirty="0"/>
              <a:t>Relevant evidence is admissible unless made inadmissible by</a:t>
            </a:r>
          </a:p>
          <a:p>
            <a:pPr lvl="1" algn="just">
              <a:defRPr/>
            </a:pPr>
            <a:r>
              <a:rPr lang="en-US" sz="3200" dirty="0"/>
              <a:t>These Rules or others adopted by Supreme Court (e.g., Fed. R. Civ. P.)</a:t>
            </a:r>
          </a:p>
          <a:p>
            <a:pPr lvl="1" algn="just">
              <a:defRPr/>
            </a:pPr>
            <a:r>
              <a:rPr lang="en-US" sz="3200" dirty="0"/>
              <a:t>A federal statute</a:t>
            </a:r>
          </a:p>
          <a:p>
            <a:pPr lvl="1" algn="just">
              <a:defRPr/>
            </a:pPr>
            <a:r>
              <a:rPr lang="en-US" sz="3200" dirty="0"/>
              <a:t>Constitution</a:t>
            </a:r>
          </a:p>
          <a:p>
            <a:pPr algn="just">
              <a:defRPr/>
            </a:pPr>
            <a:r>
              <a:rPr lang="en-US" sz="4000" dirty="0"/>
              <a:t>Irrelevant evidence is inadmissible</a:t>
            </a:r>
          </a:p>
          <a:p>
            <a:pPr>
              <a:defRPr/>
            </a:pP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 Rule II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3600"/>
              <a:t>True or False?  </a:t>
            </a:r>
            <a:r>
              <a:rPr lang="en-US" sz="3600" b="1"/>
              <a:t>All relevant evidence is admissible and an objection to relevant evidence will be overruled.</a:t>
            </a:r>
          </a:p>
          <a:p>
            <a:pPr algn="just">
              <a:defRPr/>
            </a:pPr>
            <a:r>
              <a:rPr lang="en-US" sz="3600" b="1"/>
              <a:t>False</a:t>
            </a:r>
          </a:p>
          <a:p>
            <a:pPr algn="just">
              <a:defRPr/>
            </a:pPr>
            <a:r>
              <a:rPr lang="en-US" sz="3600"/>
              <a:t>All relevant evidence admissible EXCEPT . . 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 Rule III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smtClean="0">
                <a:ea typeface="ＭＳ Ｐゴシック" charset="-128"/>
              </a:rPr>
              <a:t>True or False: </a:t>
            </a:r>
            <a:r>
              <a:rPr lang="en-US" b="1" i="1" smtClean="0">
                <a:ea typeface="ＭＳ Ｐゴシック" charset="-128"/>
              </a:rPr>
              <a:t>Upon proper objection</a:t>
            </a:r>
            <a:r>
              <a:rPr lang="en-US" smtClean="0">
                <a:ea typeface="ＭＳ Ｐゴシック" charset="-128"/>
              </a:rPr>
              <a:t>, </a:t>
            </a:r>
            <a:r>
              <a:rPr lang="en-US" b="1" smtClean="0">
                <a:ea typeface="ＭＳ Ｐゴシック" charset="-128"/>
              </a:rPr>
              <a:t>irrelevant evidence is never admissible.</a:t>
            </a:r>
          </a:p>
          <a:p>
            <a:pPr algn="just">
              <a:lnSpc>
                <a:spcPct val="90000"/>
              </a:lnSpc>
            </a:pPr>
            <a:r>
              <a:rPr lang="en-US" b="1" smtClean="0">
                <a:ea typeface="ＭＳ Ｐゴシック" charset="-128"/>
              </a:rPr>
              <a:t>True.  Irrelevant evidence is simply inadmissible – provided a timely, specific and correct objection is made.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Judge determines relevance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Decision based on reason (logic) and experience</a:t>
            </a:r>
            <a:endParaRPr lang="en-US" sz="400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1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Direct and Circumstantial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Direct evidence -- if believed, proves a point without the need for inferences</a:t>
            </a:r>
          </a:p>
          <a:p>
            <a:pPr>
              <a:defRPr/>
            </a:pPr>
            <a:r>
              <a:rPr lang="en-US"/>
              <a:t>Circumstantial evidence -- requires inferences</a:t>
            </a:r>
          </a:p>
          <a:p>
            <a:pPr>
              <a:defRPr/>
            </a:pPr>
            <a:r>
              <a:rPr lang="en-US"/>
              <a:t>Neither is necessarily more powerful</a:t>
            </a:r>
          </a:p>
          <a:p>
            <a:pPr>
              <a:defRPr/>
            </a:pPr>
            <a:r>
              <a:rPr lang="en-US"/>
              <a:t>Judges instruct on both and then tell the jury it makes no difference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of Direct Evidence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Eyewitness says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I saw defendant shoot the deceased</a:t>
            </a:r>
            <a:r>
              <a:rPr lang="ja-JP" altLang="en-US" smtClean="0">
                <a:ea typeface="ＭＳ Ｐゴシック" charset="-128"/>
              </a:rPr>
              <a:t>”</a:t>
            </a:r>
            <a:endParaRPr lang="en-US" altLang="ja-JP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Powerful?  Maybe, but suppose witness was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 mile away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not wearing glasses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under the influence of an illegal controlled substance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drunk as a skunk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Example of Circumstantial Evidence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Witness </a:t>
            </a:r>
          </a:p>
          <a:p>
            <a:pPr lvl="1">
              <a:defRPr/>
            </a:pPr>
            <a:r>
              <a:rPr lang="en-US"/>
              <a:t>Heard a shot</a:t>
            </a:r>
          </a:p>
          <a:p>
            <a:pPr lvl="1">
              <a:defRPr/>
            </a:pPr>
            <a:r>
              <a:rPr lang="en-US"/>
              <a:t>A second later, saw defendant standing over deceased with a smoking gun</a:t>
            </a:r>
          </a:p>
          <a:p>
            <a:pPr>
              <a:defRPr/>
            </a:pPr>
            <a:r>
              <a:rPr lang="en-US"/>
              <a:t>Inference: Defendant shot the deceased</a:t>
            </a:r>
          </a:p>
          <a:p>
            <a:pPr>
              <a:defRPr/>
            </a:pPr>
            <a:r>
              <a:rPr lang="en-US"/>
              <a:t>Powerful?</a:t>
            </a:r>
          </a:p>
          <a:p>
            <a:pPr>
              <a:defRPr/>
            </a:pPr>
            <a:r>
              <a:rPr lang="en-US"/>
              <a:t>Absolutely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7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 Mode and Order of Presenting Evidence 2018</Template>
  <TotalTime>3</TotalTime>
  <Words>649</Words>
  <Application>Microsoft Macintosh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ＭＳ Ｐゴシック</vt:lpstr>
      <vt:lpstr>Times New Roman</vt:lpstr>
      <vt:lpstr>Arial</vt:lpstr>
      <vt:lpstr>Default Design</vt:lpstr>
      <vt:lpstr>Relevance: Rule 401</vt:lpstr>
      <vt:lpstr>Sufficiency</vt:lpstr>
      <vt:lpstr>Basic Principles</vt:lpstr>
      <vt:lpstr>Rule 402 </vt:lpstr>
      <vt:lpstr>Basic Rule II</vt:lpstr>
      <vt:lpstr>Basic Rule III</vt:lpstr>
      <vt:lpstr>Direct and Circumstantial</vt:lpstr>
      <vt:lpstr>Example of Direct Evidence</vt:lpstr>
      <vt:lpstr>Example of Circumstantial Evidence</vt:lpstr>
      <vt:lpstr>US v Foster  (D.C. Cir. 1993) -- Cocaine Possession With Intent to Distribute w/in 1000 Feet of School 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Relevance: Rule 401</dc:title>
  <dc:creator>Microsoft Office User</dc:creator>
  <cp:lastModifiedBy>Microsoft Office User</cp:lastModifiedBy>
  <cp:revision>2</cp:revision>
  <dcterms:created xsi:type="dcterms:W3CDTF">2018-10-10T21:04:47Z</dcterms:created>
  <dcterms:modified xsi:type="dcterms:W3CDTF">2018-10-10T21:13:09Z</dcterms:modified>
</cp:coreProperties>
</file>