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706D-48C9-D540-8096-461B4ECEFF61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9892C-6761-A04D-B8A1-C24D178B3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4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9892C-6761-A04D-B8A1-C24D178B3E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0A4C-75C2-8C43-9008-D4F170C871BD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7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C8A3-E37C-DB47-8597-040BA52FEBCD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6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F855-F0AD-C74F-B179-81469FCEB46E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C97C-AADB-CC41-8FF3-CF697950CD55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8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E2C8-ECAC-6D4E-B516-94840A306787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EA23-E1FC-2D4F-8143-A33AD18732D1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7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6B5-FAE4-4C4A-AFBB-A1A97B4482D6}" type="datetime1">
              <a:rPr lang="en-US" smtClean="0"/>
              <a:t>2/26/21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A7FB-64AA-354C-ADFC-EC9B62A931D3}" type="datetime1">
              <a:rPr lang="en-US" smtClean="0"/>
              <a:t>2/26/21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CA6D-FA69-054F-8996-6E3C91293DE5}" type="datetime1">
              <a:rPr lang="en-US" smtClean="0"/>
              <a:t>2/26/21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56C1-D86E-634C-A593-15CBAED00A63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9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67DB-CC11-5347-BA29-F325694B5CFE}" type="datetime1">
              <a:rPr lang="en-US" smtClean="0"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1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46959-1EFA-174D-B32C-946B260FE574}" type="datetime1">
              <a:rPr lang="en-US" smtClean="0"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29904-951F-AA46-A83A-1BC5365D7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emeier@cap-press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does the term “civil law” mean?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5697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Law derived from comprehensive civil codes enacted by legislatures?</a:t>
            </a:r>
          </a:p>
          <a:p>
            <a:pPr lvl="1"/>
            <a:r>
              <a:rPr lang="en-US" dirty="0" smtClean="0"/>
              <a:t>Yes, but it is more than that.</a:t>
            </a:r>
          </a:p>
          <a:p>
            <a:endParaRPr lang="en-US" dirty="0"/>
          </a:p>
          <a:p>
            <a:r>
              <a:rPr lang="en-US" b="1" dirty="0" smtClean="0"/>
              <a:t>Law governing relations between private persons (natural persons and juridical persons), as opposed to “public law”—law governing relationship between the state and private persons?</a:t>
            </a:r>
          </a:p>
          <a:p>
            <a:pPr lvl="1"/>
            <a:r>
              <a:rPr lang="en-US" dirty="0" smtClean="0"/>
              <a:t>Yes, but it is more than that.</a:t>
            </a:r>
          </a:p>
          <a:p>
            <a:pPr lvl="1"/>
            <a:endParaRPr lang="en-US" dirty="0"/>
          </a:p>
          <a:p>
            <a:r>
              <a:rPr lang="en-US" b="1" dirty="0" smtClean="0"/>
              <a:t>Law developed over the course of 700 years of legal development beginning with the rediscovery of Roman law texts in the late 12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in Italy through and including codification in the 19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century?</a:t>
            </a:r>
          </a:p>
          <a:p>
            <a:pPr lvl="1"/>
            <a:r>
              <a:rPr lang="en-US" dirty="0" smtClean="0"/>
              <a:t>This is Peter Stein’s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full set of 1087 PowerPoint slides is available upon adoption. If you are a professor using this book for a class, please contact Rachael Meier at </a:t>
            </a:r>
            <a:r>
              <a:rPr lang="en-US" dirty="0" smtClean="0">
                <a:hlinkClick r:id="rId2"/>
              </a:rPr>
              <a:t>remeier@cap-press.com</a:t>
            </a:r>
            <a:r>
              <a:rPr lang="en-US" dirty="0" smtClean="0"/>
              <a:t> to request your slides.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5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Byzantine Empire Under Justinian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64544"/>
            <a:ext cx="7620000" cy="387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984815" cy="1600200"/>
          </a:xfrm>
        </p:spPr>
        <p:txBody>
          <a:bodyPr/>
          <a:lstStyle/>
          <a:p>
            <a:r>
              <a:rPr lang="en-US" b="1" dirty="0" smtClean="0"/>
              <a:t>What do we need to know about Roman Law?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39787" y="1866379"/>
            <a:ext cx="5335545" cy="462097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Developed over the course of 1100 years—5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 BCE to 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 CE.</a:t>
            </a:r>
          </a:p>
          <a:p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Justinian's compilation – </a:t>
            </a:r>
            <a:r>
              <a:rPr lang="en-US" sz="2400" b="1" dirty="0" smtClean="0">
                <a:solidFill>
                  <a:srgbClr val="FF0000"/>
                </a:solidFill>
              </a:rPr>
              <a:t>the Corpus </a:t>
            </a:r>
            <a:r>
              <a:rPr lang="en-US" sz="2400" b="1" dirty="0" err="1" smtClean="0">
                <a:solidFill>
                  <a:srgbClr val="FF0000"/>
                </a:solidFill>
              </a:rPr>
              <a:t>Iuris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Civilis</a:t>
            </a:r>
            <a:r>
              <a:rPr lang="en-US" sz="2400" b="1" dirty="0" smtClean="0">
                <a:solidFill>
                  <a:srgbClr val="FF0000"/>
                </a:solidFill>
              </a:rPr>
              <a:t> (Corpus Juris) </a:t>
            </a:r>
            <a:r>
              <a:rPr lang="en-US" sz="2400" b="1" dirty="0" smtClean="0"/>
              <a:t>– promulgated 533 CE.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1" dirty="0" smtClean="0"/>
              <a:t>Rediscovered in Pisa, Italy in late 1100s.</a:t>
            </a:r>
            <a:endParaRPr lang="en-US" sz="2200" b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522" b="21522"/>
          <a:stretch>
            <a:fillRect/>
          </a:stretch>
        </p:blipFill>
        <p:spPr>
          <a:xfrm>
            <a:off x="6438378" y="764089"/>
            <a:ext cx="4917010" cy="50969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859554" cy="93318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Corpus Juris</a:t>
            </a:r>
            <a:endParaRPr lang="en-US" sz="36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67" r="7067"/>
          <a:stretch>
            <a:fillRect/>
          </a:stretch>
        </p:blipFill>
        <p:spPr>
          <a:xfrm>
            <a:off x="7452985" y="2434806"/>
            <a:ext cx="4466073" cy="35264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28175"/>
            <a:ext cx="6024476" cy="494619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Codex</a:t>
            </a:r>
            <a:r>
              <a:rPr lang="en-US" sz="1800" b="1" dirty="0" smtClean="0"/>
              <a:t> – collection of imperial laws and edicts up to 534 (essentially an update of the </a:t>
            </a:r>
            <a:r>
              <a:rPr lang="en-US" sz="1800" b="1" dirty="0" err="1" smtClean="0"/>
              <a:t>Theodosian</a:t>
            </a:r>
            <a:r>
              <a:rPr lang="en-US" sz="1800" b="1" smtClean="0"/>
              <a:t> Code).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 smtClean="0">
                <a:solidFill>
                  <a:srgbClr val="FF0000"/>
                </a:solidFill>
              </a:rPr>
              <a:t>Novellae</a:t>
            </a:r>
            <a:r>
              <a:rPr lang="en-US" sz="1800" b="1" dirty="0" smtClean="0"/>
              <a:t> – continuation of codex for subsequent laws and edicts.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Digest</a:t>
            </a:r>
            <a:r>
              <a:rPr lang="en-US" sz="2400" b="1" dirty="0" smtClean="0"/>
              <a:t> – compilation and redaction of commentaries by jurists dating from classical period of Roman law (31 BCE – 235 CE).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b="1" dirty="0" smtClean="0"/>
              <a:t>Arranged in 50 books (</a:t>
            </a:r>
            <a:r>
              <a:rPr lang="en-US" sz="2400" b="1" dirty="0" err="1" smtClean="0"/>
              <a:t>libres</a:t>
            </a:r>
            <a:r>
              <a:rPr lang="en-US" sz="2400" b="1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b="1" dirty="0" smtClean="0"/>
              <a:t>Subdivided into titles (</a:t>
            </a:r>
            <a:r>
              <a:rPr lang="en-US" sz="2400" b="1" dirty="0" err="1" smtClean="0"/>
              <a:t>titulos</a:t>
            </a:r>
            <a:r>
              <a:rPr lang="en-US" sz="2400" b="1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b="1" dirty="0" smtClean="0"/>
              <a:t>Dominated by work of several key jurists – e.g., Ulpian, Paul.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Institutes</a:t>
            </a:r>
            <a:r>
              <a:rPr lang="en-US" sz="2600" b="1" dirty="0" smtClean="0"/>
              <a:t> – short, concise textbook for law students.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600" b="1" dirty="0" smtClean="0"/>
              <a:t>Follows 3 part model invented by Gaius (Persons, Things, Actions)</a:t>
            </a:r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6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400256" cy="1271392"/>
          </a:xfrm>
        </p:spPr>
        <p:txBody>
          <a:bodyPr/>
          <a:lstStyle/>
          <a:p>
            <a:r>
              <a:rPr lang="en-US" b="1" dirty="0" smtClean="0"/>
              <a:t>Professor Peter Stein, QC (1926-2016)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13" b="16013"/>
          <a:stretch>
            <a:fillRect/>
          </a:stretch>
        </p:blipFill>
        <p:spPr>
          <a:xfrm>
            <a:off x="7438597" y="1039660"/>
            <a:ext cx="4593196" cy="3626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195" y="3750252"/>
            <a:ext cx="2095500" cy="2540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28592"/>
            <a:ext cx="5385648" cy="4140396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Judge and Jurist in the Civil Law: A Historical Interpretation</a:t>
            </a:r>
            <a:r>
              <a:rPr lang="en-US" sz="2400" b="1" dirty="0" smtClean="0"/>
              <a:t>, 46 La. L. Rev. 241 (1986)</a:t>
            </a:r>
          </a:p>
          <a:p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Stein is telling us a story about the evolution of the Civil Law.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What are the the key themes of his story?</a:t>
            </a:r>
            <a:endParaRPr lang="en-US" sz="2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Period of </a:t>
            </a:r>
            <a:r>
              <a:rPr lang="en-US" b="1" dirty="0" err="1" smtClean="0"/>
              <a:t>Ius</a:t>
            </a:r>
            <a:r>
              <a:rPr lang="en-US" b="1" dirty="0" smtClean="0"/>
              <a:t> Commune </a:t>
            </a:r>
            <a:br>
              <a:rPr lang="en-US" b="1" dirty="0" smtClean="0"/>
            </a:br>
            <a:r>
              <a:rPr lang="en-US" b="1" dirty="0" smtClean="0"/>
              <a:t>(1200-1500)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36334" y="1681163"/>
            <a:ext cx="5157787" cy="8239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Problem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Complex Legal Pluralism</a:t>
            </a:r>
          </a:p>
          <a:p>
            <a:pPr lvl="1"/>
            <a:r>
              <a:rPr lang="en-US" dirty="0" smtClean="0"/>
              <a:t>Different law for different regions, different social classes, different aspects of life.</a:t>
            </a:r>
          </a:p>
          <a:p>
            <a:pPr lvl="1"/>
            <a:r>
              <a:rPr lang="en-US" dirty="0" smtClean="0"/>
              <a:t>Sources of law were diverse and incomplete.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Solution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10866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Medieval University and formal legal education based on study of rediscovered Corpus Juris</a:t>
            </a:r>
          </a:p>
          <a:p>
            <a:pPr lvl="1"/>
            <a:r>
              <a:rPr lang="en-US" dirty="0" smtClean="0"/>
              <a:t>E.g. Bologna – two faculties (Canon Law and Civil Law)</a:t>
            </a:r>
          </a:p>
          <a:p>
            <a:pPr lvl="1"/>
            <a:r>
              <a:rPr lang="en-US" dirty="0" smtClean="0"/>
              <a:t>Only laws worth studying were those that transcended national boundaries – canon law and civil law.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13" y="66245"/>
            <a:ext cx="3456836" cy="1809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580" y="687966"/>
            <a:ext cx="3175000" cy="2108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Period of the </a:t>
            </a:r>
            <a:r>
              <a:rPr lang="en-US" b="1" dirty="0" err="1" smtClean="0"/>
              <a:t>Ius</a:t>
            </a:r>
            <a:r>
              <a:rPr lang="en-US" b="1" dirty="0" smtClean="0"/>
              <a:t> Commune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Glossators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Concentrated on pure exegesis.</a:t>
            </a:r>
          </a:p>
          <a:p>
            <a:r>
              <a:rPr lang="en-US" dirty="0" smtClean="0"/>
              <a:t>Treated texts as sacred.</a:t>
            </a:r>
          </a:p>
          <a:p>
            <a:r>
              <a:rPr lang="en-US" dirty="0" smtClean="0"/>
              <a:t>Answer to every question is found in the texts.</a:t>
            </a:r>
          </a:p>
          <a:p>
            <a:r>
              <a:rPr lang="en-US" b="1" dirty="0" err="1" smtClean="0"/>
              <a:t>Accursius</a:t>
            </a:r>
            <a:r>
              <a:rPr lang="en-US" dirty="0" smtClean="0"/>
              <a:t> – </a:t>
            </a:r>
          </a:p>
          <a:p>
            <a:pPr lvl="1"/>
            <a:r>
              <a:rPr lang="en-US" dirty="0" smtClean="0"/>
              <a:t>The Great Gloss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Commentators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Used manuscripts of Corpus Juris and Gloss of Glossators but did not distinguish between them.</a:t>
            </a:r>
          </a:p>
          <a:p>
            <a:r>
              <a:rPr lang="en-US" dirty="0" smtClean="0"/>
              <a:t>Authority of the Gloss is just as important as authority of original text, maybe more.</a:t>
            </a:r>
          </a:p>
          <a:p>
            <a:r>
              <a:rPr lang="en-US" b="1" dirty="0" err="1" smtClean="0"/>
              <a:t>Bartolus</a:t>
            </a:r>
            <a:r>
              <a:rPr lang="en-US" b="1" dirty="0" smtClean="0"/>
              <a:t> of </a:t>
            </a:r>
            <a:r>
              <a:rPr lang="en-US" b="1" dirty="0" err="1" smtClean="0"/>
              <a:t>Saxoferrato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Accursius</a:t>
            </a:r>
            <a:r>
              <a:rPr lang="en-US" b="1" dirty="0" smtClean="0"/>
              <a:t> (1182-1260)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Degestum</a:t>
            </a:r>
            <a:r>
              <a:rPr lang="en-US" dirty="0" smtClean="0"/>
              <a:t> </a:t>
            </a:r>
            <a:r>
              <a:rPr lang="en-US" dirty="0" err="1" smtClean="0"/>
              <a:t>Vetus</a:t>
            </a:r>
            <a:r>
              <a:rPr lang="en-US" dirty="0" smtClean="0"/>
              <a:t> with </a:t>
            </a:r>
            <a:r>
              <a:rPr lang="en-US" dirty="0" err="1" smtClean="0"/>
              <a:t>Accursius</a:t>
            </a:r>
            <a:r>
              <a:rPr lang="en-US" dirty="0" smtClean="0"/>
              <a:t>’ Gloss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584454"/>
            <a:ext cx="5157787" cy="35258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Justinian 1 – Codex </a:t>
            </a:r>
            <a:r>
              <a:rPr lang="en-US" dirty="0" err="1" smtClean="0"/>
              <a:t>Justinianus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1500" y="2505075"/>
            <a:ext cx="3684588" cy="3684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806" y="44233"/>
            <a:ext cx="1460719" cy="1957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53" y="25326"/>
            <a:ext cx="1481507" cy="190373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414903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/>
              <a:t>Bartolus</a:t>
            </a:r>
            <a:r>
              <a:rPr lang="en-US" b="1" dirty="0" smtClean="0"/>
              <a:t> de </a:t>
            </a:r>
            <a:r>
              <a:rPr lang="en-US" b="1" dirty="0" err="1" smtClean="0"/>
              <a:t>Saxoferrato</a:t>
            </a:r>
            <a:r>
              <a:rPr lang="en-US" b="1" dirty="0" smtClean="0"/>
              <a:t> (1314-1357)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9" y="2423248"/>
            <a:ext cx="2604574" cy="2817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918" y="1673695"/>
            <a:ext cx="5755709" cy="4316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712" y="2293481"/>
            <a:ext cx="2164017" cy="36253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2021 Carolina Academic Press, LLC.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1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656</Words>
  <Application>Microsoft Macintosh PowerPoint</Application>
  <PresentationFormat>Widescreen</PresentationFormat>
  <Paragraphs>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What does the term “civil law” mean?</vt:lpstr>
      <vt:lpstr>Byzantine Empire Under Justinian</vt:lpstr>
      <vt:lpstr>What do we need to know about Roman Law? </vt:lpstr>
      <vt:lpstr>Corpus Juris</vt:lpstr>
      <vt:lpstr>Professor Peter Stein, QC (1926-2016) </vt:lpstr>
      <vt:lpstr>Period of Ius Commune  (1200-1500)</vt:lpstr>
      <vt:lpstr>Period of the Ius Commune</vt:lpstr>
      <vt:lpstr>Accursius (1182-1260)</vt:lpstr>
      <vt:lpstr>Bartolus de Saxoferrato (1314-1357) 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the term “civil law” mean?</dc:title>
  <dc:creator>Microsoft Office User</dc:creator>
  <cp:lastModifiedBy>Microsoft Office User</cp:lastModifiedBy>
  <cp:revision>1</cp:revision>
  <dcterms:created xsi:type="dcterms:W3CDTF">2021-02-26T16:52:44Z</dcterms:created>
  <dcterms:modified xsi:type="dcterms:W3CDTF">2021-02-26T16:54:29Z</dcterms:modified>
</cp:coreProperties>
</file>