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6"/>
          <p:cNvGrpSpPr/>
          <p:nvPr/>
        </p:nvGrpSpPr>
        <p:grpSpPr>
          <a:xfrm>
            <a:off x="-4" y="1219199"/>
            <a:ext cx="13004806" cy="7315205"/>
            <a:chOff x="-2" y="0"/>
            <a:chExt cx="13004805" cy="7315203"/>
          </a:xfrm>
        </p:grpSpPr>
        <p:sp>
          <p:nvSpPr>
            <p:cNvPr id="117" name="Shape 117"/>
            <p:cNvSpPr/>
            <p:nvPr/>
          </p:nvSpPr>
          <p:spPr>
            <a:xfrm>
              <a:off x="-2" y="0"/>
              <a:ext cx="13004804" cy="7315202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8766" tIns="48766" rIns="48766" bIns="48766" numCol="1" anchor="t">
              <a:noAutofit/>
            </a:bodyPr>
            <a:lstStyle/>
            <a:p>
              <a:pPr algn="l" defTabSz="65024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18" name="Shape 118"/>
            <p:cNvSpPr/>
            <p:nvPr/>
          </p:nvSpPr>
          <p:spPr>
            <a:xfrm>
              <a:off x="-3" y="2844800"/>
              <a:ext cx="4470404" cy="4470403"/>
            </a:xfrm>
            <a:prstGeom prst="ellipse">
              <a:avLst/>
            </a:prstGeom>
            <a:gradFill flip="none" rotWithShape="1">
              <a:gsLst>
                <a:gs pos="0">
                  <a:srgbClr val="9B6BF2">
                    <a:alpha val="11000"/>
                  </a:srgbClr>
                </a:gs>
                <a:gs pos="36000">
                  <a:srgbClr val="9B6BF2">
                    <a:alpha val="10000"/>
                  </a:srgbClr>
                </a:gs>
                <a:gs pos="75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8766" tIns="48766" rIns="48766" bIns="48766" numCol="1" anchor="t">
              <a:noAutofit/>
            </a:bodyPr>
            <a:lstStyle/>
            <a:p>
              <a:pPr algn="l" defTabSz="65024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19" name="Shape 119"/>
            <p:cNvSpPr/>
            <p:nvPr/>
          </p:nvSpPr>
          <p:spPr>
            <a:xfrm>
              <a:off x="-3" y="3088640"/>
              <a:ext cx="2519684" cy="2519683"/>
            </a:xfrm>
            <a:prstGeom prst="ellipse">
              <a:avLst/>
            </a:prstGeom>
            <a:gradFill flip="none" rotWithShape="1">
              <a:gsLst>
                <a:gs pos="0">
                  <a:srgbClr val="9B6BF2">
                    <a:alpha val="8000"/>
                  </a:srgbClr>
                </a:gs>
                <a:gs pos="36000">
                  <a:srgbClr val="9B6BF2">
                    <a:alpha val="8000"/>
                  </a:srgbClr>
                </a:gs>
                <a:gs pos="72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8766" tIns="48766" rIns="48766" bIns="48766" numCol="1" anchor="t">
              <a:noAutofit/>
            </a:bodyPr>
            <a:lstStyle/>
            <a:p>
              <a:pPr algn="l" defTabSz="65024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0" name="Shape 120"/>
            <p:cNvSpPr/>
            <p:nvPr/>
          </p:nvSpPr>
          <p:spPr>
            <a:xfrm>
              <a:off x="9182947" y="6258561"/>
              <a:ext cx="1056643" cy="1056643"/>
            </a:xfrm>
            <a:prstGeom prst="ellipse">
              <a:avLst/>
            </a:pr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66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8766" tIns="48766" rIns="48766" bIns="48766" numCol="1" anchor="t">
              <a:noAutofit/>
            </a:bodyPr>
            <a:lstStyle/>
            <a:p>
              <a:pPr algn="l" defTabSz="65024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1" name="Shape 121"/>
            <p:cNvSpPr/>
            <p:nvPr/>
          </p:nvSpPr>
          <p:spPr>
            <a:xfrm>
              <a:off x="9182947" y="1788159"/>
              <a:ext cx="3007363" cy="3007363"/>
            </a:xfrm>
            <a:prstGeom prst="ellipse">
              <a:avLst/>
            </a:prstGeom>
            <a:gradFill flip="none" rotWithShape="1">
              <a:gsLst>
                <a:gs pos="0">
                  <a:srgbClr val="9B6BF2">
                    <a:alpha val="7000"/>
                  </a:srgbClr>
                </a:gs>
                <a:gs pos="36000">
                  <a:srgbClr val="9B6BF2">
                    <a:alpha val="6000"/>
                  </a:srgbClr>
                </a:gs>
                <a:gs pos="69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8766" tIns="48766" rIns="48766" bIns="48766" numCol="1" anchor="t">
              <a:noAutofit/>
            </a:bodyPr>
            <a:lstStyle/>
            <a:p>
              <a:pPr algn="l" defTabSz="65024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2" name="Shape 122"/>
            <p:cNvSpPr/>
            <p:nvPr/>
          </p:nvSpPr>
          <p:spPr>
            <a:xfrm>
              <a:off x="8532707" y="9027"/>
              <a:ext cx="1706883" cy="1706883"/>
            </a:xfrm>
            <a:prstGeom prst="ellipse">
              <a:avLst/>
            </a:pr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73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8766" tIns="48766" rIns="48766" bIns="48766" numCol="1" anchor="t">
              <a:noAutofit/>
            </a:bodyPr>
            <a:lstStyle/>
            <a:p>
              <a:pPr algn="l" defTabSz="65024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3" name="Shape 123"/>
            <p:cNvSpPr/>
            <p:nvPr/>
          </p:nvSpPr>
          <p:spPr>
            <a:xfrm rot="21010067">
              <a:off x="9057013" y="1917350"/>
              <a:ext cx="3519371" cy="47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6" tIns="48766" rIns="48766" bIns="48766" numCol="1" anchor="t">
              <a:noAutofit/>
            </a:bodyPr>
            <a:lstStyle/>
            <a:p>
              <a:pPr algn="l" defTabSz="65024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4" name="Shape 124"/>
            <p:cNvSpPr/>
            <p:nvPr/>
          </p:nvSpPr>
          <p:spPr>
            <a:xfrm>
              <a:off x="490138" y="1990832"/>
              <a:ext cx="12029445" cy="483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8766" tIns="48766" rIns="48766" bIns="48766" numCol="1" anchor="t">
              <a:noAutofit/>
            </a:bodyPr>
            <a:lstStyle/>
            <a:p>
              <a:pPr algn="l" defTabSz="65024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-2" y="1692"/>
              <a:ext cx="13004805" cy="731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8766" tIns="48766" rIns="48766" bIns="48766" numCol="1" anchor="t">
              <a:noAutofit/>
            </a:bodyPr>
            <a:lstStyle/>
            <a:p>
              <a:pPr algn="l" defTabSz="65024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  <p:sp>
        <p:nvSpPr>
          <p:cNvPr id="127" name="Shape 127"/>
          <p:cNvSpPr/>
          <p:nvPr/>
        </p:nvSpPr>
        <p:spPr>
          <a:xfrm>
            <a:off x="11133665" y="1219199"/>
            <a:ext cx="731522" cy="1219201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8766" tIns="48766" rIns="48766" bIns="48766"/>
          <a:lstStyle/>
          <a:p>
            <a:pPr algn="l" defTabSz="650240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28" name="Shape 128"/>
          <p:cNvSpPr/>
          <p:nvPr>
            <p:ph type="title"/>
          </p:nvPr>
        </p:nvSpPr>
        <p:spPr>
          <a:xfrm>
            <a:off x="1231950" y="2257778"/>
            <a:ext cx="9345510" cy="754098"/>
          </a:xfrm>
          <a:prstGeom prst="rect">
            <a:avLst/>
          </a:prstGeom>
        </p:spPr>
        <p:txBody>
          <a:bodyPr lIns="48766" tIns="48766" rIns="48766" bIns="48766"/>
          <a:lstStyle>
            <a:lvl1pPr algn="l" defTabSz="650240">
              <a:defRPr sz="5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9" name="Shape 129"/>
          <p:cNvSpPr/>
          <p:nvPr>
            <p:ph type="body" sz="half" idx="1"/>
          </p:nvPr>
        </p:nvSpPr>
        <p:spPr>
          <a:xfrm>
            <a:off x="1231950" y="3996266"/>
            <a:ext cx="9414038" cy="3644055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457200" indent="-457200" defTabSz="650240">
              <a:spcBef>
                <a:spcPts val="1400"/>
              </a:spcBef>
              <a:buClr>
                <a:srgbClr val="B31166"/>
              </a:buClr>
              <a:buSzPct val="80000"/>
              <a:buFont typeface="Wingdings 3"/>
              <a:buChar char=""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85824" indent="-428624" defTabSz="650240">
              <a:spcBef>
                <a:spcPts val="1400"/>
              </a:spcBef>
              <a:buClr>
                <a:srgbClr val="B31166"/>
              </a:buClr>
              <a:buSzPct val="80000"/>
              <a:buFont typeface="Wingdings 3"/>
              <a:buChar char=""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06285" indent="-391885" defTabSz="650240">
              <a:spcBef>
                <a:spcPts val="1400"/>
              </a:spcBef>
              <a:buClr>
                <a:srgbClr val="B31166"/>
              </a:buClr>
              <a:buSzPct val="80000"/>
              <a:buFont typeface="Wingdings 3"/>
              <a:buChar char=""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indent="-457200" defTabSz="650240">
              <a:spcBef>
                <a:spcPts val="1400"/>
              </a:spcBef>
              <a:buClr>
                <a:srgbClr val="B31166"/>
              </a:buClr>
              <a:buSzPct val="80000"/>
              <a:buFont typeface="Wingdings 3"/>
              <a:buChar char=""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indent="-457200" defTabSz="650240">
              <a:spcBef>
                <a:spcPts val="1400"/>
              </a:spcBef>
              <a:buClr>
                <a:srgbClr val="B31166"/>
              </a:buClr>
              <a:buSzPct val="80000"/>
              <a:buFont typeface="Wingdings 3"/>
              <a:buChar char=""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hape 130"/>
          <p:cNvSpPr/>
          <p:nvPr>
            <p:ph type="sldNum" sz="quarter" idx="2"/>
          </p:nvPr>
        </p:nvSpPr>
        <p:spPr>
          <a:xfrm>
            <a:off x="11167175" y="1671776"/>
            <a:ext cx="645148" cy="681735"/>
          </a:xfrm>
          <a:prstGeom prst="rect">
            <a:avLst/>
          </a:prstGeom>
        </p:spPr>
        <p:txBody>
          <a:bodyPr lIns="48766" tIns="48766" rIns="48766" bIns="48766" anchor="b"/>
          <a:lstStyle>
            <a:lvl1pPr defTabSz="650240"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bhall@cap-press.com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1231949" y="2257778"/>
            <a:ext cx="9345511" cy="754097"/>
          </a:xfrm>
          <a:prstGeom prst="rect">
            <a:avLst/>
          </a:prstGeom>
        </p:spPr>
        <p:txBody>
          <a:bodyPr/>
          <a:lstStyle>
            <a:lvl1pPr defTabSz="482868">
              <a:defRPr sz="3634"/>
            </a:lvl1pPr>
          </a:lstStyle>
          <a:p>
            <a:pPr/>
            <a:r>
              <a:t>To prepare for the fraud-related interview</a:t>
            </a:r>
          </a:p>
        </p:txBody>
      </p:sp>
      <p:sp>
        <p:nvSpPr>
          <p:cNvPr id="140" name="Shape 140"/>
          <p:cNvSpPr/>
          <p:nvPr>
            <p:ph type="body" sz="half" idx="1"/>
          </p:nvPr>
        </p:nvSpPr>
        <p:spPr>
          <a:xfrm>
            <a:off x="1231950" y="3996266"/>
            <a:ext cx="9414039" cy="3644055"/>
          </a:xfrm>
          <a:prstGeom prst="rect">
            <a:avLst/>
          </a:prstGeom>
        </p:spPr>
        <p:txBody>
          <a:bodyPr/>
          <a:lstStyle/>
          <a:p>
            <a:pPr/>
            <a:r>
              <a:t>Organize information</a:t>
            </a:r>
          </a:p>
          <a:p>
            <a:pPr/>
            <a:r>
              <a:t>Determine who you will have to interview</a:t>
            </a:r>
          </a:p>
          <a:p>
            <a:pPr/>
            <a:r>
              <a:t>Review questions and documentation for the interview</a:t>
            </a:r>
          </a:p>
        </p:txBody>
      </p:sp>
      <p:sp>
        <p:nvSpPr>
          <p:cNvPr id="141" name="Shape 141"/>
          <p:cNvSpPr/>
          <p:nvPr/>
        </p:nvSpPr>
        <p:spPr>
          <a:xfrm>
            <a:off x="4289329" y="8337550"/>
            <a:ext cx="4426142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/>
            <a:r>
              <a:t>Copyright © 2022 Carolina Academic Press, LLC. All rights reserved.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1231949" y="2257778"/>
            <a:ext cx="9345511" cy="754097"/>
          </a:xfrm>
          <a:prstGeom prst="rect">
            <a:avLst/>
          </a:prstGeom>
        </p:spPr>
        <p:txBody>
          <a:bodyPr/>
          <a:lstStyle>
            <a:lvl1pPr defTabSz="559206">
              <a:defRPr sz="4300"/>
            </a:lvl1pPr>
          </a:lstStyle>
          <a:p>
            <a:pPr/>
            <a:r>
              <a:t>The fraud-related interview journey</a:t>
            </a:r>
          </a:p>
        </p:txBody>
      </p:sp>
      <p:sp>
        <p:nvSpPr>
          <p:cNvPr id="144" name="Shape 144"/>
          <p:cNvSpPr/>
          <p:nvPr>
            <p:ph type="body" sz="half" idx="1"/>
          </p:nvPr>
        </p:nvSpPr>
        <p:spPr>
          <a:xfrm>
            <a:off x="1231950" y="3996266"/>
            <a:ext cx="9414039" cy="3644055"/>
          </a:xfrm>
          <a:prstGeom prst="rect">
            <a:avLst/>
          </a:prstGeom>
        </p:spPr>
        <p:txBody>
          <a:bodyPr/>
          <a:lstStyle/>
          <a:p>
            <a:pPr/>
            <a:r>
              <a:t>To go from where you are  - lacking information </a:t>
            </a:r>
          </a:p>
          <a:p>
            <a:pPr/>
            <a:r>
              <a:t>To where you want to go – </a:t>
            </a:r>
            <a:r>
              <a:rPr i="1"/>
              <a:t>to know</a:t>
            </a:r>
            <a:r>
              <a:t> </a:t>
            </a:r>
          </a:p>
        </p:txBody>
      </p:sp>
      <p:sp>
        <p:nvSpPr>
          <p:cNvPr id="145" name="Shape 145"/>
          <p:cNvSpPr/>
          <p:nvPr/>
        </p:nvSpPr>
        <p:spPr>
          <a:xfrm>
            <a:off x="4289329" y="8261350"/>
            <a:ext cx="4426142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/>
            <a:r>
              <a:t>Copyright © 2022 Carolina Academic Press, LLC. All rights reserved.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1231949" y="2257778"/>
            <a:ext cx="9345511" cy="754097"/>
          </a:xfrm>
          <a:prstGeom prst="rect">
            <a:avLst/>
          </a:prstGeom>
        </p:spPr>
        <p:txBody>
          <a:bodyPr/>
          <a:lstStyle>
            <a:lvl1pPr defTabSz="559206">
              <a:defRPr sz="4300"/>
            </a:lvl1pPr>
          </a:lstStyle>
          <a:p>
            <a:pPr/>
            <a:r>
              <a:t>Requirements for fraud to occur</a:t>
            </a:r>
          </a:p>
        </p:txBody>
      </p:sp>
      <p:sp>
        <p:nvSpPr>
          <p:cNvPr id="148" name="Shape 148"/>
          <p:cNvSpPr/>
          <p:nvPr>
            <p:ph type="body" sz="half" idx="1"/>
          </p:nvPr>
        </p:nvSpPr>
        <p:spPr>
          <a:xfrm>
            <a:off x="1231950" y="3996266"/>
            <a:ext cx="9414039" cy="3644055"/>
          </a:xfrm>
          <a:prstGeom prst="rect">
            <a:avLst/>
          </a:prstGeom>
        </p:spPr>
        <p:txBody>
          <a:bodyPr/>
          <a:lstStyle/>
          <a:p>
            <a:pPr/>
            <a:r>
              <a:t>Deception to commit the act </a:t>
            </a:r>
          </a:p>
          <a:p>
            <a:pPr/>
            <a:r>
              <a:t>Deception to avoid discovery </a:t>
            </a:r>
          </a:p>
        </p:txBody>
      </p:sp>
      <p:sp>
        <p:nvSpPr>
          <p:cNvPr id="149" name="Shape 149"/>
          <p:cNvSpPr/>
          <p:nvPr/>
        </p:nvSpPr>
        <p:spPr>
          <a:xfrm>
            <a:off x="4289329" y="8248650"/>
            <a:ext cx="4426142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/>
            <a:r>
              <a:t>Copyright © 2022 Carolina Academic Press, LLC. All rights reserved.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1231949" y="2257778"/>
            <a:ext cx="9345511" cy="754097"/>
          </a:xfrm>
          <a:prstGeom prst="rect">
            <a:avLst/>
          </a:prstGeom>
        </p:spPr>
        <p:txBody>
          <a:bodyPr/>
          <a:lstStyle>
            <a:lvl1pPr defTabSz="559206">
              <a:defRPr sz="4300"/>
            </a:lvl1pPr>
          </a:lstStyle>
          <a:p>
            <a:pPr/>
            <a:r>
              <a:t>High correlation of </a:t>
            </a:r>
          </a:p>
        </p:txBody>
      </p:sp>
      <p:sp>
        <p:nvSpPr>
          <p:cNvPr id="152" name="Shape 152"/>
          <p:cNvSpPr/>
          <p:nvPr>
            <p:ph type="body" sz="half" idx="1"/>
          </p:nvPr>
        </p:nvSpPr>
        <p:spPr>
          <a:xfrm>
            <a:off x="1231950" y="3996266"/>
            <a:ext cx="9414039" cy="3644055"/>
          </a:xfrm>
          <a:prstGeom prst="rect">
            <a:avLst/>
          </a:prstGeom>
        </p:spPr>
        <p:txBody>
          <a:bodyPr/>
          <a:lstStyle/>
          <a:p>
            <a:pPr/>
            <a:r>
              <a:t>Narcissism and fraud</a:t>
            </a:r>
          </a:p>
        </p:txBody>
      </p:sp>
      <p:sp>
        <p:nvSpPr>
          <p:cNvPr id="153" name="Shape 153"/>
          <p:cNvSpPr/>
          <p:nvPr/>
        </p:nvSpPr>
        <p:spPr>
          <a:xfrm>
            <a:off x="4289329" y="8159750"/>
            <a:ext cx="4426142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/>
            <a:r>
              <a:t>Copyright © 2022 Carolina Academic Press, LLC. All rights reserved.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xfrm>
            <a:off x="1231949" y="2257778"/>
            <a:ext cx="9345511" cy="754097"/>
          </a:xfrm>
          <a:prstGeom prst="rect">
            <a:avLst/>
          </a:prstGeom>
        </p:spPr>
        <p:txBody>
          <a:bodyPr/>
          <a:lstStyle>
            <a:lvl1pPr defTabSz="405553">
              <a:defRPr sz="3080"/>
            </a:lvl1pPr>
          </a:lstStyle>
          <a:p>
            <a:pPr/>
            <a:r>
              <a:t>First step in conducting a fraud-related interview</a:t>
            </a:r>
          </a:p>
        </p:txBody>
      </p:sp>
      <p:sp>
        <p:nvSpPr>
          <p:cNvPr id="156" name="Shape 156"/>
          <p:cNvSpPr/>
          <p:nvPr>
            <p:ph type="body" sz="half" idx="1"/>
          </p:nvPr>
        </p:nvSpPr>
        <p:spPr>
          <a:xfrm>
            <a:off x="1231950" y="3996266"/>
            <a:ext cx="9414039" cy="3644055"/>
          </a:xfrm>
          <a:prstGeom prst="rect">
            <a:avLst/>
          </a:prstGeom>
        </p:spPr>
        <p:txBody>
          <a:bodyPr/>
          <a:lstStyle/>
          <a:p>
            <a:pPr/>
            <a:r>
              <a:t>Prepared and capable of developing a plan </a:t>
            </a:r>
          </a:p>
          <a:p>
            <a:pPr marL="0" indent="0">
              <a:buSzTx/>
              <a:buNone/>
            </a:pPr>
            <a:r>
              <a:t>. </a:t>
            </a:r>
          </a:p>
        </p:txBody>
      </p:sp>
      <p:sp>
        <p:nvSpPr>
          <p:cNvPr id="157" name="Shape 157"/>
          <p:cNvSpPr/>
          <p:nvPr/>
        </p:nvSpPr>
        <p:spPr>
          <a:xfrm>
            <a:off x="4289329" y="8324850"/>
            <a:ext cx="4426142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/>
            <a:r>
              <a:t>Copyright © 2022 Carolina Academic Press, LLC. All rights reserved.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1231949" y="2257778"/>
            <a:ext cx="9345511" cy="754097"/>
          </a:xfrm>
          <a:prstGeom prst="rect">
            <a:avLst/>
          </a:prstGeom>
        </p:spPr>
        <p:txBody>
          <a:bodyPr/>
          <a:lstStyle>
            <a:lvl1pPr defTabSz="482868">
              <a:defRPr sz="3634"/>
            </a:lvl1pPr>
          </a:lstStyle>
          <a:p>
            <a:pPr/>
            <a:r>
              <a:t>Two components of the planning process</a:t>
            </a:r>
          </a:p>
        </p:txBody>
      </p:sp>
      <p:sp>
        <p:nvSpPr>
          <p:cNvPr id="160" name="Shape 160"/>
          <p:cNvSpPr/>
          <p:nvPr>
            <p:ph type="body" sz="half" idx="1"/>
          </p:nvPr>
        </p:nvSpPr>
        <p:spPr>
          <a:xfrm>
            <a:off x="1231950" y="3996266"/>
            <a:ext cx="9414039" cy="3644055"/>
          </a:xfrm>
          <a:prstGeom prst="rect">
            <a:avLst/>
          </a:prstGeom>
        </p:spPr>
        <p:txBody>
          <a:bodyPr/>
          <a:lstStyle/>
          <a:p>
            <a:pPr/>
            <a:r>
              <a:t>Planning for the conduct of the interview itself </a:t>
            </a:r>
          </a:p>
          <a:p>
            <a:pPr/>
            <a:r>
              <a:t>Planning to be able to conduct the interview.</a:t>
            </a:r>
          </a:p>
        </p:txBody>
      </p:sp>
      <p:sp>
        <p:nvSpPr>
          <p:cNvPr id="161" name="Shape 161"/>
          <p:cNvSpPr/>
          <p:nvPr/>
        </p:nvSpPr>
        <p:spPr>
          <a:xfrm>
            <a:off x="4289329" y="8339243"/>
            <a:ext cx="4426142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/>
            <a:r>
              <a:t>Copyright © 2022 Carolina Academic Press, LLC. All rights reserved.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1231949" y="2257778"/>
            <a:ext cx="9345511" cy="754097"/>
          </a:xfrm>
          <a:prstGeom prst="rect">
            <a:avLst/>
          </a:prstGeom>
        </p:spPr>
        <p:txBody>
          <a:bodyPr/>
          <a:lstStyle>
            <a:lvl1pPr defTabSz="476755">
              <a:defRPr sz="3587"/>
            </a:lvl1pPr>
          </a:lstStyle>
          <a:p>
            <a:pPr/>
            <a:r>
              <a:t>Composition of highly effective interviews</a:t>
            </a:r>
          </a:p>
        </p:txBody>
      </p:sp>
      <p:sp>
        <p:nvSpPr>
          <p:cNvPr id="164" name="Shape 164"/>
          <p:cNvSpPr/>
          <p:nvPr>
            <p:ph type="body" sz="half" idx="1"/>
          </p:nvPr>
        </p:nvSpPr>
        <p:spPr>
          <a:xfrm>
            <a:off x="1231950" y="3996266"/>
            <a:ext cx="9414039" cy="3644055"/>
          </a:xfrm>
          <a:prstGeom prst="rect">
            <a:avLst/>
          </a:prstGeom>
        </p:spPr>
        <p:txBody>
          <a:bodyPr/>
          <a:lstStyle/>
          <a:p>
            <a:pPr/>
            <a:r>
              <a:t>Fundaments of questioning for quality information </a:t>
            </a:r>
          </a:p>
          <a:p>
            <a:pPr/>
            <a:r>
              <a:t>Detecting deception</a:t>
            </a:r>
          </a:p>
          <a:p>
            <a:pPr/>
            <a:r>
              <a:t>Gaining-compliance.</a:t>
            </a:r>
          </a:p>
        </p:txBody>
      </p:sp>
      <p:sp>
        <p:nvSpPr>
          <p:cNvPr id="165" name="Shape 165"/>
          <p:cNvSpPr/>
          <p:nvPr/>
        </p:nvSpPr>
        <p:spPr>
          <a:xfrm>
            <a:off x="4289329" y="8312150"/>
            <a:ext cx="4426142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/>
            <a:r>
              <a:t>Copyright © 2022 Carolina Academic Press, LLC. All rights reserved.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1231949" y="2257778"/>
            <a:ext cx="9345511" cy="754097"/>
          </a:xfrm>
          <a:prstGeom prst="rect">
            <a:avLst/>
          </a:prstGeom>
        </p:spPr>
        <p:txBody>
          <a:bodyPr/>
          <a:lstStyle>
            <a:lvl1pPr defTabSz="559206">
              <a:defRPr sz="4300"/>
            </a:lvl1pPr>
          </a:lstStyle>
          <a:p>
            <a:pPr/>
            <a:r>
              <a:t>Point to remember </a:t>
            </a:r>
          </a:p>
        </p:txBody>
      </p:sp>
      <p:sp>
        <p:nvSpPr>
          <p:cNvPr id="168" name="Shape 168"/>
          <p:cNvSpPr/>
          <p:nvPr>
            <p:ph type="body" sz="half" idx="1"/>
          </p:nvPr>
        </p:nvSpPr>
        <p:spPr>
          <a:xfrm>
            <a:off x="1231950" y="3996266"/>
            <a:ext cx="9414039" cy="3644055"/>
          </a:xfrm>
          <a:prstGeom prst="rect">
            <a:avLst/>
          </a:prstGeom>
        </p:spPr>
        <p:txBody>
          <a:bodyPr/>
          <a:lstStyle/>
          <a:p>
            <a:pPr/>
            <a:r>
              <a:t>Within a fraud related interview, the interviewer either has their own plan or they are part of the interviewee’s plan.</a:t>
            </a:r>
          </a:p>
        </p:txBody>
      </p:sp>
      <p:sp>
        <p:nvSpPr>
          <p:cNvPr id="169" name="Shape 169"/>
          <p:cNvSpPr/>
          <p:nvPr/>
        </p:nvSpPr>
        <p:spPr>
          <a:xfrm>
            <a:off x="4289329" y="8223250"/>
            <a:ext cx="4426142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/>
            <a:r>
              <a:t>Copyright © 2022 Carolina Academic Press, LLC. All rights reserved.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14781">
              <a:defRPr sz="2272"/>
            </a:pPr>
            <a:r>
              <a:t>The full set of 175 PowerPoint slides is available upon adoption. If you are a professor using this book for a class, please contact Beth Hall at </a:t>
            </a:r>
            <a:r>
              <a:rPr u="sng">
                <a:hlinkClick r:id="rId2" invalidUrl="" action="" tgtFrame="" tooltip="" history="1" highlightClick="0" endSnd="0"/>
              </a:rPr>
              <a:t>bhall@cap-press.com</a:t>
            </a:r>
            <a:r>
              <a:t> to request your slides.</a:t>
            </a:r>
          </a:p>
        </p:txBody>
      </p:sp>
      <p:sp>
        <p:nvSpPr>
          <p:cNvPr id="173" name="Shape 173"/>
          <p:cNvSpPr/>
          <p:nvPr/>
        </p:nvSpPr>
        <p:spPr>
          <a:xfrm>
            <a:off x="4289329" y="7854949"/>
            <a:ext cx="4426142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/>
            <a:r>
              <a:t>Copyright © 2022 Carolina Academic Press, LLC. All rights reserved.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