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C18DB-0373-F847-B067-5158FE691E54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75FC9-0F69-1D44-B717-7BA63B7B3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5FC9-0F69-1D44-B717-7BA63B7B35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7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477000"/>
            <a:ext cx="5283200" cy="309546"/>
          </a:xfrm>
        </p:spPr>
        <p:txBody>
          <a:bodyPr/>
          <a:lstStyle>
            <a:lvl1pPr>
              <a:defRPr lang="en-US" sz="1000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477000"/>
            <a:ext cx="5080000" cy="309546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68BECC-3037-1748-ACB0-67E2C3B4A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8686800" cy="9588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400" i="1" dirty="0"/>
              <a:t>3 largest psychiatric facilities in the U.S.?                              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90738" y="2438400"/>
            <a:ext cx="8001000" cy="36576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3000" dirty="0"/>
              <a:t>L.A. County Jail</a:t>
            </a:r>
          </a:p>
          <a:p>
            <a:pPr lvl="1" eaLnBrk="1" hangingPunct="1">
              <a:defRPr/>
            </a:pPr>
            <a:r>
              <a:rPr lang="en-US" sz="3000" dirty="0"/>
              <a:t>Cook County Jail (Chicago)</a:t>
            </a:r>
          </a:p>
          <a:p>
            <a:pPr lvl="1" eaLnBrk="1" hangingPunct="1">
              <a:defRPr/>
            </a:pPr>
            <a:r>
              <a:rPr lang="en-US" sz="3000" dirty="0"/>
              <a:t>Riker’s Island (NYC)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9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400" i="1" dirty="0"/>
              <a:t>Defining Serious Mental Illness (SMI)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90738" y="2133600"/>
            <a:ext cx="80010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Substantial disorders of thought, perception, or mood that significantly impair an individual’s functioning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Schizophrenia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Bipolar Disorder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Depression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3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400" i="1" dirty="0"/>
              <a:t>Prevalence of SMI in the Criminal Justice System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90738" y="1752600"/>
            <a:ext cx="8001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16% of jail/prison populations have SMI </a:t>
            </a:r>
            <a:r>
              <a:rPr lang="en-US" sz="2600" dirty="0"/>
              <a:t>(Ditton, 1999)</a:t>
            </a:r>
          </a:p>
          <a:p>
            <a:pPr eaLnBrk="1" hangingPunct="1">
              <a:defRPr/>
            </a:pPr>
            <a:r>
              <a:rPr lang="en-US" dirty="0" smtClean="0"/>
              <a:t>Approximately 50% of persons with mental illness have been arrested  </a:t>
            </a:r>
            <a:r>
              <a:rPr lang="en-US" sz="2600" dirty="0"/>
              <a:t>(Frankle et al., 2001; Solomon &amp; Draine, 1995; Walsh &amp; Bricourt, 1997)</a:t>
            </a:r>
          </a:p>
          <a:p>
            <a:pPr eaLnBrk="1" hangingPunct="1">
              <a:defRPr/>
            </a:pPr>
            <a:r>
              <a:rPr lang="en-US" dirty="0" smtClean="0"/>
              <a:t>Less than 1% of people with SMI ever become violent </a:t>
            </a:r>
            <a:r>
              <a:rPr lang="en-US" sz="2600" dirty="0"/>
              <a:t>(McCampbell, 2001)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2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38200"/>
            <a:ext cx="7239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400" i="1" dirty="0"/>
              <a:t>Reasons for Overrepresentation of SMI in the Criminal Justice System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90738" y="2438400"/>
            <a:ext cx="8001000" cy="3352800"/>
          </a:xfrm>
        </p:spPr>
        <p:txBody>
          <a:bodyPr/>
          <a:lstStyle/>
          <a:p>
            <a:pPr marL="1371600" indent="-457200">
              <a:defRPr/>
            </a:pPr>
            <a:r>
              <a:rPr lang="en-US" dirty="0" smtClean="0"/>
              <a:t>Historical Events</a:t>
            </a:r>
          </a:p>
          <a:p>
            <a:pPr marL="1371600" indent="-457200">
              <a:defRPr/>
            </a:pPr>
            <a:r>
              <a:rPr lang="en-US" dirty="0" smtClean="0"/>
              <a:t>Societal Attitudes</a:t>
            </a:r>
          </a:p>
          <a:p>
            <a:pPr marL="1371600" indent="-457200">
              <a:defRPr/>
            </a:pPr>
            <a:r>
              <a:rPr lang="en-US" dirty="0" smtClean="0"/>
              <a:t>System Failures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4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400" i="1" dirty="0"/>
              <a:t>Reasons for SMI in CJS: </a:t>
            </a:r>
            <a:br>
              <a:rPr lang="en-US" sz="3400" i="1" dirty="0"/>
            </a:br>
            <a:r>
              <a:rPr lang="en-US" sz="3400" i="1" dirty="0"/>
              <a:t>Historical Events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90738" y="1752600"/>
            <a:ext cx="8001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1940’s-50’s: Expos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é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 of state hospitals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1952: Discovery of Thorazine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1963:  Kennedy signs Community Mental Health Centers Construction Act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1970’s:  “Imminent danger” standard of civil commitment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…Deinstitutionalization movement</a:t>
            </a:r>
          </a:p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400" i="1" dirty="0"/>
              <a:t>Reasons for SMI in CJS: </a:t>
            </a:r>
            <a:br>
              <a:rPr lang="en-US" sz="3400" i="1" dirty="0"/>
            </a:br>
            <a:r>
              <a:rPr lang="en-US" sz="3400" i="1" dirty="0"/>
              <a:t>Societal Attitudes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90738" y="1752600"/>
            <a:ext cx="8001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1980’s: Retributive, punitive attitudes toward CJ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Increasing fear of individuals with MI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Stigma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Myths</a:t>
            </a:r>
          </a:p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2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400" i="1" dirty="0"/>
              <a:t>Reasons for SMI in CJS: </a:t>
            </a:r>
            <a:br>
              <a:rPr lang="en-US" sz="3400" i="1" dirty="0"/>
            </a:br>
            <a:r>
              <a:rPr lang="en-US" sz="3400" i="1" dirty="0"/>
              <a:t>System Failures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90738" y="1752600"/>
            <a:ext cx="8001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Law Enforcement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Officers’ beliefs/biases about MI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MI can contribute to detection by LE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 can’t say “no”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Easier to arrest</a:t>
            </a:r>
          </a:p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3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400" i="1" dirty="0"/>
              <a:t>Reasons for SMI in CJS: </a:t>
            </a:r>
            <a:br>
              <a:rPr lang="en-US" sz="3400" i="1" dirty="0"/>
            </a:br>
            <a:r>
              <a:rPr lang="en-US" sz="3400" i="1" dirty="0"/>
              <a:t>System Failures (cont.)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90738" y="1752600"/>
            <a:ext cx="8001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Jails/Prisons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Acute psychopathology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Conditions of incarceration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Disciplinary infractions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Use of segregation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Lack of mental health services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Psychiatric medications</a:t>
            </a:r>
          </a:p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full set of 123 PowerPoint slides is available upon adoption of this book. If you are a professor and you are using this book for class, please contact Beth at </a:t>
            </a:r>
            <a:r>
              <a:rPr lang="en-US" dirty="0" smtClean="0">
                <a:hlinkClick r:id="rId3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16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Reddington Bonham - Chap 1 2018 PPT</Template>
  <TotalTime>5</TotalTime>
  <Words>400</Words>
  <Application>Microsoft Macintosh PowerPoint</Application>
  <PresentationFormat>Widescreen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Times New Roman</vt:lpstr>
      <vt:lpstr>Trebuchet MS</vt:lpstr>
      <vt:lpstr>Wingdings</vt:lpstr>
      <vt:lpstr>Wingdings 2</vt:lpstr>
      <vt:lpstr>Opulent</vt:lpstr>
      <vt:lpstr>3 largest psychiatric facilities in the U.S.?                               </vt:lpstr>
      <vt:lpstr>Defining Serious Mental Illness (SMI)</vt:lpstr>
      <vt:lpstr>Prevalence of SMI in the Criminal Justice System</vt:lpstr>
      <vt:lpstr>Reasons for Overrepresentation of SMI in the Criminal Justice System</vt:lpstr>
      <vt:lpstr>Reasons for SMI in CJS:  Historical Events</vt:lpstr>
      <vt:lpstr>Reasons for SMI in CJS:  Societal Attitudes</vt:lpstr>
      <vt:lpstr>Reasons for SMI in CJS:  System Failures</vt:lpstr>
      <vt:lpstr>Reasons for SMI in CJS:  System Failures (cont.)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largest psychiatric facilities in the U.S.?                               </dc:title>
  <dc:creator>Microsoft Office User</dc:creator>
  <cp:lastModifiedBy>Microsoft Office User</cp:lastModifiedBy>
  <cp:revision>2</cp:revision>
  <dcterms:created xsi:type="dcterms:W3CDTF">2019-01-15T21:28:29Z</dcterms:created>
  <dcterms:modified xsi:type="dcterms:W3CDTF">2019-01-15T21:34:10Z</dcterms:modified>
</cp:coreProperties>
</file>