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B5BD6-B322-A647-8CFC-B125D88CB3E6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19F08-04E0-604D-82EF-09124FE3F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80A1D6-2E91-7B4B-97F6-942140CB033A}" type="slidenum">
              <a:rPr lang="en-US" altLang="x-none">
                <a:solidFill>
                  <a:prstClr val="black"/>
                </a:solidFill>
                <a:latin typeface="Calibri" charset="0"/>
              </a:rPr>
              <a:pPr/>
              <a:t>1</a:t>
            </a:fld>
            <a:endParaRPr lang="en-US" altLang="x-none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8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FD55-CA1B-D348-A1EA-DB2B76D10E2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5092-DD47-EE4B-8190-013692940DE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101C-F30D-3F4E-B84C-46E5A1D65AF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681-0F17-6741-B751-D0D9F743C2D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8731-A8E3-194B-9A18-2A1139D5EC8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A42B-52F3-CB4E-9589-8DDE613E250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25AA-1EF9-A54F-934D-25FC2EC9C9A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43D4-E0A2-CE4F-B9EA-4C6D7A017A0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26D8-00A8-5E47-B47B-A4B2D6FB753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C680-2253-7642-8786-6FAB2939571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76BF-B5DF-EC45-969F-3837534A1E1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17F3-F1A2-404A-861E-AFCBA40663A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B97E3-99B7-7D4F-B7CF-B710928AC83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85F3-64BF-D94B-8400-7EDEEA4BEEE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23C2-A9F4-7349-AC9D-3E93EFA5CEE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3663-F979-B941-81DC-9D5C339959A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B835-9A22-644D-AD73-0F22F347356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E9B3-693A-F54E-BA17-ACE73D3A9D7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C191-AD99-6B45-B89D-48F7856053A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660B-7CC0-1F48-AEDD-7A5C8A65966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78A3-9069-3F4C-A6D3-F58E72CE796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6576-5EEB-F84F-B68A-7079637CCE6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66F87-1144-0848-8429-3E4C2A7CB3B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6848C-A67E-8844-8496-CB411D322325}" type="slidenum">
              <a:rPr lang="en-US" altLang="x-non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49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js.ojp.usdoj.gov/content/homicide/tables/vracetab.cfm" TargetMode="External"/><Relationship Id="rId4" Type="http://schemas.openxmlformats.org/officeDocument/2006/relationships/hyperlink" Target="http://www.census.gov/compendia/statab/2011/tables/11s0307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What makes crime newsworthy?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1) the nature of the offense (violent)</a:t>
            </a:r>
          </a:p>
          <a:p>
            <a:pPr eaLnBrk="1" hangingPunct="1"/>
            <a:r>
              <a:rPr lang="en-US" altLang="x-none"/>
              <a:t>2) demographic factors of the victim and offender (white and vulnerable victims)</a:t>
            </a:r>
          </a:p>
          <a:p>
            <a:pPr eaLnBrk="1" hangingPunct="1"/>
            <a:r>
              <a:rPr lang="en-US" altLang="x-none"/>
              <a:t>3) the uniqueness of the event (strange, bizarre)</a:t>
            </a:r>
          </a:p>
          <a:p>
            <a:pPr eaLnBrk="1" hangingPunct="1"/>
            <a:r>
              <a:rPr lang="en-US" altLang="x-none"/>
              <a:t>4) event salience (local relevance v national relevance)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752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Random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Random crimes are generally more popular in news than crimes committed by people you know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>
                <a:solidFill>
                  <a:srgbClr val="C00000"/>
                </a:solidFill>
              </a:rPr>
              <a:t>e.g., serial killers (see pp. 92-93)</a:t>
            </a:r>
          </a:p>
          <a:p>
            <a:pPr eaLnBrk="1" hangingPunct="1"/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051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Crime in the news creates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1) Criminals are different than “noncriminals”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2) Most crime is violent in nature</a:t>
            </a:r>
          </a:p>
          <a:p>
            <a:pPr eaLnBrk="1" hangingPunct="1">
              <a:buFont typeface="Arial" charset="0"/>
              <a:buNone/>
            </a:pPr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66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9" y="404814"/>
            <a:ext cx="82010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91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Crime in the news creates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3) Greatest threat to us comes from the poor</a:t>
            </a:r>
          </a:p>
          <a:p>
            <a:pPr eaLnBrk="1" hangingPunct="1">
              <a:buFont typeface="Arial" charset="0"/>
              <a:buNone/>
            </a:pPr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246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719139"/>
            <a:ext cx="869632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06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“Serious” street crime generates more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Murder</a:t>
            </a:r>
          </a:p>
          <a:p>
            <a:pPr eaLnBrk="1" hangingPunct="1"/>
            <a:r>
              <a:rPr lang="en-US" altLang="x-none"/>
              <a:t>Robbery</a:t>
            </a:r>
          </a:p>
          <a:p>
            <a:pPr eaLnBrk="1" hangingPunct="1"/>
            <a:r>
              <a:rPr lang="en-US" altLang="x-none"/>
              <a:t>Rape</a:t>
            </a:r>
          </a:p>
          <a:p>
            <a:pPr eaLnBrk="1" hangingPunct="1"/>
            <a:r>
              <a:rPr lang="en-US" altLang="x-none"/>
              <a:t>Aggravated assault</a:t>
            </a:r>
          </a:p>
          <a:p>
            <a:pPr eaLnBrk="1" hangingPunct="1"/>
            <a:r>
              <a:rPr lang="en-US" altLang="x-none"/>
              <a:t>Theft</a:t>
            </a:r>
          </a:p>
          <a:p>
            <a:pPr eaLnBrk="1" hangingPunct="1"/>
            <a:r>
              <a:rPr lang="en-US" altLang="x-none"/>
              <a:t>Car theft</a:t>
            </a:r>
          </a:p>
          <a:p>
            <a:pPr eaLnBrk="1" hangingPunct="1"/>
            <a:r>
              <a:rPr lang="en-US" altLang="x-none"/>
              <a:t>Burglary</a:t>
            </a:r>
          </a:p>
          <a:p>
            <a:pPr eaLnBrk="1" hangingPunct="1"/>
            <a:r>
              <a:rPr lang="en-US" altLang="x-none"/>
              <a:t>Arson</a:t>
            </a:r>
          </a:p>
          <a:p>
            <a:pPr eaLnBrk="1" hangingPunct="1"/>
            <a:r>
              <a:rPr lang="en-US" altLang="x-none"/>
              <a:t>(also drug offenses, terrorism in the news)</a:t>
            </a:r>
          </a:p>
          <a:p>
            <a:pPr eaLnBrk="1" hangingPunct="1">
              <a:buFont typeface="Arial" charset="0"/>
              <a:buNone/>
            </a:pPr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8763001" y="50990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116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Consider homicide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Makes up less than 1% of all crimes in a year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Makes up between 5% and 25% of the news, depending on whether national or local.</a:t>
            </a:r>
          </a:p>
          <a:p>
            <a:pPr eaLnBrk="1" hangingPunct="1"/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299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b="1"/>
              <a:t>Consider homicide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x-none"/>
              <a:t>Homicide news focuses on least common types of victims (e.g., female or young victims, multiple victim incidents)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>
                <a:solidFill>
                  <a:srgbClr val="C00000"/>
                </a:solidFill>
              </a:rPr>
              <a:t>Law of opposites (see pp. 90-91)</a:t>
            </a:r>
          </a:p>
          <a:p>
            <a:pPr eaLnBrk="1" hangingPunct="1"/>
            <a:endParaRPr lang="en-US" altLang="x-non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9953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4588"/>
            <a:ext cx="4572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2286000" y="4992688"/>
            <a:ext cx="746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x-none" sz="1800">
                <a:solidFill>
                  <a:prstClr val="black"/>
                </a:solidFill>
                <a:latin typeface="Arial" charset="0"/>
                <a:hlinkClick r:id="rId3"/>
              </a:rPr>
              <a:t>http://bjs.ojp.usdoj.gov/content/homicide/tables/vracetab.cfm</a:t>
            </a:r>
            <a:endParaRPr lang="en-US" altLang="x-none" sz="180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x-none" sz="1800">
                <a:solidFill>
                  <a:prstClr val="black"/>
                </a:solidFill>
                <a:latin typeface="Arial" charset="0"/>
                <a:hlinkClick r:id="rId4"/>
              </a:rPr>
              <a:t>http://www.census.gov/compendia/statab/2011/tables/11s0307.pdf</a:t>
            </a:r>
            <a:endParaRPr lang="en-US" altLang="x-none" sz="180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x-none" sz="180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x-none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 2017 Matthew B. Robinson.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229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Macintosh PowerPoint</Application>
  <PresentationFormat>Widescreen</PresentationFormat>
  <Paragraphs>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What makes crime newsworthy?</vt:lpstr>
      <vt:lpstr>Crime in the news creates misconceptions</vt:lpstr>
      <vt:lpstr>PowerPoint Presentation</vt:lpstr>
      <vt:lpstr>Crime in the news creates misconceptions</vt:lpstr>
      <vt:lpstr>PowerPoint Presentation</vt:lpstr>
      <vt:lpstr>“Serious” street crime generates more coverage</vt:lpstr>
      <vt:lpstr>Consider homicide</vt:lpstr>
      <vt:lpstr>Consider homicide</vt:lpstr>
      <vt:lpstr>PowerPoint Presentation</vt:lpstr>
      <vt:lpstr>Random crime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crime newsworthy?</dc:title>
  <dc:creator>Prod3</dc:creator>
  <cp:lastModifiedBy>Prod3</cp:lastModifiedBy>
  <cp:revision>1</cp:revision>
  <dcterms:created xsi:type="dcterms:W3CDTF">2017-01-31T20:34:40Z</dcterms:created>
  <dcterms:modified xsi:type="dcterms:W3CDTF">2017-01-31T20:35:25Z</dcterms:modified>
</cp:coreProperties>
</file>