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udio/unknown"/>
  <Default Extension="vml" ContentType="application/vnd.openxmlformats-officedocument.vmlDrawi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6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C2FD28-C2F5-4975-BC99-16ED32585251}" type="datetimeFigureOut">
              <a:rPr lang="en-US" smtClean="0"/>
              <a:t>2/18/20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3D26EB-F1AC-4EC0-9007-E9BC1AAF237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4F65C3-E192-43AA-85FF-617C76B3D66A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ED3FBA-F53E-4DD2-88BF-2681702776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CF0CA-35C1-43C9-8688-5EC118233172}" type="datetimeFigureOut">
              <a:rPr lang="en-US" smtClean="0"/>
              <a:t>2/18/20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7073-99E9-406B-BFFB-C8E51924BF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CF0CA-35C1-43C9-8688-5EC118233172}" type="datetimeFigureOut">
              <a:rPr lang="en-US" smtClean="0"/>
              <a:t>2/18/20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7073-99E9-406B-BFFB-C8E51924BF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CF0CA-35C1-43C9-8688-5EC118233172}" type="datetimeFigureOut">
              <a:rPr lang="en-US" smtClean="0"/>
              <a:t>2/18/20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7073-99E9-406B-BFFB-C8E51924BF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CF0CA-35C1-43C9-8688-5EC118233172}" type="datetimeFigureOut">
              <a:rPr lang="en-US" smtClean="0"/>
              <a:t>2/18/20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7073-99E9-406B-BFFB-C8E51924BF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CF0CA-35C1-43C9-8688-5EC118233172}" type="datetimeFigureOut">
              <a:rPr lang="en-US" smtClean="0"/>
              <a:t>2/18/20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7073-99E9-406B-BFFB-C8E51924BF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CF0CA-35C1-43C9-8688-5EC118233172}" type="datetimeFigureOut">
              <a:rPr lang="en-US" smtClean="0"/>
              <a:t>2/18/20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7073-99E9-406B-BFFB-C8E51924BF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CF0CA-35C1-43C9-8688-5EC118233172}" type="datetimeFigureOut">
              <a:rPr lang="en-US" smtClean="0"/>
              <a:t>2/18/20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7073-99E9-406B-BFFB-C8E51924BF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CF0CA-35C1-43C9-8688-5EC118233172}" type="datetimeFigureOut">
              <a:rPr lang="en-US" smtClean="0"/>
              <a:t>2/18/20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7073-99E9-406B-BFFB-C8E51924BF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CF0CA-35C1-43C9-8688-5EC118233172}" type="datetimeFigureOut">
              <a:rPr lang="en-US" smtClean="0"/>
              <a:t>2/18/20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7073-99E9-406B-BFFB-C8E51924BF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CF0CA-35C1-43C9-8688-5EC118233172}" type="datetimeFigureOut">
              <a:rPr lang="en-US" smtClean="0"/>
              <a:t>2/18/20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7073-99E9-406B-BFFB-C8E51924BF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CF0CA-35C1-43C9-8688-5EC118233172}" type="datetimeFigureOut">
              <a:rPr lang="en-US" smtClean="0"/>
              <a:t>2/18/20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7073-99E9-406B-BFFB-C8E51924BF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ACF0CA-35C1-43C9-8688-5EC118233172}" type="datetimeFigureOut">
              <a:rPr lang="en-US" smtClean="0"/>
              <a:t>2/18/20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7073-99E9-406B-BFFB-C8E51924BFA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audio" Target="../media/audio1.bin"/><Relationship Id="rId5" Type="http://schemas.openxmlformats.org/officeDocument/2006/relationships/audio" Target="../media/audio2.bin"/><Relationship Id="rId6" Type="http://schemas.openxmlformats.org/officeDocument/2006/relationships/oleObject" Target="../embeddings/oleObject1.bin"/><Relationship Id="rId7" Type="http://schemas.openxmlformats.org/officeDocument/2006/relationships/image" Target="../media/image1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sz="3200"/>
              <a:t>Figure 3.3</a:t>
            </a:r>
            <a:br>
              <a:rPr lang="en-US" sz="3200"/>
            </a:br>
            <a:r>
              <a:rPr lang="en-US" sz="3200"/>
              <a:t>The Logic of Integrated Systems</a:t>
            </a:r>
            <a:r>
              <a:rPr lang="en-US"/>
              <a:t> </a:t>
            </a:r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3352800" y="1303338"/>
          <a:ext cx="3581400" cy="547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Clip" r:id="rId6" imgW="3848040" imgH="5478120" progId="MS_ClipArt_Gallery.2">
                  <p:embed/>
                </p:oleObj>
              </mc:Choice>
              <mc:Fallback>
                <p:oleObj name="Clip" r:id="rId6" imgW="3848040" imgH="5478120" progId="MS_ClipArt_Gallery.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lum bright="40000" contrast="90000"/>
                        <a:grayscl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1303338"/>
                        <a:ext cx="3581400" cy="5478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228600" y="2743200"/>
            <a:ext cx="3962400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2000" u="sng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2000" u="sng"/>
              <a:t>External to the individual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2000"/>
              <a:t>Group level factors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2000"/>
              <a:t>Community level factors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2000"/>
              <a:t>Organization level factors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2000"/>
              <a:t>Society level factors</a:t>
            </a:r>
            <a:endParaRPr lang="en-US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2971800" y="4572000"/>
            <a:ext cx="2697163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2000" u="sng"/>
          </a:p>
          <a:p>
            <a:r>
              <a:rPr lang="en-US" sz="2000" u="sng"/>
              <a:t>Internal to the individual</a:t>
            </a:r>
            <a:endParaRPr lang="en-US" sz="2000"/>
          </a:p>
          <a:p>
            <a:r>
              <a:rPr lang="en-US" sz="2000"/>
              <a:t>Cell level factors</a:t>
            </a:r>
          </a:p>
          <a:p>
            <a:r>
              <a:rPr lang="en-US" sz="2000"/>
              <a:t>Organ level factors</a:t>
            </a:r>
          </a:p>
          <a:p>
            <a:r>
              <a:rPr lang="en-US" sz="2000"/>
              <a:t>Organism level factors</a:t>
            </a:r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 flipV="1">
            <a:off x="3048000" y="2514600"/>
            <a:ext cx="1371600" cy="533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7" name="Line 7"/>
          <p:cNvSpPr>
            <a:spLocks noChangeShapeType="1"/>
          </p:cNvSpPr>
          <p:nvPr/>
        </p:nvSpPr>
        <p:spPr bwMode="auto">
          <a:xfrm flipV="1">
            <a:off x="3886200" y="3352800"/>
            <a:ext cx="762000" cy="1371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8" name="AutoShape 8"/>
          <p:cNvSpPr>
            <a:spLocks noChangeArrowheads="1"/>
          </p:cNvSpPr>
          <p:nvPr/>
        </p:nvSpPr>
        <p:spPr bwMode="auto">
          <a:xfrm>
            <a:off x="5943600" y="1981200"/>
            <a:ext cx="990600" cy="457200"/>
          </a:xfrm>
          <a:prstGeom prst="rightArrow">
            <a:avLst>
              <a:gd name="adj1" fmla="val 50000"/>
              <a:gd name="adj2" fmla="val 54167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7010400" y="1981200"/>
            <a:ext cx="1300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Behavior</a:t>
            </a:r>
            <a:endParaRPr lang="en-US" sz="2000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>
            <a:off x="1447800" y="4648200"/>
            <a:ext cx="1524000" cy="990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3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990600" y="6386513"/>
            <a:ext cx="2895600" cy="365125"/>
          </a:xfrm>
          <a:noFill/>
        </p:spPr>
        <p:txBody>
          <a:bodyPr/>
          <a:lstStyle/>
          <a:p>
            <a:r>
              <a:rPr lang="en-US" dirty="0"/>
              <a:t>Copyright © </a:t>
            </a:r>
            <a:r>
              <a:rPr lang="en-US" dirty="0" smtClean="0"/>
              <a:t>2020 </a:t>
            </a:r>
            <a:r>
              <a:rPr lang="en-US" dirty="0"/>
              <a:t>Matthew B. Robinson and Kevin M. Beaver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utoUpdateAnimBg="0"/>
      <p:bldP spid="5125" grpId="0" autoUpdateAnimBg="0"/>
      <p:bldP spid="5126" grpId="0" animBg="1"/>
      <p:bldP spid="5127" grpId="0" animBg="1"/>
      <p:bldP spid="5128" grpId="0" animBg="1"/>
      <p:bldP spid="5129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Box 3"/>
          <p:cNvSpPr txBox="1">
            <a:spLocks noChangeArrowheads="1"/>
          </p:cNvSpPr>
          <p:nvPr/>
        </p:nvSpPr>
        <p:spPr bwMode="auto">
          <a:xfrm>
            <a:off x="2209800" y="3987800"/>
            <a:ext cx="1524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/>
              <a:t>Genes</a:t>
            </a:r>
            <a:br>
              <a:rPr lang="en-US" sz="1800"/>
            </a:br>
            <a:r>
              <a:rPr lang="en-US" sz="1800"/>
              <a:t>X Environment</a:t>
            </a:r>
          </a:p>
        </p:txBody>
      </p:sp>
      <p:pic>
        <p:nvPicPr>
          <p:cNvPr id="68611" name="Picture 2" descr="C:\Users\Matt\AppData\Local\Microsoft\Windows\Temporary Internet Files\Content.IE5\OMZL0LO2\MCBD05199_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1400" y="3530600"/>
            <a:ext cx="2209800" cy="187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612" name="TextBox 5"/>
          <p:cNvSpPr txBox="1">
            <a:spLocks noChangeArrowheads="1"/>
          </p:cNvSpPr>
          <p:nvPr/>
        </p:nvSpPr>
        <p:spPr bwMode="auto">
          <a:xfrm>
            <a:off x="4114800" y="2159000"/>
            <a:ext cx="1143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/>
              <a:t>Parenting</a:t>
            </a:r>
          </a:p>
        </p:txBody>
      </p:sp>
      <p:sp>
        <p:nvSpPr>
          <p:cNvPr id="68613" name="TextBox 6"/>
          <p:cNvSpPr txBox="1">
            <a:spLocks noChangeArrowheads="1"/>
          </p:cNvSpPr>
          <p:nvPr/>
        </p:nvSpPr>
        <p:spPr bwMode="auto">
          <a:xfrm>
            <a:off x="4800600" y="2779713"/>
            <a:ext cx="10668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/>
              <a:t>Nutrition</a:t>
            </a:r>
          </a:p>
        </p:txBody>
      </p:sp>
      <p:sp>
        <p:nvSpPr>
          <p:cNvPr id="68614" name="TextBox 7"/>
          <p:cNvSpPr txBox="1">
            <a:spLocks noChangeArrowheads="1"/>
          </p:cNvSpPr>
          <p:nvPr/>
        </p:nvSpPr>
        <p:spPr bwMode="auto">
          <a:xfrm>
            <a:off x="3581400" y="2779713"/>
            <a:ext cx="1295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/>
              <a:t>Discipline</a:t>
            </a:r>
          </a:p>
        </p:txBody>
      </p:sp>
      <p:sp>
        <p:nvSpPr>
          <p:cNvPr id="68615" name="TextBox 8"/>
          <p:cNvSpPr txBox="1">
            <a:spLocks noChangeArrowheads="1"/>
          </p:cNvSpPr>
          <p:nvPr/>
        </p:nvSpPr>
        <p:spPr bwMode="auto">
          <a:xfrm>
            <a:off x="2209800" y="2779713"/>
            <a:ext cx="1295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/>
              <a:t>Attachment</a:t>
            </a:r>
          </a:p>
        </p:txBody>
      </p:sp>
      <p:sp>
        <p:nvSpPr>
          <p:cNvPr id="68616" name="TextBox 9"/>
          <p:cNvSpPr txBox="1">
            <a:spLocks noChangeArrowheads="1"/>
          </p:cNvSpPr>
          <p:nvPr/>
        </p:nvSpPr>
        <p:spPr bwMode="auto">
          <a:xfrm>
            <a:off x="5943600" y="2779713"/>
            <a:ext cx="10668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/>
              <a:t>Peers</a:t>
            </a:r>
          </a:p>
        </p:txBody>
      </p:sp>
      <p:sp>
        <p:nvSpPr>
          <p:cNvPr id="68617" name="TextBox 10"/>
          <p:cNvSpPr txBox="1">
            <a:spLocks noChangeArrowheads="1"/>
          </p:cNvSpPr>
          <p:nvPr/>
        </p:nvSpPr>
        <p:spPr bwMode="auto">
          <a:xfrm>
            <a:off x="6096000" y="4140200"/>
            <a:ext cx="2590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/>
              <a:t>Early antisocial</a:t>
            </a:r>
            <a:br>
              <a:rPr lang="en-US" sz="1800"/>
            </a:br>
            <a:r>
              <a:rPr lang="en-US" sz="1800"/>
              <a:t>behavior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5867400" y="4368800"/>
            <a:ext cx="3048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3276600" y="4368800"/>
            <a:ext cx="3048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5257800" y="2463800"/>
            <a:ext cx="838200" cy="381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621" name="Straight Arrow Connector 34"/>
          <p:cNvCxnSpPr>
            <a:cxnSpLocks noChangeShapeType="1"/>
          </p:cNvCxnSpPr>
          <p:nvPr/>
        </p:nvCxnSpPr>
        <p:spPr bwMode="auto">
          <a:xfrm rot="10800000" flipV="1">
            <a:off x="3276600" y="2463800"/>
            <a:ext cx="838200" cy="3810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7" name="Straight Arrow Connector 36"/>
          <p:cNvCxnSpPr/>
          <p:nvPr/>
        </p:nvCxnSpPr>
        <p:spPr>
          <a:xfrm rot="5400000">
            <a:off x="4152901" y="2654300"/>
            <a:ext cx="381000" cy="31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5400000">
            <a:off x="4837907" y="2653506"/>
            <a:ext cx="381000" cy="158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5400000">
            <a:off x="4153694" y="3264694"/>
            <a:ext cx="3810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5400000">
            <a:off x="4838701" y="3262312"/>
            <a:ext cx="381000" cy="31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626" name="Straight Arrow Connector 41"/>
          <p:cNvCxnSpPr>
            <a:cxnSpLocks noChangeShapeType="1"/>
          </p:cNvCxnSpPr>
          <p:nvPr/>
        </p:nvCxnSpPr>
        <p:spPr bwMode="auto">
          <a:xfrm rot="16200000" flipH="1">
            <a:off x="3277394" y="3150394"/>
            <a:ext cx="685800" cy="53181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68627" name="Straight Arrow Connector 43"/>
          <p:cNvCxnSpPr>
            <a:cxnSpLocks noChangeShapeType="1"/>
          </p:cNvCxnSpPr>
          <p:nvPr/>
        </p:nvCxnSpPr>
        <p:spPr bwMode="auto">
          <a:xfrm rot="10800000" flipV="1">
            <a:off x="5486400" y="3073400"/>
            <a:ext cx="762000" cy="6858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68628" name="Rectangle 2"/>
          <p:cNvSpPr txBox="1">
            <a:spLocks noChangeArrowheads="1"/>
          </p:cNvSpPr>
          <p:nvPr/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2800">
                <a:solidFill>
                  <a:schemeClr val="tx2"/>
                </a:solidFill>
              </a:rPr>
              <a:t>Figure 10.2</a:t>
            </a:r>
            <a:br>
              <a:rPr lang="en-US" sz="2800">
                <a:solidFill>
                  <a:schemeClr val="tx2"/>
                </a:solidFill>
              </a:rPr>
            </a:br>
            <a:r>
              <a:rPr lang="en-US" sz="2800"/>
              <a:t>Integrated Systems Theory of Antisocial Behavior, Part 2: The Role Parenting</a:t>
            </a:r>
            <a:endParaRPr lang="en-US">
              <a:solidFill>
                <a:schemeClr val="tx2"/>
              </a:solidFill>
            </a:endParaRPr>
          </a:p>
        </p:txBody>
      </p:sp>
      <p:sp>
        <p:nvSpPr>
          <p:cNvPr id="68629" name="Footer Placeholder 20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Copyright © </a:t>
            </a:r>
            <a:r>
              <a:rPr lang="en-US" dirty="0" smtClean="0"/>
              <a:t>2020 </a:t>
            </a:r>
            <a:r>
              <a:rPr lang="en-US" dirty="0"/>
              <a:t>Matthew B. Robinson and Kevin M. Beaver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49301"/>
            <a:ext cx="7772400" cy="1951149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The full set of PowerPoint </a:t>
            </a:r>
            <a:r>
              <a:rPr lang="en-US" b="1" dirty="0"/>
              <a:t>slides</a:t>
            </a:r>
            <a:r>
              <a:rPr lang="en-US" b="1" dirty="0" smtClean="0"/>
              <a:t> is available </a:t>
            </a:r>
            <a:r>
              <a:rPr lang="en-US" b="1" dirty="0"/>
              <a:t>upon adoption.</a:t>
            </a:r>
            <a:r>
              <a:rPr lang="en-US" b="1" dirty="0" smtClean="0"/>
              <a:t> </a:t>
            </a:r>
            <a:br>
              <a:rPr lang="en-US" b="1" dirty="0" smtClean="0"/>
            </a:br>
            <a:r>
              <a:rPr lang="en-US" b="1" dirty="0" smtClean="0"/>
              <a:t>Email </a:t>
            </a:r>
            <a:r>
              <a:rPr lang="en-US" b="1" dirty="0" err="1"/>
              <a:t>bhall@cap-press.com</a:t>
            </a:r>
            <a:r>
              <a:rPr lang="en-US" b="1" dirty="0" smtClean="0"/>
              <a:t> </a:t>
            </a:r>
            <a:br>
              <a:rPr lang="en-US" b="1" dirty="0" smtClean="0"/>
            </a:br>
            <a:r>
              <a:rPr lang="en-US" b="1" dirty="0" smtClean="0"/>
              <a:t>for </a:t>
            </a:r>
            <a:r>
              <a:rPr lang="en-US" b="1" dirty="0"/>
              <a:t>more information.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79</Words>
  <Application>Microsoft Macintosh PowerPoint</Application>
  <PresentationFormat>On-screen Show (4:3)</PresentationFormat>
  <Paragraphs>26</Paragraphs>
  <Slides>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Arial</vt:lpstr>
      <vt:lpstr>Office Theme</vt:lpstr>
      <vt:lpstr>Clip</vt:lpstr>
      <vt:lpstr>Figure 3.3 The Logic of Integrated Systems </vt:lpstr>
      <vt:lpstr>PowerPoint Presentation</vt:lpstr>
      <vt:lpstr>The full set of PowerPoint slides is available upon adoption.  Email bhall@cap-press.com  for more information.</vt:lpstr>
    </vt:vector>
  </TitlesOfParts>
  <Company>Carolina Academic Press</Company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3.3 The Logic of Integrated Systems </dc:title>
  <dc:creator>Keith Sipe</dc:creator>
  <cp:lastModifiedBy>Microsoft Office User</cp:lastModifiedBy>
  <cp:revision>2</cp:revision>
  <dcterms:created xsi:type="dcterms:W3CDTF">2009-11-11T21:45:16Z</dcterms:created>
  <dcterms:modified xsi:type="dcterms:W3CDTF">2020-02-18T16:44:07Z</dcterms:modified>
</cp:coreProperties>
</file>