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5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37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371601"/>
            <a:ext cx="104648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505200"/>
            <a:ext cx="85344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6502400" cy="2865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914400" y="3398520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609600"/>
            <a:ext cx="27432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609600"/>
            <a:ext cx="80264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18288"/>
            <a:ext cx="6096000" cy="286512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2362201"/>
            <a:ext cx="103632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626865"/>
            <a:ext cx="103632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975360" y="4599432"/>
            <a:ext cx="104648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73352"/>
            <a:ext cx="53848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39840" y="1676400"/>
            <a:ext cx="524256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9840" y="2438400"/>
            <a:ext cx="524256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3741949" y="4045691"/>
            <a:ext cx="4709160" cy="1059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080"/>
            <a:ext cx="2852928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62400" y="792080"/>
            <a:ext cx="7620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2130553"/>
            <a:ext cx="2852928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912152" y="3579942"/>
            <a:ext cx="5577840" cy="2117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92480"/>
            <a:ext cx="2856907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11480" y="838201"/>
            <a:ext cx="787252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133600"/>
            <a:ext cx="2852928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9728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12192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18288"/>
            <a:ext cx="3860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411E5F1-F54B-E341-9960-966FAF11DEF0}" type="datetimeFigureOut">
              <a:rPr lang="en-US" smtClean="0"/>
              <a:t>3/5/20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0" y="18288"/>
            <a:ext cx="5486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160000" y="18288"/>
            <a:ext cx="14224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114925B-DECF-724B-A762-109EA25BBE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0491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hyperlink" Target="mailto:bhall@cap-press.co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freepress.net/ownership/chart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www.merriam-webster.com/dictionary/war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www.youtube.com/watch?v=eKeDW_Ib9I8" TargetMode="External"/><Relationship Id="rId3" Type="http://schemas.openxmlformats.org/officeDocument/2006/relationships/hyperlink" Target="http://www.nationalcenter.org/Goldwater.html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onlinelibrary.wiley.com/doi/10.1111/j.1745-9125.1966.tb00141.x/abstract" TargetMode="External"/><Relationship Id="rId4" Type="http://schemas.openxmlformats.org/officeDocument/2006/relationships/hyperlink" Target="http://legcounsel.house.gov/Comps/CRIME68.pdf" TargetMode="External"/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nited_States_presidential_election,_1964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://en.wikipedia.org/wiki/United_States_presidential_election,_1968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Recall the conservative ideology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Liberty over equality</a:t>
            </a:r>
          </a:p>
          <a:p>
            <a:r>
              <a:rPr lang="en-US" dirty="0"/>
              <a:t>(limited government interference in state and free market issues)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Equality through </a:t>
            </a:r>
            <a:r>
              <a:rPr lang="en-US" sz="3200" b="1" i="1" dirty="0">
                <a:solidFill>
                  <a:srgbClr val="FFC000"/>
                </a:solidFill>
              </a:rPr>
              <a:t>free market</a:t>
            </a:r>
          </a:p>
          <a:p>
            <a:r>
              <a:rPr lang="en-US" dirty="0"/>
              <a:t>(free market will take care of all and assure reasonable equality)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Government intervention justified in personal, moral matters</a:t>
            </a:r>
          </a:p>
          <a:p>
            <a:r>
              <a:rPr lang="en-US" dirty="0"/>
              <a:t>(e.g., abortion, drug use, prostitution)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0775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full set of 248 PowerPoint slides is available upon adoption. If you are a professor using this book for a class, please contact Beth Hall at </a:t>
            </a:r>
            <a:r>
              <a:rPr lang="en-US" dirty="0" smtClean="0">
                <a:hlinkClick r:id="rId2"/>
              </a:rPr>
              <a:t>bhall@cap-press.com</a:t>
            </a:r>
            <a:r>
              <a:rPr lang="en-US" smtClean="0"/>
              <a:t> to request your slides.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649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Recall the conservative ideology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Big government necessary for safety</a:t>
            </a:r>
          </a:p>
          <a:p>
            <a:r>
              <a:rPr lang="en-US" dirty="0"/>
              <a:t>(e.g., military, crime control agencies)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Disdain for </a:t>
            </a:r>
            <a:r>
              <a:rPr lang="en-US" sz="3200" b="1" i="1" dirty="0">
                <a:solidFill>
                  <a:srgbClr val="FFC000"/>
                </a:solidFill>
              </a:rPr>
              <a:t>welfare</a:t>
            </a:r>
            <a:endParaRPr lang="en-US" sz="3200" b="1" i="1" dirty="0">
              <a:solidFill>
                <a:srgbClr val="C00000"/>
              </a:solidFill>
            </a:endParaRPr>
          </a:p>
          <a:p>
            <a:r>
              <a:rPr lang="en-US" dirty="0"/>
              <a:t>(seen as a single program for the poor rather than numerous services, infrastructure, regulations, etc.)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Individualistic view on crime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dirty="0"/>
              <a:t>(i.e., free will/rational choice; cultural deviance theories)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42648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ideology impacts criminal justice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1) Define crime and “serious crime”</a:t>
            </a:r>
          </a:p>
          <a:p>
            <a:r>
              <a:rPr lang="en-US" dirty="0"/>
              <a:t>(it is powerful politicians who decide what is criminal and what is not)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This determines where the </a:t>
            </a:r>
            <a:r>
              <a:rPr lang="en-US" sz="3200" b="1" i="1" dirty="0">
                <a:solidFill>
                  <a:srgbClr val="FFC000"/>
                </a:solidFill>
              </a:rPr>
              <a:t>spotlight</a:t>
            </a:r>
            <a:r>
              <a:rPr lang="en-US" sz="3200" b="1" dirty="0">
                <a:solidFill>
                  <a:srgbClr val="002060"/>
                </a:solidFill>
              </a:rPr>
              <a:t> is shined</a:t>
            </a:r>
          </a:p>
          <a:p>
            <a:r>
              <a:rPr lang="en-US" dirty="0"/>
              <a:t>(on the acts of the powerless)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Powerful people also own the media!</a:t>
            </a:r>
            <a:r>
              <a:rPr lang="en-US" sz="3200" b="1" dirty="0">
                <a:solidFill>
                  <a:srgbClr val="C00000"/>
                </a:solidFill>
              </a:rPr>
              <a:t/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dirty="0"/>
              <a:t>(large corporations </a:t>
            </a:r>
            <a:r>
              <a:rPr lang="en-US" dirty="0"/>
              <a:t>… see: </a:t>
            </a:r>
            <a:r>
              <a:rPr lang="en-US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www.freepress.net/ownership/chart</a:t>
            </a:r>
            <a:r>
              <a:rPr lang="en-US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686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How ideology impacts criminal justice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002060"/>
                </a:solidFill>
              </a:rPr>
              <a:t>2) Create criminal justice policies</a:t>
            </a:r>
          </a:p>
          <a:p>
            <a:r>
              <a:rPr lang="en-US" dirty="0"/>
              <a:t>(how we deal with crime, as well as how we don’t!)</a:t>
            </a:r>
          </a:p>
          <a:p>
            <a:r>
              <a:rPr lang="en-US" sz="3200" b="1" dirty="0">
                <a:solidFill>
                  <a:srgbClr val="002060"/>
                </a:solidFill>
              </a:rPr>
              <a:t>Policies include more crimes, police, prisons, death penalty</a:t>
            </a:r>
          </a:p>
          <a:p>
            <a:r>
              <a:rPr lang="en-US" dirty="0"/>
              <a:t>(and tougher, longer sentences)</a:t>
            </a:r>
          </a:p>
          <a:p>
            <a:r>
              <a:rPr lang="en-US" sz="3200" b="1" i="1" dirty="0">
                <a:solidFill>
                  <a:srgbClr val="FFC000"/>
                </a:solidFill>
              </a:rPr>
              <a:t>Wars</a:t>
            </a:r>
            <a:r>
              <a:rPr lang="en-US" sz="3200" b="1" dirty="0">
                <a:solidFill>
                  <a:srgbClr val="002060"/>
                </a:solidFill>
              </a:rPr>
              <a:t> on crime, drugs, terrorism</a:t>
            </a:r>
          </a:p>
          <a:p>
            <a:r>
              <a:rPr lang="en-US" dirty="0"/>
              <a:t>war </a:t>
            </a:r>
            <a:r>
              <a:rPr lang="en-US" dirty="0"/>
              <a:t>defined: </a:t>
            </a:r>
            <a:r>
              <a:rPr lang="en-US" dirty="0">
                <a:hlinkClick r:id="rId2"/>
              </a:rPr>
              <a:t>http://</a:t>
            </a:r>
            <a:r>
              <a:rPr lang="en-US" dirty="0">
                <a:hlinkClick r:id="rId2"/>
              </a:rPr>
              <a:t>www.merriam-webster.com/dictionary/war</a:t>
            </a:r>
            <a:r>
              <a:rPr lang="en-US" dirty="0"/>
              <a:t>)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57677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533400"/>
            <a:ext cx="8686800" cy="9906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Conservative ideology of criminal justice</a:t>
            </a:r>
            <a:endParaRPr lang="en-US" dirty="0">
              <a:solidFill>
                <a:srgbClr val="C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4112" y="1752601"/>
            <a:ext cx="8772525" cy="4791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4572000" y="2209800"/>
            <a:ext cx="1905000" cy="3962400"/>
          </a:xfrm>
          <a:prstGeom prst="rect">
            <a:avLst/>
          </a:prstGeom>
          <a:solidFill>
            <a:srgbClr val="FF0000">
              <a:alpha val="20000"/>
            </a:srgb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241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did this happen (and who did it?)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Conservative politicians at state and federal level</a:t>
            </a:r>
          </a:p>
          <a:p>
            <a:r>
              <a:rPr lang="en-US" dirty="0"/>
              <a:t>(1960s—1970s—1980s—and since)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Pushed for punitive laws and policies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dirty="0"/>
              <a:t>(perceived as supported by public, deleterious outcomes suffered by powerless)</a:t>
            </a:r>
          </a:p>
          <a:p>
            <a:r>
              <a:rPr lang="en-US" sz="3200" b="1" i="1" dirty="0">
                <a:solidFill>
                  <a:srgbClr val="FFC000"/>
                </a:solidFill>
              </a:rPr>
              <a:t>Civil rights</a:t>
            </a:r>
            <a:r>
              <a:rPr lang="en-US" sz="3200" b="1" dirty="0">
                <a:solidFill>
                  <a:srgbClr val="C00000"/>
                </a:solidFill>
              </a:rPr>
              <a:t> versus crime control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dirty="0"/>
              <a:t>(battle between progressives and conservatives)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772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did this happen (and who did it?)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600200"/>
            <a:ext cx="8763000" cy="4876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1964: Barry Goldwater (R)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v. Lyndon Johnson (D)</a:t>
            </a:r>
          </a:p>
          <a:p>
            <a:endParaRPr lang="en-US" dirty="0"/>
          </a:p>
          <a:p>
            <a:r>
              <a:rPr lang="en-US" sz="3200" b="1" i="1" dirty="0">
                <a:solidFill>
                  <a:srgbClr val="FFC000"/>
                </a:solidFill>
              </a:rPr>
              <a:t>Great Society</a:t>
            </a:r>
            <a:r>
              <a:rPr lang="en-US" sz="3200" b="1" dirty="0">
                <a:solidFill>
                  <a:srgbClr val="C00000"/>
                </a:solidFill>
              </a:rPr>
              <a:t> v. Crime Control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dirty="0"/>
              <a:t>(government assistance encourages crime)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Goldwater’s 1964 acceptance speech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dirty="0"/>
              <a:t>(</a:t>
            </a:r>
            <a:r>
              <a:rPr lang="en-US" dirty="0"/>
              <a:t>See: </a:t>
            </a:r>
            <a:r>
              <a:rPr lang="en-US" dirty="0">
                <a:hlinkClick r:id="rId2"/>
              </a:rPr>
              <a:t>https</a:t>
            </a:r>
            <a:r>
              <a:rPr lang="en-US" dirty="0">
                <a:hlinkClick r:id="rId2"/>
              </a:rPr>
              <a:t>://</a:t>
            </a:r>
            <a:r>
              <a:rPr lang="en-US" dirty="0">
                <a:hlinkClick r:id="rId2"/>
              </a:rPr>
              <a:t>www.youtube.com/watch?v=eKeDW_Ib9I8</a:t>
            </a:r>
            <a:endParaRPr lang="en-US" dirty="0"/>
          </a:p>
          <a:p>
            <a:pPr marL="0" indent="0">
              <a:buNone/>
            </a:pPr>
            <a:r>
              <a:rPr lang="en-US" dirty="0">
                <a:hlinkClick r:id="rId3"/>
              </a:rPr>
              <a:t>http</a:t>
            </a:r>
            <a:r>
              <a:rPr lang="en-US" dirty="0">
                <a:hlinkClick r:id="rId3"/>
              </a:rPr>
              <a:t>://</a:t>
            </a:r>
            <a:r>
              <a:rPr lang="en-US" dirty="0">
                <a:hlinkClick r:id="rId3"/>
              </a:rPr>
              <a:t>www.nationalcenter.org/Goldwater.html</a:t>
            </a:r>
            <a:r>
              <a:rPr lang="en-US" dirty="0"/>
              <a:t>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963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did this happen (and who did it?)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1964 race</a:t>
            </a:r>
          </a:p>
          <a:p>
            <a:r>
              <a:rPr lang="en-US" dirty="0"/>
              <a:t>(see: </a:t>
            </a:r>
            <a:r>
              <a:rPr lang="en-US" dirty="0">
                <a:hlinkClick r:id="rId2"/>
              </a:rPr>
              <a:t>http://en.wikipedia.org/wiki/United_States_presidential_election,_</a:t>
            </a:r>
            <a:r>
              <a:rPr lang="en-US" dirty="0">
                <a:hlinkClick r:id="rId2"/>
              </a:rPr>
              <a:t>1964</a:t>
            </a:r>
            <a:r>
              <a:rPr lang="en-US" dirty="0"/>
              <a:t>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Johnson’s record:</a:t>
            </a:r>
          </a:p>
          <a:p>
            <a:r>
              <a:rPr lang="en-US" dirty="0">
                <a:hlinkClick r:id="rId3"/>
              </a:rPr>
              <a:t>Commission on Law Enforcement and Administration of </a:t>
            </a:r>
            <a:r>
              <a:rPr lang="en-US" dirty="0">
                <a:hlinkClick r:id="rId3"/>
              </a:rPr>
              <a:t>Justice(1965-1967)</a:t>
            </a:r>
            <a:endParaRPr lang="en-US" dirty="0">
              <a:solidFill>
                <a:srgbClr val="C00000"/>
              </a:solidFill>
            </a:endParaRPr>
          </a:p>
          <a:p>
            <a:r>
              <a:rPr lang="en-US" i="1" dirty="0">
                <a:hlinkClick r:id="rId4"/>
              </a:rPr>
              <a:t>Omnibus Crime Control and Safe Streets </a:t>
            </a:r>
            <a:r>
              <a:rPr lang="en-US" i="1" dirty="0">
                <a:hlinkClick r:id="rId4"/>
              </a:rPr>
              <a:t>Act(1968)</a:t>
            </a:r>
            <a:endParaRPr lang="en-US" i="1" dirty="0"/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3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C000"/>
                </a:solidFill>
              </a:rPr>
              <a:t>How did this happen (and who did it?)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600200"/>
            <a:ext cx="8534400" cy="4876800"/>
          </a:xfrm>
        </p:spPr>
        <p:txBody>
          <a:bodyPr>
            <a:normAutofit/>
          </a:bodyPr>
          <a:lstStyle/>
          <a:p>
            <a:r>
              <a:rPr lang="en-US" sz="3200" b="1" dirty="0">
                <a:solidFill>
                  <a:srgbClr val="C00000"/>
                </a:solidFill>
              </a:rPr>
              <a:t>1968: Richard Nixon (R)</a:t>
            </a:r>
            <a:br>
              <a:rPr lang="en-US" sz="3200" b="1" dirty="0">
                <a:solidFill>
                  <a:srgbClr val="C00000"/>
                </a:solidFill>
              </a:rPr>
            </a:br>
            <a:r>
              <a:rPr lang="en-US" sz="3200" b="1" dirty="0">
                <a:solidFill>
                  <a:srgbClr val="C00000"/>
                </a:solidFill>
              </a:rPr>
              <a:t>v. Hubert Humphrey (D) </a:t>
            </a:r>
            <a:endParaRPr lang="en-US" sz="3200" b="1" dirty="0">
              <a:solidFill>
                <a:srgbClr val="C00000"/>
              </a:solidFill>
            </a:endParaRPr>
          </a:p>
          <a:p>
            <a:r>
              <a:rPr lang="en-US" dirty="0"/>
              <a:t>(</a:t>
            </a:r>
            <a:r>
              <a:rPr lang="en-US" dirty="0"/>
              <a:t>see: </a:t>
            </a:r>
            <a:r>
              <a:rPr lang="en-US" dirty="0">
                <a:hlinkClick r:id="rId2"/>
              </a:rPr>
              <a:t>http://en.wikipedia.org/wiki/United_States_presidential_election,_1968</a:t>
            </a:r>
            <a:r>
              <a:rPr lang="en-US" dirty="0"/>
              <a:t>)</a:t>
            </a:r>
          </a:p>
          <a:p>
            <a:r>
              <a:rPr lang="en-US" sz="3200" b="1" dirty="0">
                <a:solidFill>
                  <a:srgbClr val="C00000"/>
                </a:solidFill>
              </a:rPr>
              <a:t>Nixon’s </a:t>
            </a:r>
            <a:r>
              <a:rPr lang="en-US" sz="3200" b="1" dirty="0">
                <a:solidFill>
                  <a:srgbClr val="C00000"/>
                </a:solidFill>
              </a:rPr>
              <a:t>record:</a:t>
            </a:r>
          </a:p>
          <a:p>
            <a:r>
              <a:rPr lang="en-US" dirty="0"/>
              <a:t>Nominated Warren </a:t>
            </a:r>
            <a:r>
              <a:rPr lang="en-US" dirty="0"/>
              <a:t>Burger, William Rehnquist, </a:t>
            </a:r>
            <a:r>
              <a:rPr lang="en-US" dirty="0"/>
              <a:t>Lewis Powell and Harry </a:t>
            </a:r>
            <a:r>
              <a:rPr lang="en-US" dirty="0"/>
              <a:t>Blackmun </a:t>
            </a:r>
            <a:r>
              <a:rPr lang="en-US" dirty="0"/>
              <a:t>to US Supreme Court(1969–1971)</a:t>
            </a:r>
          </a:p>
          <a:p>
            <a:r>
              <a:rPr lang="en-US" dirty="0"/>
              <a:t>Rejection of civil liberties advancements of</a:t>
            </a:r>
            <a:br>
              <a:rPr lang="en-US" dirty="0"/>
            </a:br>
            <a:r>
              <a:rPr lang="en-US" i="1" dirty="0">
                <a:solidFill>
                  <a:srgbClr val="FFC000"/>
                </a:solidFill>
              </a:rPr>
              <a:t>Warren Court</a:t>
            </a:r>
            <a:r>
              <a:rPr lang="en-US" dirty="0">
                <a:solidFill>
                  <a:srgbClr val="FFC000"/>
                </a:solidFill>
              </a:rPr>
              <a:t> </a:t>
            </a:r>
            <a:r>
              <a:rPr lang="en-US" dirty="0"/>
              <a:t>(Earl Warren retired in 1968)</a:t>
            </a:r>
          </a:p>
          <a:p>
            <a:endParaRPr lang="en-US" i="1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Copyright © 2020 Matthew B. Robinson. All rights reserved.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30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 Politics, Ideology, and Criminal Justice</Template>
  <TotalTime>1</TotalTime>
  <Words>481</Words>
  <Application>Microsoft Macintosh PowerPoint</Application>
  <PresentationFormat>Widescreen</PresentationFormat>
  <Paragraphs>76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Arial</vt:lpstr>
      <vt:lpstr>Clarity</vt:lpstr>
      <vt:lpstr>Recall the conservative ideology</vt:lpstr>
      <vt:lpstr>Recall the conservative ideology</vt:lpstr>
      <vt:lpstr>How ideology impacts criminal justice</vt:lpstr>
      <vt:lpstr>How ideology impacts criminal justice</vt:lpstr>
      <vt:lpstr>Conservative ideology of criminal justice</vt:lpstr>
      <vt:lpstr>How did this happen (and who did it?)</vt:lpstr>
      <vt:lpstr>How did this happen (and who did it?)</vt:lpstr>
      <vt:lpstr>How did this happen (and who did it?)</vt:lpstr>
      <vt:lpstr>How did this happen (and who did it?)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Recall the conservative ideology</dc:title>
  <dc:creator>Microsoft Office User</dc:creator>
  <cp:lastModifiedBy>Microsoft Office User</cp:lastModifiedBy>
  <cp:revision>1</cp:revision>
  <dcterms:created xsi:type="dcterms:W3CDTF">2020-03-05T18:09:34Z</dcterms:created>
  <dcterms:modified xsi:type="dcterms:W3CDTF">2020-03-05T18:11:33Z</dcterms:modified>
</cp:coreProperties>
</file>