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BEC36-0440-E848-99A5-C6C33774482F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1092C-FFF0-1440-911C-236A83A5D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1092C-FFF0-1440-911C-236A83A5D9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442" y="1449147"/>
            <a:ext cx="10035117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8442" y="5280847"/>
            <a:ext cx="10035117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DDCB-613F-6A41-8C98-51B4890FD38C}" type="datetime1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800600"/>
            <a:ext cx="1003511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5367338"/>
            <a:ext cx="1003511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45CC-1344-7D43-952C-318646FC47C5}" type="datetime1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46809" y="1338479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097" y="1495525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302" y="4700703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98512" y="1338479"/>
            <a:ext cx="4403088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C6CB-6E38-9F4B-A3E6-E281B3DEA374}" type="datetime1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5267" y="2286000"/>
            <a:ext cx="4895851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0357-9218-F448-9B11-7292FC6F0F59}" type="datetime1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D8EE-4FCC-424C-A026-C64F0F6A3919}" type="datetime1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6978651" y="0"/>
            <a:ext cx="5213349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269067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0" y="446089"/>
            <a:ext cx="6596501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79EA-9E87-2F4B-A77F-9D9C5A6358A7}" type="datetime1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997" y="2222287"/>
            <a:ext cx="10032004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848F-7C56-4443-BA8F-BE8639DD1ED0}" type="datetime1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2951396"/>
            <a:ext cx="10035116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3151" y="5281201"/>
            <a:ext cx="10035116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626-DEA8-D146-B92A-0B48C45950B2}" type="datetime1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995" y="2222288"/>
            <a:ext cx="4894297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7" y="2222288"/>
            <a:ext cx="489429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8D-EEBB-CB46-B70B-1402C9645972}" type="datetime1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995" y="2174875"/>
            <a:ext cx="489429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996" y="2751138"/>
            <a:ext cx="491652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174875"/>
            <a:ext cx="48942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751138"/>
            <a:ext cx="489429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FD86-A3E1-0E4F-BF38-BD3490865BE4}" type="datetime1">
              <a:rPr lang="en-US" smtClean="0"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64B-8369-C640-8983-F65F5F63C05B}" type="datetime1">
              <a:rPr lang="en-US" smtClean="0"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6D5C-09B6-DA4A-B6DE-4B96D49D2A55}" type="datetime1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5513-2796-754D-B157-9EB9CA7CBDF0}" type="datetime1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995" y="727522"/>
            <a:ext cx="4668731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995" y="2344684"/>
            <a:ext cx="4668731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275AA6A-602A-9349-9D26-A81BA6E9DB12}" type="datetime1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997" y="447188"/>
            <a:ext cx="10032004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997" y="2184401"/>
            <a:ext cx="1003200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396" y="6041362"/>
            <a:ext cx="838604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15230" y="6041362"/>
            <a:ext cx="132421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2D8004D-67FC-0B4A-B1C3-1E50F631CC2E}" type="datetime1">
              <a:rPr lang="en-US" smtClean="0"/>
              <a:t>1/16/20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9445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27C35AF-3D90-6449-A347-C2A94F22D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Autofit/>
          </a:bodyPr>
          <a:lstStyle/>
          <a:p>
            <a:r>
              <a:rPr lang="en-US" sz="3600" dirty="0"/>
              <a:t>Chapter 4 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rmAutofit/>
          </a:bodyPr>
          <a:lstStyle/>
          <a:p>
            <a:r>
              <a:rPr lang="en-US" sz="1600" b="1" dirty="0"/>
              <a:t>General Terminology</a:t>
            </a:r>
            <a:endParaRPr lang="en-US" sz="1600" dirty="0"/>
          </a:p>
          <a:p>
            <a:r>
              <a:rPr lang="en-US" sz="1600" u="sng" dirty="0"/>
              <a:t>Jurisdiction</a:t>
            </a:r>
          </a:p>
          <a:p>
            <a:r>
              <a:rPr lang="en-US" sz="1600" dirty="0"/>
              <a:t>Crime occurs wholly or partly within the state</a:t>
            </a:r>
          </a:p>
          <a:p>
            <a:r>
              <a:rPr lang="en-US" sz="1600" u="sng" dirty="0"/>
              <a:t>Venue</a:t>
            </a:r>
          </a:p>
          <a:p>
            <a:r>
              <a:rPr lang="en-US" sz="1600" dirty="0"/>
              <a:t>Location of the trial</a:t>
            </a:r>
          </a:p>
          <a:p>
            <a:r>
              <a:rPr lang="en-US" sz="1600" u="sng" dirty="0"/>
              <a:t>Limitations on Prosecution</a:t>
            </a:r>
          </a:p>
          <a:p>
            <a:r>
              <a:rPr lang="en-US" sz="1600" dirty="0"/>
              <a:t>Time constraints to begin a prosecution for a crime</a:t>
            </a:r>
          </a:p>
          <a:p>
            <a:r>
              <a:rPr lang="en-US" sz="1600" u="sng" dirty="0"/>
              <a:t>Probable Cause</a:t>
            </a:r>
          </a:p>
          <a:p>
            <a:r>
              <a:rPr lang="en-US" sz="1600" dirty="0"/>
              <a:t>Standard needed to arrest, search, seize, and prosecute an individual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smtClean="0"/>
              <a:t>The full set of 89 slides is available upon adoption. If you are a professor using this book for a class, please contact Beth at </a:t>
            </a:r>
            <a:r>
              <a:rPr lang="en-US" sz="3000" dirty="0" smtClean="0">
                <a:hlinkClick r:id="rId3"/>
              </a:rPr>
              <a:t>bhall@cap-press.com</a:t>
            </a:r>
            <a:r>
              <a:rPr lang="en-US" sz="3000" dirty="0" smtClean="0"/>
              <a:t> to request your slides.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Report and Investigation of a Crime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Search and Seizure – Guided by 4</a:t>
            </a:r>
            <a:r>
              <a:rPr lang="en-US" sz="1600" baseline="30000" dirty="0"/>
              <a:t>th</a:t>
            </a:r>
            <a:r>
              <a:rPr lang="en-US" sz="1600" dirty="0"/>
              <a:t> Amendment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Search Warrant issued by judicial officer and may be used to search and/or seize persons and property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Search Warrants are limited in time and may expire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Must be executed within 10 days, and may be executed at any reasonable time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Law enforcement may use reasonable force to enter property, but most provide verbal notice of force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Items seized must be inventoried 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Officers are authorized to assess immigration status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Arrest of the Suspect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Lawful arrests made with or without a warrant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Private citizens may also make lawful arrest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Arrest Warrant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Majority of arrests are made </a:t>
            </a:r>
            <a:r>
              <a:rPr lang="en-US" sz="1600" b="1" dirty="0"/>
              <a:t>without</a:t>
            </a:r>
            <a:r>
              <a:rPr lang="en-US" sz="1600" dirty="0"/>
              <a:t> a warrant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Officer submits affidavit, based on probable cause, to judicial officer for signature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Arrest warrants do not expire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Individuals who are not certified peace officers may make application for arrest warrant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Affidavit and warrant must include: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time, date and place of offense;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name of victim;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statement describing offense (theft also includes description and value of property and name of owner);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county of offense (Theft includes description of property and value, and name of owner)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Making the Arrest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May or may not require touching of arrestee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Officer may make a “reasonable” search of arrestee for protection, prevent escape of destroying evidence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u="sng" dirty="0"/>
              <a:t>Use of Force in Arrest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Officers may use </a:t>
            </a:r>
            <a:r>
              <a:rPr lang="en-US" sz="1600" b="1" dirty="0"/>
              <a:t>deadly force</a:t>
            </a:r>
            <a:r>
              <a:rPr lang="en-US" sz="1600" dirty="0"/>
              <a:t> on suspected felon: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Believes suspect possesses deadly weapon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Believes suspect poses immediate threat of physical violence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Probable cause to believe crime involved serious physical harm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Officers may use any reasonable nondeadly force as necessary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Booking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Official recording of the name, photo, and fingerprints of suspect, and offense and name of arresting officer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rmAutofit/>
          </a:bodyPr>
          <a:lstStyle/>
          <a:p>
            <a:r>
              <a:rPr lang="en-US" sz="1600" b="1" dirty="0"/>
              <a:t>Pretrial Procedures</a:t>
            </a:r>
          </a:p>
          <a:p>
            <a:r>
              <a:rPr lang="en-US" sz="1600" u="sng" dirty="0"/>
              <a:t>Initial Appearance</a:t>
            </a:r>
          </a:p>
          <a:p>
            <a:r>
              <a:rPr lang="en-US" sz="1600" dirty="0"/>
              <a:t>Takes place in magistrate court having jurisdiction</a:t>
            </a:r>
          </a:p>
          <a:p>
            <a:r>
              <a:rPr lang="en-US" sz="1600" dirty="0"/>
              <a:t>Make sure suspect is aware of charges and provide an attorney (if indigent)</a:t>
            </a:r>
          </a:p>
          <a:p>
            <a:r>
              <a:rPr lang="en-US" sz="1600" dirty="0"/>
              <a:t>Just will set or deny bail (typically allowed bail unless it is a capital crime)</a:t>
            </a:r>
          </a:p>
          <a:p>
            <a:r>
              <a:rPr lang="en-US" sz="1600" u="sng" dirty="0"/>
              <a:t>Preliminary Hearing</a:t>
            </a:r>
            <a:endParaRPr lang="en-US" sz="1600" dirty="0"/>
          </a:p>
          <a:p>
            <a:r>
              <a:rPr lang="en-US" sz="1600" dirty="0"/>
              <a:t>To determine if there is probable cause to take the suspect to trial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If probable cause is found, an accusation or indictment is presented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Accusation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Formal charging document presented by prosecuting attorney, but not reviewed by judicial body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Grand Jury Indictment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16-23 persons, with 3 alternates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Evidence of probable cause presented by prosecutor, and no defense attorney present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Considered an investigatory body, not a trier of facts, so rules of evidence do not apply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u="sng" dirty="0"/>
              <a:t>Arraignment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Suspect brought to court, with the accusation or indictment being read and court asks for plea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Types of pleas – guilty, not guilty and nolo contendere (not admitting guilt but accepting punishment)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Plea Bargaining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Can occur at any stage in the process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Requires consent of the presiding trial judge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Pretrial Motions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All motions must be filed within 10 days after the arraignment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636" y="1734858"/>
            <a:ext cx="2824112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4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Criminal Justice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052" y="978993"/>
            <a:ext cx="4023913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Can be presented by the prosecution or defense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Examples of motions: dismiss, suppress evidence, continuance, change of venue, discovery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Criminal Trial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If the suspect does not plead guilty or nolo 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Jury Selection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Selected from driver license and voter registration lists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Misdemeanor cases use 6 jurors / Felony use 12 jurors </a:t>
            </a:r>
          </a:p>
          <a:p>
            <a:pPr>
              <a:lnSpc>
                <a:spcPct val="90000"/>
              </a:lnSpc>
            </a:pPr>
            <a:r>
              <a:rPr lang="en-US" sz="1600" u="sng" dirty="0"/>
              <a:t>Presentation of Evidence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Prosecution begins with opening statements, then defense presents opening statements (can delay)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Deborah Mitchell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GA's CJS 2nd - Chapter 4</Template>
  <TotalTime>5</TotalTime>
  <Words>762</Words>
  <Application>Microsoft Macintosh PowerPoint</Application>
  <PresentationFormat>Widescreen</PresentationFormat>
  <Paragraphs>93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Trebuchet MS</vt:lpstr>
      <vt:lpstr>Wingdings 2</vt:lpstr>
      <vt:lpstr>Quotable</vt:lpstr>
      <vt:lpstr>Chapter 4   The Criminal Justice Process</vt:lpstr>
      <vt:lpstr>Chapter 4   The Criminal Justice Process</vt:lpstr>
      <vt:lpstr>Chapter 4   The Criminal Justice Process</vt:lpstr>
      <vt:lpstr>Chapter 4   The Criminal Justice Process</vt:lpstr>
      <vt:lpstr>Chapter 4   The Criminal Justice Process</vt:lpstr>
      <vt:lpstr>Chapter 4   The Criminal Justice Process</vt:lpstr>
      <vt:lpstr>Chapter 4   The Criminal Justice Process</vt:lpstr>
      <vt:lpstr>Chapter 4   The Criminal Justice Process</vt:lpstr>
      <vt:lpstr>Chapter 4   The Criminal Justice Process</vt:lpstr>
      <vt:lpstr>The full set of 89 slides is available upon adoption. If you are a professor using this book for a class, please contact Beth at bhall@cap-press.com to request your slides.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 The Criminal Justice Process</dc:title>
  <dc:creator>Microsoft Office User</dc:creator>
  <cp:lastModifiedBy>Microsoft Office User</cp:lastModifiedBy>
  <cp:revision>1</cp:revision>
  <dcterms:created xsi:type="dcterms:W3CDTF">2020-01-16T17:00:27Z</dcterms:created>
  <dcterms:modified xsi:type="dcterms:W3CDTF">2020-01-16T17:05:49Z</dcterms:modified>
</cp:coreProperties>
</file>