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5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529FB8-05EB-F44C-8446-1E7841B25AA3}" type="datetimeFigureOut">
              <a:rPr lang="en-US" smtClean="0"/>
              <a:t>9/6/18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10BB6-3DB5-B74E-82E3-C200783DB258}" type="slidenum">
              <a:rPr lang="en-US" smtClean="0"/>
              <a:t>‹#›</a:t>
            </a:fld>
            <a:endParaRPr lang="en-US"/>
          </a:p>
        </p:txBody>
      </p:sp>
    </p:spTree>
    <p:extLst>
      <p:ext uri="{BB962C8B-B14F-4D97-AF65-F5344CB8AC3E}">
        <p14:creationId xmlns:p14="http://schemas.microsoft.com/office/powerpoint/2010/main" val="1835630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210BB6-3DB5-B74E-82E3-C200783DB258}" type="slidenum">
              <a:rPr lang="en-US" smtClean="0"/>
              <a:t>11</a:t>
            </a:fld>
            <a:endParaRPr lang="en-US"/>
          </a:p>
        </p:txBody>
      </p:sp>
    </p:spTree>
    <p:extLst>
      <p:ext uri="{BB962C8B-B14F-4D97-AF65-F5344CB8AC3E}">
        <p14:creationId xmlns:p14="http://schemas.microsoft.com/office/powerpoint/2010/main" val="69355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553200"/>
            <a:ext cx="12192000" cy="304800"/>
          </a:xfrm>
          <a:prstGeom prst="rect">
            <a:avLst/>
          </a:prstGeom>
          <a:solidFill>
            <a:schemeClr val="accent6">
              <a:lumMod val="50000"/>
            </a:schemeClr>
          </a:solidFill>
          <a:ln>
            <a:noFill/>
          </a:ln>
          <a:effectLst/>
          <a:extLst>
            <a:ext uri="{91240B29-F687-4f45-9708-019B960494DF}"/>
            <a:ext uri="{AF507438-7753-43e0-B8FC-AC1667EBCBE1}"/>
          </a:extLst>
        </p:spPr>
        <p:txBody>
          <a:bodyPr wrap="none" anchor="ctr"/>
          <a:lstStyle/>
          <a:p>
            <a:pPr>
              <a:defRPr/>
            </a:pPr>
            <a:endParaRPr lang="en-US" sz="1800">
              <a:ea typeface="ＭＳ Ｐゴシック" charset="0"/>
            </a:endParaRPr>
          </a:p>
        </p:txBody>
      </p:sp>
      <p:sp>
        <p:nvSpPr>
          <p:cNvPr id="1027" name="Rectangle 7"/>
          <p:cNvSpPr>
            <a:spLocks noChangeArrowheads="1"/>
          </p:cNvSpPr>
          <p:nvPr/>
        </p:nvSpPr>
        <p:spPr bwMode="auto">
          <a:xfrm>
            <a:off x="0" y="0"/>
            <a:ext cx="12192000" cy="1752600"/>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endParaRPr lang="x-none" altLang="x-none" sz="2400">
              <a:ea typeface="ＭＳ Ｐゴシック" charset="-128"/>
              <a:cs typeface="ＭＳ Ｐゴシック" charset="-128"/>
            </a:endParaRPr>
          </a:p>
        </p:txBody>
      </p:sp>
      <p:sp>
        <p:nvSpPr>
          <p:cNvPr id="1028"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ltLang="x-none" smtClean="0"/>
              <a:t>Click to edit Master title style</a:t>
            </a:r>
            <a:endParaRPr lang="en-US" altLang="x-none"/>
          </a:p>
        </p:txBody>
      </p:sp>
      <p:sp>
        <p:nvSpPr>
          <p:cNvPr id="1029"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ltLang="x-none" smtClean="0"/>
              <a:t>Click to edit Master text styles</a:t>
            </a:r>
          </a:p>
          <a:p>
            <a:pPr lvl="1"/>
            <a:r>
              <a:rPr lang="en-US" altLang="x-none" smtClean="0"/>
              <a:t>Second level</a:t>
            </a:r>
          </a:p>
          <a:p>
            <a:pPr lvl="2"/>
            <a:r>
              <a:rPr lang="en-US" altLang="x-none" smtClean="0"/>
              <a:t>Third level</a:t>
            </a:r>
          </a:p>
          <a:p>
            <a:pPr lvl="3"/>
            <a:r>
              <a:rPr lang="en-US" altLang="x-none" smtClean="0"/>
              <a:t>Fourth level</a:t>
            </a:r>
          </a:p>
          <a:p>
            <a:pPr lvl="4"/>
            <a:r>
              <a:rPr lang="en-US" altLang="x-none" smtClean="0"/>
              <a:t>Fifth level</a:t>
            </a:r>
            <a:endParaRPr lang="en-US" altLang="x-none"/>
          </a:p>
        </p:txBody>
      </p:sp>
      <p:sp>
        <p:nvSpPr>
          <p:cNvPr id="1030" name="Text Box 9"/>
          <p:cNvSpPr txBox="1">
            <a:spLocks noChangeArrowheads="1"/>
          </p:cNvSpPr>
          <p:nvPr/>
        </p:nvSpPr>
        <p:spPr bwMode="auto">
          <a:xfrm>
            <a:off x="406400" y="6591300"/>
            <a:ext cx="11379200"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pPr algn="ctr">
              <a:lnSpc>
                <a:spcPct val="125000"/>
              </a:lnSpc>
            </a:pPr>
            <a:r>
              <a:rPr lang="en-US" altLang="x-none" sz="1000" b="1">
                <a:solidFill>
                  <a:srgbClr val="E1E1C8"/>
                </a:solidFill>
                <a:latin typeface="Palatino Linotype" charset="0"/>
                <a:ea typeface="ＭＳ Ｐゴシック" charset="-128"/>
                <a:cs typeface="ＭＳ Ｐゴシック" charset="-128"/>
              </a:rPr>
              <a:t>© Laura Rothstein, University of Louisville &amp; Ann C. McGinley, University of Nevada Las Vegas</a:t>
            </a:r>
          </a:p>
        </p:txBody>
      </p:sp>
      <p:sp>
        <p:nvSpPr>
          <p:cNvPr id="1031" name="Line 13"/>
          <p:cNvSpPr>
            <a:spLocks noChangeShapeType="1"/>
          </p:cNvSpPr>
          <p:nvPr/>
        </p:nvSpPr>
        <p:spPr bwMode="auto">
          <a:xfrm>
            <a:off x="0" y="6553200"/>
            <a:ext cx="1219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800"/>
          </a:p>
        </p:txBody>
      </p:sp>
    </p:spTree>
    <p:extLst>
      <p:ext uri="{BB962C8B-B14F-4D97-AF65-F5344CB8AC3E}">
        <p14:creationId xmlns:p14="http://schemas.microsoft.com/office/powerpoint/2010/main" val="14327302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b="1">
          <a:solidFill>
            <a:srgbClr val="E1E1C8"/>
          </a:solidFill>
          <a:latin typeface="+mj-lt"/>
          <a:ea typeface="MS PGothic" pitchFamily="34" charset="-128"/>
          <a:cs typeface="ＭＳ Ｐゴシック" charset="0"/>
        </a:defRPr>
      </a:lvl1pPr>
      <a:lvl2pPr algn="l" rtl="0" eaLnBrk="1" fontAlgn="base" hangingPunct="1">
        <a:spcBef>
          <a:spcPct val="0"/>
        </a:spcBef>
        <a:spcAft>
          <a:spcPct val="0"/>
        </a:spcAft>
        <a:defRPr sz="3600" b="1">
          <a:solidFill>
            <a:srgbClr val="E1E1C8"/>
          </a:solidFill>
          <a:effectLst>
            <a:outerShdw blurRad="38100" dist="38100" dir="2700000" algn="tl">
              <a:srgbClr val="000000"/>
            </a:outerShdw>
          </a:effectLst>
          <a:latin typeface="Palatino Linotype" pitchFamily="18" charset="0"/>
          <a:ea typeface="MS PGothic" pitchFamily="34" charset="-128"/>
          <a:cs typeface="ＭＳ Ｐゴシック" charset="0"/>
        </a:defRPr>
      </a:lvl2pPr>
      <a:lvl3pPr algn="l" rtl="0" eaLnBrk="1" fontAlgn="base" hangingPunct="1">
        <a:spcBef>
          <a:spcPct val="0"/>
        </a:spcBef>
        <a:spcAft>
          <a:spcPct val="0"/>
        </a:spcAft>
        <a:defRPr sz="3600" b="1">
          <a:solidFill>
            <a:srgbClr val="E1E1C8"/>
          </a:solidFill>
          <a:effectLst>
            <a:outerShdw blurRad="38100" dist="38100" dir="2700000" algn="tl">
              <a:srgbClr val="000000"/>
            </a:outerShdw>
          </a:effectLst>
          <a:latin typeface="Palatino Linotype" pitchFamily="18" charset="0"/>
          <a:ea typeface="MS PGothic" pitchFamily="34" charset="-128"/>
          <a:cs typeface="ＭＳ Ｐゴシック" charset="0"/>
        </a:defRPr>
      </a:lvl3pPr>
      <a:lvl4pPr algn="l" rtl="0" eaLnBrk="1" fontAlgn="base" hangingPunct="1">
        <a:spcBef>
          <a:spcPct val="0"/>
        </a:spcBef>
        <a:spcAft>
          <a:spcPct val="0"/>
        </a:spcAft>
        <a:defRPr sz="3600" b="1">
          <a:solidFill>
            <a:srgbClr val="E1E1C8"/>
          </a:solidFill>
          <a:effectLst>
            <a:outerShdw blurRad="38100" dist="38100" dir="2700000" algn="tl">
              <a:srgbClr val="000000"/>
            </a:outerShdw>
          </a:effectLst>
          <a:latin typeface="Palatino Linotype" pitchFamily="18" charset="0"/>
          <a:ea typeface="MS PGothic" pitchFamily="34" charset="-128"/>
          <a:cs typeface="ＭＳ Ｐゴシック" charset="0"/>
        </a:defRPr>
      </a:lvl4pPr>
      <a:lvl5pPr algn="l" rtl="0" eaLnBrk="1" fontAlgn="base" hangingPunct="1">
        <a:spcBef>
          <a:spcPct val="0"/>
        </a:spcBef>
        <a:spcAft>
          <a:spcPct val="0"/>
        </a:spcAft>
        <a:defRPr sz="3600" b="1">
          <a:solidFill>
            <a:srgbClr val="E1E1C8"/>
          </a:solidFill>
          <a:effectLst>
            <a:outerShdw blurRad="38100" dist="38100" dir="2700000" algn="tl">
              <a:srgbClr val="000000"/>
            </a:outerShdw>
          </a:effectLst>
          <a:latin typeface="Palatino Linotype" pitchFamily="18" charset="0"/>
          <a:ea typeface="MS PGothic" pitchFamily="34" charset="-128"/>
          <a:cs typeface="ＭＳ Ｐゴシック" charset="0"/>
        </a:defRPr>
      </a:lvl5pPr>
      <a:lvl6pPr marL="457200" algn="l" rtl="0" eaLnBrk="1" fontAlgn="base" hangingPunct="1">
        <a:spcBef>
          <a:spcPct val="0"/>
        </a:spcBef>
        <a:spcAft>
          <a:spcPct val="0"/>
        </a:spcAft>
        <a:defRPr sz="3600" b="1">
          <a:solidFill>
            <a:srgbClr val="E1E1C8"/>
          </a:solidFill>
          <a:effectLst>
            <a:outerShdw blurRad="38100" dist="38100" dir="2700000" algn="tl">
              <a:srgbClr val="000000"/>
            </a:outerShdw>
          </a:effectLst>
          <a:latin typeface="Helvetica" charset="0"/>
          <a:ea typeface="ＭＳ Ｐゴシック" charset="0"/>
        </a:defRPr>
      </a:lvl6pPr>
      <a:lvl7pPr marL="914400" algn="l" rtl="0" eaLnBrk="1" fontAlgn="base" hangingPunct="1">
        <a:spcBef>
          <a:spcPct val="0"/>
        </a:spcBef>
        <a:spcAft>
          <a:spcPct val="0"/>
        </a:spcAft>
        <a:defRPr sz="3600" b="1">
          <a:solidFill>
            <a:srgbClr val="E1E1C8"/>
          </a:solidFill>
          <a:effectLst>
            <a:outerShdw blurRad="38100" dist="38100" dir="2700000" algn="tl">
              <a:srgbClr val="000000"/>
            </a:outerShdw>
          </a:effectLst>
          <a:latin typeface="Helvetica" charset="0"/>
          <a:ea typeface="ＭＳ Ｐゴシック" charset="0"/>
        </a:defRPr>
      </a:lvl7pPr>
      <a:lvl8pPr marL="1371600" algn="l" rtl="0" eaLnBrk="1" fontAlgn="base" hangingPunct="1">
        <a:spcBef>
          <a:spcPct val="0"/>
        </a:spcBef>
        <a:spcAft>
          <a:spcPct val="0"/>
        </a:spcAft>
        <a:defRPr sz="3600" b="1">
          <a:solidFill>
            <a:srgbClr val="E1E1C8"/>
          </a:solidFill>
          <a:effectLst>
            <a:outerShdw blurRad="38100" dist="38100" dir="2700000" algn="tl">
              <a:srgbClr val="000000"/>
            </a:outerShdw>
          </a:effectLst>
          <a:latin typeface="Helvetica" charset="0"/>
          <a:ea typeface="ＭＳ Ｐゴシック" charset="0"/>
        </a:defRPr>
      </a:lvl8pPr>
      <a:lvl9pPr marL="1828800" algn="l" rtl="0" eaLnBrk="1" fontAlgn="base" hangingPunct="1">
        <a:spcBef>
          <a:spcPct val="0"/>
        </a:spcBef>
        <a:spcAft>
          <a:spcPct val="0"/>
        </a:spcAft>
        <a:defRPr sz="3600" b="1">
          <a:solidFill>
            <a:srgbClr val="E1E1C8"/>
          </a:solidFill>
          <a:effectLst>
            <a:outerShdw blurRad="38100" dist="38100" dir="2700000" algn="tl">
              <a:srgbClr val="000000"/>
            </a:outerShdw>
          </a:effectLst>
          <a:latin typeface="Helvetica" charset="0"/>
          <a:ea typeface="ＭＳ Ｐゴシック" charset="0"/>
        </a:defRPr>
      </a:lvl9pPr>
    </p:titleStyle>
    <p:bodyStyle>
      <a:lvl1pPr marL="342900" indent="-342900" algn="l" rtl="0" eaLnBrk="1" fontAlgn="base" hangingPunct="1">
        <a:spcBef>
          <a:spcPct val="20000"/>
        </a:spcBef>
        <a:spcAft>
          <a:spcPct val="20000"/>
        </a:spcAft>
        <a:buChar char="•"/>
        <a:defRPr sz="2600">
          <a:solidFill>
            <a:schemeClr val="bg2"/>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Font typeface="Wingdings" charset="2"/>
        <a:buChar char="§"/>
        <a:defRPr sz="2400">
          <a:solidFill>
            <a:schemeClr val="bg2"/>
          </a:solidFill>
          <a:latin typeface="+mn-lt"/>
          <a:ea typeface="MS PGothic" pitchFamily="34" charset="-128"/>
        </a:defRPr>
      </a:lvl2pPr>
      <a:lvl3pPr marL="1143000" indent="-228600" algn="l" rtl="0" eaLnBrk="1" fontAlgn="base" hangingPunct="1">
        <a:spcBef>
          <a:spcPct val="20000"/>
        </a:spcBef>
        <a:spcAft>
          <a:spcPct val="0"/>
        </a:spcAft>
        <a:buChar char="•"/>
        <a:defRPr sz="2400">
          <a:solidFill>
            <a:schemeClr val="bg2"/>
          </a:solidFill>
          <a:latin typeface="+mn-lt"/>
          <a:ea typeface="MS PGothic" pitchFamily="34" charset="-128"/>
        </a:defRPr>
      </a:lvl3pPr>
      <a:lvl4pPr marL="1600200" indent="-228600" algn="l" rtl="0" eaLnBrk="1" fontAlgn="base" hangingPunct="1">
        <a:spcBef>
          <a:spcPct val="20000"/>
        </a:spcBef>
        <a:spcAft>
          <a:spcPct val="0"/>
        </a:spcAft>
        <a:buChar char="–"/>
        <a:defRPr sz="2000">
          <a:solidFill>
            <a:schemeClr val="bg2"/>
          </a:solidFill>
          <a:latin typeface="+mn-lt"/>
          <a:ea typeface="MS PGothic" pitchFamily="34" charset="-128"/>
        </a:defRPr>
      </a:lvl4pPr>
      <a:lvl5pPr marL="2057400" indent="-228600" algn="l" rtl="0" eaLnBrk="1" fontAlgn="base" hangingPunct="1">
        <a:spcBef>
          <a:spcPct val="20000"/>
        </a:spcBef>
        <a:spcAft>
          <a:spcPct val="0"/>
        </a:spcAft>
        <a:buChar char="»"/>
        <a:defRPr sz="2000">
          <a:solidFill>
            <a:schemeClr val="bg2"/>
          </a:solidFill>
          <a:latin typeface="+mn-lt"/>
          <a:ea typeface="MS PGothic" pitchFamily="34" charset="-128"/>
        </a:defRPr>
      </a:lvl5pPr>
      <a:lvl6pPr marL="2514600" indent="-228600" algn="l" rtl="0" eaLnBrk="1" fontAlgn="base" hangingPunct="1">
        <a:spcBef>
          <a:spcPct val="20000"/>
        </a:spcBef>
        <a:spcAft>
          <a:spcPct val="0"/>
        </a:spcAft>
        <a:buChar char="»"/>
        <a:defRPr sz="2000">
          <a:solidFill>
            <a:srgbClr val="E1E1C8"/>
          </a:solidFill>
          <a:latin typeface="+mn-lt"/>
          <a:ea typeface="+mn-ea"/>
        </a:defRPr>
      </a:lvl6pPr>
      <a:lvl7pPr marL="2971800" indent="-228600" algn="l" rtl="0" eaLnBrk="1" fontAlgn="base" hangingPunct="1">
        <a:spcBef>
          <a:spcPct val="20000"/>
        </a:spcBef>
        <a:spcAft>
          <a:spcPct val="0"/>
        </a:spcAft>
        <a:buChar char="»"/>
        <a:defRPr sz="2000">
          <a:solidFill>
            <a:srgbClr val="E1E1C8"/>
          </a:solidFill>
          <a:latin typeface="+mn-lt"/>
          <a:ea typeface="+mn-ea"/>
        </a:defRPr>
      </a:lvl7pPr>
      <a:lvl8pPr marL="3429000" indent="-228600" algn="l" rtl="0" eaLnBrk="1" fontAlgn="base" hangingPunct="1">
        <a:spcBef>
          <a:spcPct val="20000"/>
        </a:spcBef>
        <a:spcAft>
          <a:spcPct val="0"/>
        </a:spcAft>
        <a:buChar char="»"/>
        <a:defRPr sz="2000">
          <a:solidFill>
            <a:srgbClr val="E1E1C8"/>
          </a:solidFill>
          <a:latin typeface="+mn-lt"/>
          <a:ea typeface="+mn-ea"/>
        </a:defRPr>
      </a:lvl8pPr>
      <a:lvl9pPr marL="3886200" indent="-228600" algn="l" rtl="0" eaLnBrk="1" fontAlgn="base" hangingPunct="1">
        <a:spcBef>
          <a:spcPct val="20000"/>
        </a:spcBef>
        <a:spcAft>
          <a:spcPct val="0"/>
        </a:spcAft>
        <a:buChar char="»"/>
        <a:defRPr sz="2000">
          <a:solidFill>
            <a:srgbClr val="E1E1C8"/>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2209800" y="609600"/>
            <a:ext cx="8001000" cy="1143000"/>
          </a:xfrm>
        </p:spPr>
        <p:txBody>
          <a:bodyPr>
            <a:normAutofit/>
          </a:bodyPr>
          <a:lstStyle/>
          <a:p>
            <a:pPr eaLnBrk="1" hangingPunct="1"/>
            <a:r>
              <a:rPr lang="en-US" altLang="x-none">
                <a:ea typeface="MS PGothic" charset="-128"/>
                <a:cs typeface="ＭＳ Ｐゴシック" charset="-128"/>
              </a:rPr>
              <a:t/>
            </a:r>
            <a:br>
              <a:rPr lang="en-US" altLang="x-none">
                <a:ea typeface="MS PGothic" charset="-128"/>
                <a:cs typeface="ＭＳ Ｐゴシック" charset="-128"/>
              </a:rPr>
            </a:br>
            <a:endParaRPr lang="en-US" altLang="x-none">
              <a:ea typeface="MS PGothic" charset="-128"/>
              <a:cs typeface="ＭＳ Ｐゴシック" charset="-128"/>
            </a:endParaRPr>
          </a:p>
        </p:txBody>
      </p:sp>
      <p:sp>
        <p:nvSpPr>
          <p:cNvPr id="78851" name="Rectangle 3"/>
          <p:cNvSpPr>
            <a:spLocks noGrp="1" noChangeArrowheads="1"/>
          </p:cNvSpPr>
          <p:nvPr>
            <p:ph idx="1"/>
          </p:nvPr>
        </p:nvSpPr>
        <p:spPr/>
        <p:txBody>
          <a:bodyPr/>
          <a:lstStyle/>
          <a:p>
            <a:pPr>
              <a:buFontTx/>
              <a:buNone/>
              <a:defRPr/>
            </a:pPr>
            <a:r>
              <a:rPr lang="en-US" dirty="0" smtClean="0"/>
              <a:t>Twelve Categories </a:t>
            </a:r>
          </a:p>
          <a:p>
            <a:pPr>
              <a:buFontTx/>
              <a:buNone/>
              <a:defRPr/>
            </a:pPr>
            <a:r>
              <a:rPr lang="en-US" dirty="0" smtClean="0"/>
              <a:t>	Lodging, food service venue, exhibition or entertainment venues, public gathering place, stores or sales establishments, service provider (including health care), transportation stations, public display facilities, place of recreation, place of education, social service center, place of exercise</a:t>
            </a:r>
          </a:p>
          <a:p>
            <a:pPr eaLnBrk="1" hangingPunct="1">
              <a:buFontTx/>
              <a:buNone/>
              <a:defRPr/>
            </a:pPr>
            <a:endParaRPr lang="en-US" dirty="0" smtClean="0">
              <a:ea typeface="+mn-ea"/>
              <a:cs typeface="+mn-cs"/>
            </a:endParaRPr>
          </a:p>
        </p:txBody>
      </p:sp>
      <p:sp>
        <p:nvSpPr>
          <p:cNvPr id="78854" name="Rectangle 6"/>
          <p:cNvSpPr>
            <a:spLocks noChangeArrowheads="1"/>
          </p:cNvSpPr>
          <p:nvPr/>
        </p:nvSpPr>
        <p:spPr bwMode="auto">
          <a:xfrm>
            <a:off x="2149476" y="304801"/>
            <a:ext cx="8158163" cy="12303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en-US" sz="1400" b="1" dirty="0">
                <a:latin typeface="Palatino Linotype" pitchFamily="18" charset="0"/>
                <a:ea typeface="MS PGothic" pitchFamily="34" charset="-128"/>
              </a:rPr>
              <a:t>DISABILITY LAW:  Cases, Materials, Problems (Sixth Edition) </a:t>
            </a:r>
          </a:p>
          <a:p>
            <a:pPr>
              <a:defRPr/>
            </a:pPr>
            <a:r>
              <a:rPr lang="en-US" sz="1400" b="1" dirty="0">
                <a:latin typeface="Palatino Linotype" pitchFamily="18" charset="0"/>
                <a:ea typeface="MS PGothic" pitchFamily="34" charset="-128"/>
              </a:rPr>
              <a:t>Chapter 2   Public Accommodations</a:t>
            </a:r>
          </a:p>
          <a:p>
            <a:pPr>
              <a:defRPr/>
            </a:pPr>
            <a:endParaRPr lang="en-US" sz="1400" b="1" dirty="0">
              <a:solidFill>
                <a:srgbClr val="E1E1C8"/>
              </a:solidFill>
              <a:effectLst>
                <a:outerShdw blurRad="38100" dist="38100" dir="2700000" algn="tl">
                  <a:srgbClr val="000000"/>
                </a:outerShdw>
              </a:effectLst>
              <a:latin typeface="Helvetica" charset="0"/>
              <a:ea typeface="MS PGothic" pitchFamily="34" charset="-128"/>
            </a:endParaRPr>
          </a:p>
          <a:p>
            <a:pPr>
              <a:defRPr/>
            </a:pPr>
            <a:r>
              <a:rPr lang="en-US" sz="3200" b="1" dirty="0">
                <a:latin typeface="Palatino Linotype" pitchFamily="18" charset="0"/>
                <a:ea typeface="MS PGothic" pitchFamily="34" charset="-128"/>
              </a:rPr>
              <a:t>What is a Place of Public Accommodation?</a:t>
            </a:r>
          </a:p>
        </p:txBody>
      </p:sp>
    </p:spTree>
    <p:extLst>
      <p:ext uri="{BB962C8B-B14F-4D97-AF65-F5344CB8AC3E}">
        <p14:creationId xmlns:p14="http://schemas.microsoft.com/office/powerpoint/2010/main" val="1040909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2209800" y="609600"/>
            <a:ext cx="8001000" cy="1143000"/>
          </a:xfrm>
        </p:spPr>
        <p:txBody>
          <a:bodyPr>
            <a:normAutofit/>
          </a:bodyPr>
          <a:lstStyle/>
          <a:p>
            <a:pPr eaLnBrk="1" hangingPunct="1"/>
            <a:r>
              <a:rPr lang="en-US" altLang="x-none">
                <a:ea typeface="MS PGothic" charset="-128"/>
                <a:cs typeface="ＭＳ Ｐゴシック" charset="-128"/>
              </a:rPr>
              <a:t/>
            </a:r>
            <a:br>
              <a:rPr lang="en-US" altLang="x-none">
                <a:ea typeface="MS PGothic" charset="-128"/>
                <a:cs typeface="ＭＳ Ｐゴシック" charset="-128"/>
              </a:rPr>
            </a:br>
            <a:endParaRPr lang="en-US" altLang="x-none">
              <a:ea typeface="MS PGothic" charset="-128"/>
              <a:cs typeface="ＭＳ Ｐゴシック" charset="-128"/>
            </a:endParaRPr>
          </a:p>
        </p:txBody>
      </p:sp>
      <p:sp>
        <p:nvSpPr>
          <p:cNvPr id="78851" name="Rectangle 3"/>
          <p:cNvSpPr>
            <a:spLocks noGrp="1" noChangeArrowheads="1"/>
          </p:cNvSpPr>
          <p:nvPr>
            <p:ph idx="1"/>
          </p:nvPr>
        </p:nvSpPr>
        <p:spPr/>
        <p:txBody>
          <a:bodyPr/>
          <a:lstStyle/>
          <a:p>
            <a:pPr>
              <a:buFontTx/>
              <a:buNone/>
              <a:defRPr/>
            </a:pPr>
            <a:r>
              <a:rPr lang="en-US" b="1" dirty="0" smtClean="0"/>
              <a:t>Accessibility Requirements  -- New construction</a:t>
            </a:r>
            <a:endParaRPr lang="en-US" dirty="0" smtClean="0"/>
          </a:p>
          <a:p>
            <a:pPr>
              <a:defRPr/>
            </a:pPr>
            <a:r>
              <a:rPr lang="en-US" dirty="0" smtClean="0"/>
              <a:t>Responsibility between architects/engineers and parties contracting for facilities</a:t>
            </a:r>
          </a:p>
          <a:p>
            <a:pPr eaLnBrk="1" hangingPunct="1">
              <a:buFontTx/>
              <a:buNone/>
              <a:defRPr/>
            </a:pPr>
            <a:endParaRPr lang="en-US" dirty="0" smtClean="0">
              <a:ea typeface="+mn-ea"/>
              <a:cs typeface="+mn-cs"/>
            </a:endParaRPr>
          </a:p>
        </p:txBody>
      </p:sp>
      <p:sp>
        <p:nvSpPr>
          <p:cNvPr id="78854" name="Rectangle 6"/>
          <p:cNvSpPr>
            <a:spLocks noChangeArrowheads="1"/>
          </p:cNvSpPr>
          <p:nvPr/>
        </p:nvSpPr>
        <p:spPr bwMode="auto">
          <a:xfrm>
            <a:off x="2149475" y="304801"/>
            <a:ext cx="5334000" cy="12303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en-US" sz="1400" b="1" dirty="0">
                <a:latin typeface="Palatino Linotype" pitchFamily="18" charset="0"/>
                <a:ea typeface="MS PGothic" pitchFamily="34" charset="-128"/>
              </a:rPr>
              <a:t>DISABILITY LAW:  Cases, Materials, Problems (Sixth Edition) </a:t>
            </a:r>
          </a:p>
          <a:p>
            <a:pPr>
              <a:defRPr/>
            </a:pPr>
            <a:r>
              <a:rPr lang="en-US" sz="1400" b="1" dirty="0">
                <a:latin typeface="Palatino Linotype" pitchFamily="18" charset="0"/>
                <a:ea typeface="MS PGothic" pitchFamily="34" charset="-128"/>
              </a:rPr>
              <a:t>Chapter 2   Public Accommodations</a:t>
            </a:r>
          </a:p>
          <a:p>
            <a:pPr>
              <a:defRPr/>
            </a:pPr>
            <a:endParaRPr lang="en-US" sz="1400" b="1" dirty="0">
              <a:solidFill>
                <a:srgbClr val="E1E1C8"/>
              </a:solidFill>
              <a:effectLst>
                <a:outerShdw blurRad="38100" dist="38100" dir="2700000" algn="tl">
                  <a:srgbClr val="000000"/>
                </a:outerShdw>
              </a:effectLst>
              <a:latin typeface="Helvetica" charset="0"/>
              <a:ea typeface="MS PGothic" pitchFamily="34" charset="-128"/>
            </a:endParaRPr>
          </a:p>
          <a:p>
            <a:pPr>
              <a:defRPr/>
            </a:pPr>
            <a:r>
              <a:rPr lang="en-US" sz="3200" b="1" dirty="0">
                <a:latin typeface="Palatino Linotype" pitchFamily="18" charset="0"/>
                <a:ea typeface="MS PGothic" pitchFamily="34" charset="-128"/>
              </a:rPr>
              <a:t>Architectural Barriers</a:t>
            </a:r>
          </a:p>
        </p:txBody>
      </p:sp>
    </p:spTree>
    <p:extLst>
      <p:ext uri="{BB962C8B-B14F-4D97-AF65-F5344CB8AC3E}">
        <p14:creationId xmlns:p14="http://schemas.microsoft.com/office/powerpoint/2010/main" val="374078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smtClean="0">
                <a:solidFill>
                  <a:schemeClr val="bg2"/>
                </a:solidFill>
              </a:rPr>
              <a:t>The full set of 189 slides is available upon adoption. If you are a professor using this book for a class, please contact Beth at bhall@cap-press.com to request your slides.</a:t>
            </a:r>
            <a:endParaRPr lang="en-US" sz="2400" dirty="0">
              <a:solidFill>
                <a:schemeClr val="bg2"/>
              </a:solidFill>
            </a:endParaRPr>
          </a:p>
        </p:txBody>
      </p:sp>
    </p:spTree>
    <p:extLst>
      <p:ext uri="{BB962C8B-B14F-4D97-AF65-F5344CB8AC3E}">
        <p14:creationId xmlns:p14="http://schemas.microsoft.com/office/powerpoint/2010/main" val="123728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a:xfrm>
            <a:off x="2209800" y="609600"/>
            <a:ext cx="8001000" cy="1143000"/>
          </a:xfrm>
        </p:spPr>
        <p:txBody>
          <a:bodyPr>
            <a:normAutofit/>
          </a:bodyPr>
          <a:lstStyle/>
          <a:p>
            <a:pPr eaLnBrk="1" hangingPunct="1"/>
            <a:r>
              <a:rPr lang="en-US" altLang="x-none">
                <a:ea typeface="MS PGothic" charset="-128"/>
                <a:cs typeface="ＭＳ Ｐゴシック" charset="-128"/>
              </a:rPr>
              <a:t/>
            </a:r>
            <a:br>
              <a:rPr lang="en-US" altLang="x-none">
                <a:ea typeface="MS PGothic" charset="-128"/>
                <a:cs typeface="ＭＳ Ｐゴシック" charset="-128"/>
              </a:rPr>
            </a:br>
            <a:endParaRPr lang="en-US" altLang="x-none">
              <a:ea typeface="MS PGothic" charset="-128"/>
              <a:cs typeface="ＭＳ Ｐゴシック" charset="-128"/>
            </a:endParaRPr>
          </a:p>
        </p:txBody>
      </p:sp>
      <p:sp>
        <p:nvSpPr>
          <p:cNvPr id="78851" name="Rectangle 3"/>
          <p:cNvSpPr>
            <a:spLocks noGrp="1" noChangeArrowheads="1"/>
          </p:cNvSpPr>
          <p:nvPr>
            <p:ph idx="1"/>
          </p:nvPr>
        </p:nvSpPr>
        <p:spPr/>
        <p:txBody>
          <a:bodyPr/>
          <a:lstStyle/>
          <a:p>
            <a:pPr>
              <a:buFontTx/>
              <a:buNone/>
              <a:defRPr/>
            </a:pPr>
            <a:r>
              <a:rPr lang="en-US" dirty="0" smtClean="0"/>
              <a:t>The “four walls” issue</a:t>
            </a:r>
          </a:p>
          <a:p>
            <a:pPr>
              <a:defRPr/>
            </a:pPr>
            <a:r>
              <a:rPr lang="en-US" dirty="0" smtClean="0"/>
              <a:t>	Websites</a:t>
            </a:r>
          </a:p>
          <a:p>
            <a:pPr>
              <a:defRPr/>
            </a:pPr>
            <a:r>
              <a:rPr lang="en-US" dirty="0" smtClean="0"/>
              <a:t>	Insurance providers  </a:t>
            </a:r>
          </a:p>
          <a:p>
            <a:pPr>
              <a:defRPr/>
            </a:pPr>
            <a:r>
              <a:rPr lang="en-US" dirty="0" smtClean="0"/>
              <a:t>	</a:t>
            </a:r>
            <a:r>
              <a:rPr lang="en-US" i="1" dirty="0" smtClean="0"/>
              <a:t>PGA Tours, Inc. v. Casey Martin </a:t>
            </a:r>
            <a:r>
              <a:rPr lang="en-US" dirty="0" smtClean="0"/>
              <a:t>(2001)</a:t>
            </a:r>
          </a:p>
          <a:p>
            <a:pPr>
              <a:defRPr/>
            </a:pPr>
            <a:r>
              <a:rPr lang="en-US" dirty="0" smtClean="0"/>
              <a:t>	</a:t>
            </a:r>
            <a:r>
              <a:rPr lang="en-US" dirty="0" err="1" smtClean="0"/>
              <a:t>Uber</a:t>
            </a:r>
            <a:r>
              <a:rPr lang="en-US" dirty="0" smtClean="0"/>
              <a:t>/</a:t>
            </a:r>
            <a:r>
              <a:rPr lang="en-US" dirty="0" err="1" smtClean="0"/>
              <a:t>Lyft</a:t>
            </a:r>
            <a:r>
              <a:rPr lang="en-US" dirty="0" smtClean="0"/>
              <a:t>?</a:t>
            </a:r>
          </a:p>
          <a:p>
            <a:pPr>
              <a:defRPr/>
            </a:pPr>
            <a:r>
              <a:rPr lang="en-US" dirty="0" smtClean="0"/>
              <a:t>	</a:t>
            </a:r>
            <a:r>
              <a:rPr lang="en-US" dirty="0" err="1" smtClean="0"/>
              <a:t>Airbnb</a:t>
            </a:r>
            <a:r>
              <a:rPr lang="en-US" dirty="0" smtClean="0"/>
              <a:t>?</a:t>
            </a:r>
          </a:p>
          <a:p>
            <a:pPr eaLnBrk="1" hangingPunct="1">
              <a:buFontTx/>
              <a:buNone/>
              <a:defRPr/>
            </a:pPr>
            <a:endParaRPr lang="en-US" dirty="0" smtClean="0">
              <a:ea typeface="+mn-ea"/>
              <a:cs typeface="+mn-cs"/>
            </a:endParaRPr>
          </a:p>
        </p:txBody>
      </p:sp>
      <p:sp>
        <p:nvSpPr>
          <p:cNvPr id="78854" name="Rectangle 6"/>
          <p:cNvSpPr>
            <a:spLocks noChangeArrowheads="1"/>
          </p:cNvSpPr>
          <p:nvPr/>
        </p:nvSpPr>
        <p:spPr bwMode="auto">
          <a:xfrm>
            <a:off x="2149475" y="304801"/>
            <a:ext cx="7715250" cy="12303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en-US" sz="1400" b="1" dirty="0">
                <a:latin typeface="Palatino Linotype" pitchFamily="18" charset="0"/>
                <a:ea typeface="MS PGothic" pitchFamily="34" charset="-128"/>
              </a:rPr>
              <a:t>DISABILITY LAW:  Cases, Materials, Problems (Sixth Edition) </a:t>
            </a:r>
          </a:p>
          <a:p>
            <a:pPr>
              <a:defRPr/>
            </a:pPr>
            <a:r>
              <a:rPr lang="en-US" sz="1400" b="1" dirty="0">
                <a:latin typeface="Palatino Linotype" pitchFamily="18" charset="0"/>
                <a:ea typeface="MS PGothic" pitchFamily="34" charset="-128"/>
              </a:rPr>
              <a:t>Chapter 2   Public Accommodations</a:t>
            </a:r>
          </a:p>
          <a:p>
            <a:pPr>
              <a:defRPr/>
            </a:pPr>
            <a:endParaRPr lang="en-US" sz="1400" b="1" dirty="0">
              <a:solidFill>
                <a:srgbClr val="E1E1C8"/>
              </a:solidFill>
              <a:effectLst>
                <a:outerShdw blurRad="38100" dist="38100" dir="2700000" algn="tl">
                  <a:srgbClr val="000000"/>
                </a:outerShdw>
              </a:effectLst>
              <a:latin typeface="Helvetica" charset="0"/>
              <a:ea typeface="MS PGothic" pitchFamily="34" charset="-128"/>
            </a:endParaRPr>
          </a:p>
          <a:p>
            <a:pPr>
              <a:defRPr/>
            </a:pPr>
            <a:r>
              <a:rPr lang="en-US" sz="3200" b="1" dirty="0">
                <a:latin typeface="Palatino Linotype" pitchFamily="18" charset="0"/>
                <a:ea typeface="MS PGothic" pitchFamily="34" charset="-128"/>
              </a:rPr>
              <a:t>What Are Unclear Areas of Application?</a:t>
            </a:r>
          </a:p>
        </p:txBody>
      </p:sp>
    </p:spTree>
    <p:extLst>
      <p:ext uri="{BB962C8B-B14F-4D97-AF65-F5344CB8AC3E}">
        <p14:creationId xmlns:p14="http://schemas.microsoft.com/office/powerpoint/2010/main" val="116553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a:xfrm>
            <a:off x="2209800" y="609600"/>
            <a:ext cx="8001000" cy="1143000"/>
          </a:xfrm>
        </p:spPr>
        <p:txBody>
          <a:bodyPr>
            <a:normAutofit/>
          </a:bodyPr>
          <a:lstStyle/>
          <a:p>
            <a:pPr eaLnBrk="1" hangingPunct="1"/>
            <a:r>
              <a:rPr lang="en-US" altLang="x-none">
                <a:ea typeface="MS PGothic" charset="-128"/>
                <a:cs typeface="ＭＳ Ｐゴシック" charset="-128"/>
              </a:rPr>
              <a:t/>
            </a:r>
            <a:br>
              <a:rPr lang="en-US" altLang="x-none">
                <a:ea typeface="MS PGothic" charset="-128"/>
                <a:cs typeface="ＭＳ Ｐゴシック" charset="-128"/>
              </a:rPr>
            </a:br>
            <a:endParaRPr lang="en-US" altLang="x-none">
              <a:ea typeface="MS PGothic" charset="-128"/>
              <a:cs typeface="ＭＳ Ｐゴシック" charset="-128"/>
            </a:endParaRPr>
          </a:p>
        </p:txBody>
      </p:sp>
      <p:sp>
        <p:nvSpPr>
          <p:cNvPr id="78851" name="Rectangle 3"/>
          <p:cNvSpPr>
            <a:spLocks noGrp="1" noChangeArrowheads="1"/>
          </p:cNvSpPr>
          <p:nvPr>
            <p:ph idx="1"/>
          </p:nvPr>
        </p:nvSpPr>
        <p:spPr/>
        <p:txBody>
          <a:bodyPr/>
          <a:lstStyle/>
          <a:p>
            <a:pPr>
              <a:buFontTx/>
              <a:buNone/>
              <a:defRPr/>
            </a:pPr>
            <a:r>
              <a:rPr lang="en-US" b="1" dirty="0" smtClean="0"/>
              <a:t>	</a:t>
            </a:r>
            <a:r>
              <a:rPr lang="en-US" i="1" dirty="0" err="1" smtClean="0"/>
              <a:t>Spector</a:t>
            </a:r>
            <a:r>
              <a:rPr lang="en-US" i="1" dirty="0" smtClean="0"/>
              <a:t> v. Norwegian Cruise Line </a:t>
            </a:r>
            <a:r>
              <a:rPr lang="en-US" dirty="0" smtClean="0"/>
              <a:t>(2005)</a:t>
            </a:r>
          </a:p>
          <a:p>
            <a:pPr>
              <a:defRPr/>
            </a:pPr>
            <a:r>
              <a:rPr lang="en-US" dirty="0" smtClean="0"/>
              <a:t>	Only addresses whether they are covered</a:t>
            </a:r>
          </a:p>
          <a:p>
            <a:pPr>
              <a:defRPr/>
            </a:pPr>
            <a:r>
              <a:rPr lang="en-US" dirty="0" smtClean="0"/>
              <a:t>	Not what must be done</a:t>
            </a:r>
          </a:p>
          <a:p>
            <a:pPr eaLnBrk="1" hangingPunct="1">
              <a:buFontTx/>
              <a:buNone/>
              <a:defRPr/>
            </a:pPr>
            <a:endParaRPr lang="en-US" dirty="0" smtClean="0">
              <a:ea typeface="+mn-ea"/>
              <a:cs typeface="+mn-cs"/>
            </a:endParaRPr>
          </a:p>
        </p:txBody>
      </p:sp>
      <p:sp>
        <p:nvSpPr>
          <p:cNvPr id="78854" name="Rectangle 6"/>
          <p:cNvSpPr>
            <a:spLocks noChangeArrowheads="1"/>
          </p:cNvSpPr>
          <p:nvPr/>
        </p:nvSpPr>
        <p:spPr bwMode="auto">
          <a:xfrm>
            <a:off x="2149476" y="304800"/>
            <a:ext cx="5386411" cy="1231106"/>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en-US" sz="1400" b="1" dirty="0">
                <a:latin typeface="Palatino Linotype" pitchFamily="18" charset="0"/>
                <a:ea typeface="MS PGothic" pitchFamily="34" charset="-128"/>
              </a:rPr>
              <a:t>DISABILITY LAW:  Cases, Materials, Problems (Sixth Edition) </a:t>
            </a:r>
          </a:p>
          <a:p>
            <a:pPr>
              <a:defRPr/>
            </a:pPr>
            <a:r>
              <a:rPr lang="en-US" sz="1400" b="1" dirty="0">
                <a:latin typeface="Palatino Linotype" pitchFamily="18" charset="0"/>
                <a:ea typeface="MS PGothic" pitchFamily="34" charset="-128"/>
              </a:rPr>
              <a:t>Chapter 2   Public Accommodations</a:t>
            </a:r>
          </a:p>
          <a:p>
            <a:pPr>
              <a:defRPr/>
            </a:pPr>
            <a:endParaRPr lang="en-US" sz="1400" b="1" dirty="0">
              <a:solidFill>
                <a:srgbClr val="E1E1C8"/>
              </a:solidFill>
              <a:effectLst>
                <a:outerShdw blurRad="38100" dist="38100" dir="2700000" algn="tl">
                  <a:srgbClr val="000000"/>
                </a:outerShdw>
              </a:effectLst>
              <a:latin typeface="Helvetica" charset="0"/>
              <a:ea typeface="MS PGothic" pitchFamily="34" charset="-128"/>
            </a:endParaRPr>
          </a:p>
          <a:p>
            <a:pPr>
              <a:defRPr/>
            </a:pPr>
            <a:r>
              <a:rPr lang="en-US" sz="3200" b="1" dirty="0">
                <a:latin typeface="Palatino Linotype" pitchFamily="18" charset="0"/>
                <a:ea typeface="MS PGothic" pitchFamily="34" charset="-128"/>
              </a:rPr>
              <a:t>Application to Cruise Ships</a:t>
            </a:r>
          </a:p>
        </p:txBody>
      </p:sp>
    </p:spTree>
    <p:extLst>
      <p:ext uri="{BB962C8B-B14F-4D97-AF65-F5344CB8AC3E}">
        <p14:creationId xmlns:p14="http://schemas.microsoft.com/office/powerpoint/2010/main" val="202243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2209800" y="609600"/>
            <a:ext cx="8001000" cy="1143000"/>
          </a:xfrm>
        </p:spPr>
        <p:txBody>
          <a:bodyPr>
            <a:normAutofit/>
          </a:bodyPr>
          <a:lstStyle/>
          <a:p>
            <a:pPr eaLnBrk="1" hangingPunct="1"/>
            <a:r>
              <a:rPr lang="en-US" altLang="x-none">
                <a:ea typeface="MS PGothic" charset="-128"/>
                <a:cs typeface="ＭＳ Ｐゴシック" charset="-128"/>
              </a:rPr>
              <a:t/>
            </a:r>
            <a:br>
              <a:rPr lang="en-US" altLang="x-none">
                <a:ea typeface="MS PGothic" charset="-128"/>
                <a:cs typeface="ＭＳ Ｐゴシック" charset="-128"/>
              </a:rPr>
            </a:br>
            <a:endParaRPr lang="en-US" altLang="x-none">
              <a:ea typeface="MS PGothic" charset="-128"/>
              <a:cs typeface="ＭＳ Ｐゴシック" charset="-128"/>
            </a:endParaRPr>
          </a:p>
        </p:txBody>
      </p:sp>
      <p:sp>
        <p:nvSpPr>
          <p:cNvPr id="78851" name="Rectangle 3"/>
          <p:cNvSpPr>
            <a:spLocks noGrp="1" noChangeArrowheads="1"/>
          </p:cNvSpPr>
          <p:nvPr>
            <p:ph idx="1"/>
          </p:nvPr>
        </p:nvSpPr>
        <p:spPr/>
        <p:txBody>
          <a:bodyPr/>
          <a:lstStyle/>
          <a:p>
            <a:pPr>
              <a:buFontTx/>
              <a:buNone/>
              <a:defRPr/>
            </a:pPr>
            <a:r>
              <a:rPr lang="en-US" i="1" dirty="0" smtClean="0"/>
              <a:t>Anderson v. Little League Baseball, Inc. </a:t>
            </a:r>
            <a:r>
              <a:rPr lang="en-US" dirty="0" smtClean="0"/>
              <a:t>case</a:t>
            </a:r>
          </a:p>
          <a:p>
            <a:pPr>
              <a:buFontTx/>
              <a:buNone/>
              <a:defRPr/>
            </a:pPr>
            <a:r>
              <a:rPr lang="en-US" dirty="0" smtClean="0"/>
              <a:t>		Early decision</a:t>
            </a:r>
          </a:p>
          <a:p>
            <a:pPr>
              <a:buFontTx/>
              <a:buNone/>
              <a:defRPr/>
            </a:pPr>
            <a:r>
              <a:rPr lang="en-US" dirty="0" smtClean="0"/>
              <a:t>		How often will such cases arise</a:t>
            </a:r>
          </a:p>
          <a:p>
            <a:pPr eaLnBrk="1" hangingPunct="1">
              <a:buFontTx/>
              <a:buNone/>
              <a:defRPr/>
            </a:pPr>
            <a:endParaRPr lang="en-US" dirty="0" smtClean="0">
              <a:ea typeface="+mn-ea"/>
              <a:cs typeface="+mn-cs"/>
            </a:endParaRPr>
          </a:p>
        </p:txBody>
      </p:sp>
      <p:sp>
        <p:nvSpPr>
          <p:cNvPr id="78854" name="Rectangle 6"/>
          <p:cNvSpPr>
            <a:spLocks noChangeArrowheads="1"/>
          </p:cNvSpPr>
          <p:nvPr/>
        </p:nvSpPr>
        <p:spPr bwMode="auto">
          <a:xfrm>
            <a:off x="2149475" y="304801"/>
            <a:ext cx="5334000" cy="12303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en-US" sz="1400" b="1" dirty="0">
                <a:latin typeface="Palatino Linotype" pitchFamily="18" charset="0"/>
                <a:ea typeface="MS PGothic" pitchFamily="34" charset="-128"/>
              </a:rPr>
              <a:t>DISABILITY LAW:  Cases, Materials, Problems (Sixth Edition) </a:t>
            </a:r>
          </a:p>
          <a:p>
            <a:pPr>
              <a:defRPr/>
            </a:pPr>
            <a:r>
              <a:rPr lang="en-US" sz="1400" b="1" dirty="0">
                <a:latin typeface="Palatino Linotype" pitchFamily="18" charset="0"/>
                <a:ea typeface="MS PGothic" pitchFamily="34" charset="-128"/>
              </a:rPr>
              <a:t>Chapter 2   Public Accommodations</a:t>
            </a:r>
          </a:p>
          <a:p>
            <a:pPr>
              <a:defRPr/>
            </a:pPr>
            <a:endParaRPr lang="en-US" sz="1400" b="1" dirty="0">
              <a:solidFill>
                <a:srgbClr val="E1E1C8"/>
              </a:solidFill>
              <a:effectLst>
                <a:outerShdw blurRad="38100" dist="38100" dir="2700000" algn="tl">
                  <a:srgbClr val="000000"/>
                </a:outerShdw>
              </a:effectLst>
              <a:latin typeface="Helvetica" charset="0"/>
              <a:ea typeface="MS PGothic" pitchFamily="34" charset="-128"/>
            </a:endParaRPr>
          </a:p>
          <a:p>
            <a:pPr>
              <a:defRPr/>
            </a:pPr>
            <a:r>
              <a:rPr lang="en-US" sz="3200" b="1" dirty="0">
                <a:latin typeface="Palatino Linotype" pitchFamily="18" charset="0"/>
                <a:ea typeface="MS PGothic" pitchFamily="34" charset="-128"/>
              </a:rPr>
              <a:t>Nondiscrimination</a:t>
            </a:r>
          </a:p>
        </p:txBody>
      </p:sp>
    </p:spTree>
    <p:extLst>
      <p:ext uri="{BB962C8B-B14F-4D97-AF65-F5344CB8AC3E}">
        <p14:creationId xmlns:p14="http://schemas.microsoft.com/office/powerpoint/2010/main" val="70309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a:xfrm>
            <a:off x="2209800" y="609600"/>
            <a:ext cx="8001000" cy="1143000"/>
          </a:xfrm>
        </p:spPr>
        <p:txBody>
          <a:bodyPr>
            <a:normAutofit/>
          </a:bodyPr>
          <a:lstStyle/>
          <a:p>
            <a:pPr eaLnBrk="1" hangingPunct="1"/>
            <a:r>
              <a:rPr lang="en-US" altLang="x-none">
                <a:ea typeface="MS PGothic" charset="-128"/>
                <a:cs typeface="ＭＳ Ｐゴシック" charset="-128"/>
              </a:rPr>
              <a:t/>
            </a:r>
            <a:br>
              <a:rPr lang="en-US" altLang="x-none">
                <a:ea typeface="MS PGothic" charset="-128"/>
                <a:cs typeface="ＭＳ Ｐゴシック" charset="-128"/>
              </a:rPr>
            </a:br>
            <a:endParaRPr lang="en-US" altLang="x-none">
              <a:ea typeface="MS PGothic" charset="-128"/>
              <a:cs typeface="ＭＳ Ｐゴシック" charset="-128"/>
            </a:endParaRPr>
          </a:p>
        </p:txBody>
      </p:sp>
      <p:sp>
        <p:nvSpPr>
          <p:cNvPr id="78851" name="Rectangle 3"/>
          <p:cNvSpPr>
            <a:spLocks noGrp="1" noChangeArrowheads="1"/>
          </p:cNvSpPr>
          <p:nvPr>
            <p:ph idx="1"/>
          </p:nvPr>
        </p:nvSpPr>
        <p:spPr/>
        <p:txBody>
          <a:bodyPr/>
          <a:lstStyle/>
          <a:p>
            <a:pPr>
              <a:buFontTx/>
              <a:buNone/>
              <a:defRPr/>
            </a:pPr>
            <a:r>
              <a:rPr lang="en-US" b="1" dirty="0" smtClean="0"/>
              <a:t>	Modification of Policies, Practices and Procedures</a:t>
            </a:r>
            <a:endParaRPr lang="en-US" dirty="0" smtClean="0"/>
          </a:p>
          <a:p>
            <a:pPr>
              <a:defRPr/>
            </a:pPr>
            <a:r>
              <a:rPr lang="en-US" dirty="0" smtClean="0"/>
              <a:t>	Consideration of undue hardship</a:t>
            </a:r>
          </a:p>
          <a:p>
            <a:pPr>
              <a:defRPr/>
            </a:pPr>
            <a:r>
              <a:rPr lang="en-US" dirty="0" smtClean="0"/>
              <a:t>	Importance of individualized analysis</a:t>
            </a:r>
          </a:p>
          <a:p>
            <a:pPr>
              <a:defRPr/>
            </a:pPr>
            <a:r>
              <a:rPr lang="en-US" dirty="0" smtClean="0"/>
              <a:t>	Fundamental alterations – essential 	requirements</a:t>
            </a:r>
          </a:p>
          <a:p>
            <a:pPr>
              <a:defRPr/>
            </a:pPr>
            <a:r>
              <a:rPr lang="en-US" dirty="0" smtClean="0"/>
              <a:t>	Direct threat</a:t>
            </a:r>
          </a:p>
          <a:p>
            <a:pPr eaLnBrk="1" hangingPunct="1">
              <a:buFontTx/>
              <a:buNone/>
              <a:defRPr/>
            </a:pPr>
            <a:endParaRPr lang="en-US" dirty="0" smtClean="0">
              <a:ea typeface="+mn-ea"/>
              <a:cs typeface="+mn-cs"/>
            </a:endParaRPr>
          </a:p>
        </p:txBody>
      </p:sp>
      <p:sp>
        <p:nvSpPr>
          <p:cNvPr id="78854" name="Rectangle 6"/>
          <p:cNvSpPr>
            <a:spLocks noChangeArrowheads="1"/>
          </p:cNvSpPr>
          <p:nvPr/>
        </p:nvSpPr>
        <p:spPr bwMode="auto">
          <a:xfrm>
            <a:off x="2149476" y="304801"/>
            <a:ext cx="5707063" cy="12303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en-US" sz="1400" b="1" dirty="0">
                <a:latin typeface="Palatino Linotype" pitchFamily="18" charset="0"/>
                <a:ea typeface="MS PGothic" pitchFamily="34" charset="-128"/>
              </a:rPr>
              <a:t>DISABILITY LAW:  Cases, Materials, Problems (Sixth Edition) </a:t>
            </a:r>
          </a:p>
          <a:p>
            <a:pPr>
              <a:defRPr/>
            </a:pPr>
            <a:r>
              <a:rPr lang="en-US" sz="1400" b="1" dirty="0">
                <a:latin typeface="Palatino Linotype" pitchFamily="18" charset="0"/>
                <a:ea typeface="MS PGothic" pitchFamily="34" charset="-128"/>
              </a:rPr>
              <a:t>Chapter 2   Public Accommodations</a:t>
            </a:r>
          </a:p>
          <a:p>
            <a:pPr>
              <a:defRPr/>
            </a:pPr>
            <a:endParaRPr lang="en-US" sz="1400" b="1" dirty="0">
              <a:solidFill>
                <a:srgbClr val="E1E1C8"/>
              </a:solidFill>
              <a:effectLst>
                <a:outerShdw blurRad="38100" dist="38100" dir="2700000" algn="tl">
                  <a:srgbClr val="000000"/>
                </a:outerShdw>
              </a:effectLst>
              <a:latin typeface="Helvetica" charset="0"/>
              <a:ea typeface="MS PGothic" pitchFamily="34" charset="-128"/>
            </a:endParaRPr>
          </a:p>
          <a:p>
            <a:pPr>
              <a:defRPr/>
            </a:pPr>
            <a:r>
              <a:rPr lang="en-US" sz="3200" b="1" dirty="0">
                <a:latin typeface="Palatino Linotype" pitchFamily="18" charset="0"/>
                <a:ea typeface="MS PGothic" pitchFamily="34" charset="-128"/>
              </a:rPr>
              <a:t>Reasonable Accommodations</a:t>
            </a:r>
          </a:p>
        </p:txBody>
      </p:sp>
    </p:spTree>
    <p:extLst>
      <p:ext uri="{BB962C8B-B14F-4D97-AF65-F5344CB8AC3E}">
        <p14:creationId xmlns:p14="http://schemas.microsoft.com/office/powerpoint/2010/main" val="1387343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a:xfrm>
            <a:off x="2209800" y="609600"/>
            <a:ext cx="8001000" cy="1143000"/>
          </a:xfrm>
        </p:spPr>
        <p:txBody>
          <a:bodyPr>
            <a:normAutofit/>
          </a:bodyPr>
          <a:lstStyle/>
          <a:p>
            <a:pPr eaLnBrk="1" hangingPunct="1"/>
            <a:r>
              <a:rPr lang="en-US" altLang="x-none">
                <a:ea typeface="MS PGothic" charset="-128"/>
                <a:cs typeface="ＭＳ Ｐゴシック" charset="-128"/>
              </a:rPr>
              <a:t/>
            </a:r>
            <a:br>
              <a:rPr lang="en-US" altLang="x-none">
                <a:ea typeface="MS PGothic" charset="-128"/>
                <a:cs typeface="ＭＳ Ｐゴシック" charset="-128"/>
              </a:rPr>
            </a:br>
            <a:endParaRPr lang="en-US" altLang="x-none">
              <a:ea typeface="MS PGothic" charset="-128"/>
              <a:cs typeface="ＭＳ Ｐゴシック" charset="-128"/>
            </a:endParaRPr>
          </a:p>
        </p:txBody>
      </p:sp>
      <p:sp>
        <p:nvSpPr>
          <p:cNvPr id="78851" name="Rectangle 3"/>
          <p:cNvSpPr>
            <a:spLocks noGrp="1" noChangeArrowheads="1"/>
          </p:cNvSpPr>
          <p:nvPr>
            <p:ph idx="1"/>
          </p:nvPr>
        </p:nvSpPr>
        <p:spPr/>
        <p:txBody>
          <a:bodyPr/>
          <a:lstStyle/>
          <a:p>
            <a:pPr>
              <a:buFontTx/>
              <a:buNone/>
              <a:defRPr/>
            </a:pPr>
            <a:r>
              <a:rPr lang="en-US" b="1" dirty="0" smtClean="0"/>
              <a:t>Auxiliary Aids and Services</a:t>
            </a:r>
            <a:endParaRPr lang="en-US" dirty="0" smtClean="0"/>
          </a:p>
          <a:p>
            <a:pPr>
              <a:defRPr/>
            </a:pPr>
            <a:r>
              <a:rPr lang="en-US" dirty="0" smtClean="0"/>
              <a:t>	Undue burden</a:t>
            </a:r>
          </a:p>
          <a:p>
            <a:pPr>
              <a:defRPr/>
            </a:pPr>
            <a:r>
              <a:rPr lang="en-US" dirty="0" smtClean="0"/>
              <a:t>	Fundamental alteration</a:t>
            </a:r>
          </a:p>
          <a:p>
            <a:pPr eaLnBrk="1" hangingPunct="1">
              <a:buFontTx/>
              <a:buNone/>
              <a:defRPr/>
            </a:pPr>
            <a:endParaRPr lang="en-US" dirty="0" smtClean="0">
              <a:ea typeface="+mn-ea"/>
              <a:cs typeface="+mn-cs"/>
            </a:endParaRPr>
          </a:p>
        </p:txBody>
      </p:sp>
      <p:sp>
        <p:nvSpPr>
          <p:cNvPr id="78854" name="Rectangle 6"/>
          <p:cNvSpPr>
            <a:spLocks noChangeArrowheads="1"/>
          </p:cNvSpPr>
          <p:nvPr/>
        </p:nvSpPr>
        <p:spPr bwMode="auto">
          <a:xfrm>
            <a:off x="2149476" y="304801"/>
            <a:ext cx="5707063" cy="12303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en-US" sz="1400" b="1" dirty="0">
                <a:latin typeface="Palatino Linotype" pitchFamily="18" charset="0"/>
                <a:ea typeface="MS PGothic" pitchFamily="34" charset="-128"/>
              </a:rPr>
              <a:t>DISABILITY LAW:  Cases, Materials, Problems (Sixth Edition) </a:t>
            </a:r>
          </a:p>
          <a:p>
            <a:pPr>
              <a:defRPr/>
            </a:pPr>
            <a:r>
              <a:rPr lang="en-US" sz="1400" b="1" dirty="0">
                <a:latin typeface="Palatino Linotype" pitchFamily="18" charset="0"/>
                <a:ea typeface="MS PGothic" pitchFamily="34" charset="-128"/>
              </a:rPr>
              <a:t>Chapter 2   Public Accommodations</a:t>
            </a:r>
          </a:p>
          <a:p>
            <a:pPr>
              <a:defRPr/>
            </a:pPr>
            <a:endParaRPr lang="en-US" sz="1400" b="1" dirty="0">
              <a:solidFill>
                <a:srgbClr val="E1E1C8"/>
              </a:solidFill>
              <a:effectLst>
                <a:outerShdw blurRad="38100" dist="38100" dir="2700000" algn="tl">
                  <a:srgbClr val="000000"/>
                </a:outerShdw>
              </a:effectLst>
              <a:latin typeface="Helvetica" charset="0"/>
              <a:ea typeface="MS PGothic" pitchFamily="34" charset="-128"/>
            </a:endParaRPr>
          </a:p>
          <a:p>
            <a:pPr>
              <a:defRPr/>
            </a:pPr>
            <a:r>
              <a:rPr lang="en-US" sz="3200" b="1" dirty="0">
                <a:latin typeface="Palatino Linotype" pitchFamily="18" charset="0"/>
                <a:ea typeface="MS PGothic" pitchFamily="34" charset="-128"/>
              </a:rPr>
              <a:t>Reasonable Accommodations</a:t>
            </a:r>
          </a:p>
        </p:txBody>
      </p:sp>
    </p:spTree>
    <p:extLst>
      <p:ext uri="{BB962C8B-B14F-4D97-AF65-F5344CB8AC3E}">
        <p14:creationId xmlns:p14="http://schemas.microsoft.com/office/powerpoint/2010/main" val="1858064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a:xfrm>
            <a:off x="2209800" y="609600"/>
            <a:ext cx="8001000" cy="1143000"/>
          </a:xfrm>
        </p:spPr>
        <p:txBody>
          <a:bodyPr>
            <a:normAutofit/>
          </a:bodyPr>
          <a:lstStyle/>
          <a:p>
            <a:pPr eaLnBrk="1" hangingPunct="1"/>
            <a:r>
              <a:rPr lang="en-US" altLang="x-none">
                <a:ea typeface="MS PGothic" charset="-128"/>
                <a:cs typeface="ＭＳ Ｐゴシック" charset="-128"/>
              </a:rPr>
              <a:t/>
            </a:r>
            <a:br>
              <a:rPr lang="en-US" altLang="x-none">
                <a:ea typeface="MS PGothic" charset="-128"/>
                <a:cs typeface="ＭＳ Ｐゴシック" charset="-128"/>
              </a:rPr>
            </a:br>
            <a:endParaRPr lang="en-US" altLang="x-none">
              <a:ea typeface="MS PGothic" charset="-128"/>
              <a:cs typeface="ＭＳ Ｐゴシック" charset="-128"/>
            </a:endParaRPr>
          </a:p>
        </p:txBody>
      </p:sp>
      <p:sp>
        <p:nvSpPr>
          <p:cNvPr id="78851" name="Rectangle 3"/>
          <p:cNvSpPr>
            <a:spLocks noGrp="1" noChangeArrowheads="1"/>
          </p:cNvSpPr>
          <p:nvPr>
            <p:ph idx="1"/>
          </p:nvPr>
        </p:nvSpPr>
        <p:spPr/>
        <p:txBody>
          <a:bodyPr/>
          <a:lstStyle/>
          <a:p>
            <a:pPr>
              <a:buFontTx/>
              <a:buNone/>
              <a:defRPr/>
            </a:pPr>
            <a:r>
              <a:rPr lang="en-US" b="1" dirty="0" smtClean="0"/>
              <a:t>Covered facilities</a:t>
            </a:r>
            <a:endParaRPr lang="en-US" dirty="0" smtClean="0"/>
          </a:p>
          <a:p>
            <a:pPr>
              <a:defRPr/>
            </a:pPr>
            <a:r>
              <a:rPr lang="en-US" dirty="0" smtClean="0"/>
              <a:t>Architectural Barriers Act (1968) – federal buildings</a:t>
            </a:r>
          </a:p>
          <a:p>
            <a:pPr>
              <a:defRPr/>
            </a:pPr>
            <a:r>
              <a:rPr lang="en-US" dirty="0" smtClean="0"/>
              <a:t>Section 504 (1974) – programs receiving federal financial assistance</a:t>
            </a:r>
          </a:p>
          <a:p>
            <a:pPr>
              <a:defRPr/>
            </a:pPr>
            <a:r>
              <a:rPr lang="en-US" dirty="0" smtClean="0"/>
              <a:t>Americans with Disabilities Act (1990) – public accommodations and public services</a:t>
            </a:r>
          </a:p>
          <a:p>
            <a:pPr eaLnBrk="1" hangingPunct="1">
              <a:buFontTx/>
              <a:buNone/>
              <a:defRPr/>
            </a:pPr>
            <a:endParaRPr lang="en-US" dirty="0" smtClean="0">
              <a:ea typeface="+mn-ea"/>
              <a:cs typeface="+mn-cs"/>
            </a:endParaRPr>
          </a:p>
        </p:txBody>
      </p:sp>
      <p:sp>
        <p:nvSpPr>
          <p:cNvPr id="78854" name="Rectangle 6"/>
          <p:cNvSpPr>
            <a:spLocks noChangeArrowheads="1"/>
          </p:cNvSpPr>
          <p:nvPr/>
        </p:nvSpPr>
        <p:spPr bwMode="auto">
          <a:xfrm>
            <a:off x="2149475" y="304801"/>
            <a:ext cx="5334000" cy="12303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en-US" sz="1400" b="1" dirty="0">
                <a:latin typeface="Palatino Linotype" pitchFamily="18" charset="0"/>
                <a:ea typeface="MS PGothic" pitchFamily="34" charset="-128"/>
              </a:rPr>
              <a:t>DISABILITY LAW:  Cases, Materials, Problems (Sixth Edition) </a:t>
            </a:r>
          </a:p>
          <a:p>
            <a:pPr>
              <a:defRPr/>
            </a:pPr>
            <a:r>
              <a:rPr lang="en-US" sz="1400" b="1" dirty="0">
                <a:latin typeface="Palatino Linotype" pitchFamily="18" charset="0"/>
                <a:ea typeface="MS PGothic" pitchFamily="34" charset="-128"/>
              </a:rPr>
              <a:t>Chapter 2   Public Accommodations</a:t>
            </a:r>
          </a:p>
          <a:p>
            <a:pPr>
              <a:defRPr/>
            </a:pPr>
            <a:endParaRPr lang="en-US" sz="1400" b="1" dirty="0">
              <a:solidFill>
                <a:srgbClr val="E1E1C8"/>
              </a:solidFill>
              <a:effectLst>
                <a:outerShdw blurRad="38100" dist="38100" dir="2700000" algn="tl">
                  <a:srgbClr val="000000"/>
                </a:outerShdw>
              </a:effectLst>
              <a:latin typeface="Helvetica" charset="0"/>
              <a:ea typeface="MS PGothic" pitchFamily="34" charset="-128"/>
            </a:endParaRPr>
          </a:p>
          <a:p>
            <a:pPr>
              <a:defRPr/>
            </a:pPr>
            <a:r>
              <a:rPr lang="en-US" sz="3200" b="1" dirty="0">
                <a:latin typeface="Palatino Linotype" pitchFamily="18" charset="0"/>
                <a:ea typeface="MS PGothic" pitchFamily="34" charset="-128"/>
              </a:rPr>
              <a:t>Architectural Barriers</a:t>
            </a:r>
          </a:p>
        </p:txBody>
      </p:sp>
    </p:spTree>
    <p:extLst>
      <p:ext uri="{BB962C8B-B14F-4D97-AF65-F5344CB8AC3E}">
        <p14:creationId xmlns:p14="http://schemas.microsoft.com/office/powerpoint/2010/main" val="1926021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a:xfrm>
            <a:off x="2209800" y="609600"/>
            <a:ext cx="8001000" cy="1143000"/>
          </a:xfrm>
        </p:spPr>
        <p:txBody>
          <a:bodyPr>
            <a:normAutofit/>
          </a:bodyPr>
          <a:lstStyle/>
          <a:p>
            <a:pPr eaLnBrk="1" hangingPunct="1"/>
            <a:r>
              <a:rPr lang="en-US" altLang="x-none">
                <a:ea typeface="MS PGothic" charset="-128"/>
                <a:cs typeface="ＭＳ Ｐゴシック" charset="-128"/>
              </a:rPr>
              <a:t/>
            </a:r>
            <a:br>
              <a:rPr lang="en-US" altLang="x-none">
                <a:ea typeface="MS PGothic" charset="-128"/>
                <a:cs typeface="ＭＳ Ｐゴシック" charset="-128"/>
              </a:rPr>
            </a:br>
            <a:endParaRPr lang="en-US" altLang="x-none">
              <a:ea typeface="MS PGothic" charset="-128"/>
              <a:cs typeface="ＭＳ Ｐゴシック" charset="-128"/>
            </a:endParaRPr>
          </a:p>
        </p:txBody>
      </p:sp>
      <p:sp>
        <p:nvSpPr>
          <p:cNvPr id="78851" name="Rectangle 3"/>
          <p:cNvSpPr>
            <a:spLocks noGrp="1" noChangeArrowheads="1"/>
          </p:cNvSpPr>
          <p:nvPr>
            <p:ph idx="1"/>
          </p:nvPr>
        </p:nvSpPr>
        <p:spPr/>
        <p:txBody>
          <a:bodyPr/>
          <a:lstStyle/>
          <a:p>
            <a:pPr>
              <a:buFontTx/>
              <a:buNone/>
              <a:defRPr/>
            </a:pPr>
            <a:r>
              <a:rPr lang="en-US" b="1" dirty="0" smtClean="0"/>
              <a:t>Accessibility Requirements – Alterations</a:t>
            </a:r>
            <a:endParaRPr lang="en-US" dirty="0" smtClean="0"/>
          </a:p>
          <a:p>
            <a:pPr>
              <a:defRPr/>
            </a:pPr>
            <a:r>
              <a:rPr lang="en-US" b="1" dirty="0" smtClean="0"/>
              <a:t>	</a:t>
            </a:r>
            <a:r>
              <a:rPr lang="en-US" dirty="0" smtClean="0"/>
              <a:t>What is an alteration?</a:t>
            </a:r>
          </a:p>
          <a:p>
            <a:pPr>
              <a:defRPr/>
            </a:pPr>
            <a:r>
              <a:rPr lang="en-US" dirty="0" smtClean="0"/>
              <a:t>	Sidewalks and </a:t>
            </a:r>
            <a:r>
              <a:rPr lang="en-US" dirty="0" err="1" smtClean="0"/>
              <a:t>curbcuts</a:t>
            </a:r>
            <a:endParaRPr lang="en-US" dirty="0" smtClean="0"/>
          </a:p>
          <a:p>
            <a:pPr eaLnBrk="1" hangingPunct="1">
              <a:buFontTx/>
              <a:buNone/>
              <a:defRPr/>
            </a:pPr>
            <a:endParaRPr lang="en-US" dirty="0" smtClean="0">
              <a:ea typeface="+mn-ea"/>
              <a:cs typeface="+mn-cs"/>
            </a:endParaRPr>
          </a:p>
        </p:txBody>
      </p:sp>
      <p:sp>
        <p:nvSpPr>
          <p:cNvPr id="78854" name="Rectangle 6"/>
          <p:cNvSpPr>
            <a:spLocks noChangeArrowheads="1"/>
          </p:cNvSpPr>
          <p:nvPr/>
        </p:nvSpPr>
        <p:spPr bwMode="auto">
          <a:xfrm>
            <a:off x="2149475" y="304801"/>
            <a:ext cx="5334000" cy="12303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en-US" sz="1400" b="1" dirty="0">
                <a:latin typeface="Palatino Linotype" pitchFamily="18" charset="0"/>
                <a:ea typeface="MS PGothic" pitchFamily="34" charset="-128"/>
              </a:rPr>
              <a:t>DISABILITY LAW:  Cases, Materials, Problems (Sixth Edition) </a:t>
            </a:r>
          </a:p>
          <a:p>
            <a:pPr>
              <a:defRPr/>
            </a:pPr>
            <a:r>
              <a:rPr lang="en-US" sz="1400" b="1" dirty="0">
                <a:latin typeface="Palatino Linotype" pitchFamily="18" charset="0"/>
                <a:ea typeface="MS PGothic" pitchFamily="34" charset="-128"/>
              </a:rPr>
              <a:t>Chapter 2   Public Accommodations</a:t>
            </a:r>
          </a:p>
          <a:p>
            <a:pPr>
              <a:defRPr/>
            </a:pPr>
            <a:endParaRPr lang="en-US" sz="1400" b="1" dirty="0">
              <a:solidFill>
                <a:srgbClr val="E1E1C8"/>
              </a:solidFill>
              <a:effectLst>
                <a:outerShdw blurRad="38100" dist="38100" dir="2700000" algn="tl">
                  <a:srgbClr val="000000"/>
                </a:outerShdw>
              </a:effectLst>
              <a:latin typeface="Helvetica" charset="0"/>
              <a:ea typeface="MS PGothic" pitchFamily="34" charset="-128"/>
            </a:endParaRPr>
          </a:p>
          <a:p>
            <a:pPr>
              <a:defRPr/>
            </a:pPr>
            <a:r>
              <a:rPr lang="en-US" sz="3200" b="1" dirty="0">
                <a:latin typeface="Palatino Linotype" pitchFamily="18" charset="0"/>
                <a:ea typeface="MS PGothic" pitchFamily="34" charset="-128"/>
              </a:rPr>
              <a:t>Architectural Barriers</a:t>
            </a:r>
          </a:p>
        </p:txBody>
      </p:sp>
    </p:spTree>
    <p:extLst>
      <p:ext uri="{BB962C8B-B14F-4D97-AF65-F5344CB8AC3E}">
        <p14:creationId xmlns:p14="http://schemas.microsoft.com/office/powerpoint/2010/main" val="1615179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2209800" y="609600"/>
            <a:ext cx="8001000" cy="1143000"/>
          </a:xfrm>
        </p:spPr>
        <p:txBody>
          <a:bodyPr>
            <a:normAutofit/>
          </a:bodyPr>
          <a:lstStyle/>
          <a:p>
            <a:pPr eaLnBrk="1" hangingPunct="1"/>
            <a:r>
              <a:rPr lang="en-US" altLang="x-none">
                <a:ea typeface="MS PGothic" charset="-128"/>
                <a:cs typeface="ＭＳ Ｐゴシック" charset="-128"/>
              </a:rPr>
              <a:t/>
            </a:r>
            <a:br>
              <a:rPr lang="en-US" altLang="x-none">
                <a:ea typeface="MS PGothic" charset="-128"/>
                <a:cs typeface="ＭＳ Ｐゴシック" charset="-128"/>
              </a:rPr>
            </a:br>
            <a:endParaRPr lang="en-US" altLang="x-none">
              <a:ea typeface="MS PGothic" charset="-128"/>
              <a:cs typeface="ＭＳ Ｐゴシック" charset="-128"/>
            </a:endParaRPr>
          </a:p>
        </p:txBody>
      </p:sp>
      <p:sp>
        <p:nvSpPr>
          <p:cNvPr id="78851" name="Rectangle 3"/>
          <p:cNvSpPr>
            <a:spLocks noGrp="1" noChangeArrowheads="1"/>
          </p:cNvSpPr>
          <p:nvPr>
            <p:ph idx="1"/>
          </p:nvPr>
        </p:nvSpPr>
        <p:spPr/>
        <p:txBody>
          <a:bodyPr/>
          <a:lstStyle/>
          <a:p>
            <a:pPr>
              <a:buFontTx/>
              <a:buNone/>
              <a:defRPr/>
            </a:pPr>
            <a:r>
              <a:rPr lang="en-US" b="1" dirty="0" smtClean="0"/>
              <a:t>Accessibility Requirements – Existing facilities</a:t>
            </a:r>
            <a:endParaRPr lang="en-US" dirty="0" smtClean="0"/>
          </a:p>
          <a:p>
            <a:pPr>
              <a:defRPr/>
            </a:pPr>
            <a:r>
              <a:rPr lang="en-US" dirty="0" smtClean="0"/>
              <a:t>Must remove barriers where it is “readily achievable” to do so</a:t>
            </a:r>
          </a:p>
          <a:p>
            <a:pPr>
              <a:defRPr/>
            </a:pPr>
            <a:r>
              <a:rPr lang="en-US" dirty="0" smtClean="0"/>
              <a:t>Where not readily achievable, must provide alternate access to goods or services</a:t>
            </a:r>
          </a:p>
          <a:p>
            <a:pPr>
              <a:defRPr/>
            </a:pPr>
            <a:r>
              <a:rPr lang="en-US" dirty="0" smtClean="0"/>
              <a:t>Most integrated setting principle</a:t>
            </a:r>
          </a:p>
          <a:p>
            <a:pPr eaLnBrk="1" hangingPunct="1">
              <a:buFontTx/>
              <a:buNone/>
              <a:defRPr/>
            </a:pPr>
            <a:endParaRPr lang="en-US" dirty="0" smtClean="0">
              <a:ea typeface="+mn-ea"/>
              <a:cs typeface="+mn-cs"/>
            </a:endParaRPr>
          </a:p>
        </p:txBody>
      </p:sp>
      <p:sp>
        <p:nvSpPr>
          <p:cNvPr id="78854" name="Rectangle 6"/>
          <p:cNvSpPr>
            <a:spLocks noChangeArrowheads="1"/>
          </p:cNvSpPr>
          <p:nvPr/>
        </p:nvSpPr>
        <p:spPr bwMode="auto">
          <a:xfrm>
            <a:off x="2149475" y="304801"/>
            <a:ext cx="5334000" cy="12303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en-US" sz="1400" b="1" dirty="0">
                <a:latin typeface="Palatino Linotype" pitchFamily="18" charset="0"/>
                <a:ea typeface="MS PGothic" pitchFamily="34" charset="-128"/>
              </a:rPr>
              <a:t>DISABILITY LAW:  Cases, Materials, Problems (Sixth Edition) </a:t>
            </a:r>
          </a:p>
          <a:p>
            <a:pPr>
              <a:defRPr/>
            </a:pPr>
            <a:r>
              <a:rPr lang="en-US" sz="1400" b="1" dirty="0">
                <a:latin typeface="Palatino Linotype" pitchFamily="18" charset="0"/>
                <a:ea typeface="MS PGothic" pitchFamily="34" charset="-128"/>
              </a:rPr>
              <a:t>Chapter 2   Public Accommodations</a:t>
            </a:r>
          </a:p>
          <a:p>
            <a:pPr>
              <a:defRPr/>
            </a:pPr>
            <a:endParaRPr lang="en-US" sz="1400" b="1" dirty="0">
              <a:solidFill>
                <a:srgbClr val="E1E1C8"/>
              </a:solidFill>
              <a:effectLst>
                <a:outerShdw blurRad="38100" dist="38100" dir="2700000" algn="tl">
                  <a:srgbClr val="000000"/>
                </a:outerShdw>
              </a:effectLst>
              <a:latin typeface="Helvetica" charset="0"/>
              <a:ea typeface="MS PGothic" pitchFamily="34" charset="-128"/>
            </a:endParaRPr>
          </a:p>
          <a:p>
            <a:pPr>
              <a:defRPr/>
            </a:pPr>
            <a:r>
              <a:rPr lang="en-US" sz="3200" b="1" dirty="0">
                <a:latin typeface="Palatino Linotype" pitchFamily="18" charset="0"/>
                <a:ea typeface="MS PGothic" pitchFamily="34" charset="-128"/>
              </a:rPr>
              <a:t>Architectural Barriers</a:t>
            </a:r>
          </a:p>
        </p:txBody>
      </p:sp>
    </p:spTree>
    <p:extLst>
      <p:ext uri="{BB962C8B-B14F-4D97-AF65-F5344CB8AC3E}">
        <p14:creationId xmlns:p14="http://schemas.microsoft.com/office/powerpoint/2010/main" val="2128339929"/>
      </p:ext>
    </p:extLst>
  </p:cSld>
  <p:clrMapOvr>
    <a:masterClrMapping/>
  </p:clrMapOvr>
</p:sld>
</file>

<file path=ppt/theme/theme1.xml><?xml version="1.0" encoding="utf-8"?>
<a:theme xmlns:a="http://schemas.openxmlformats.org/drawingml/2006/main" name="Disability Law Textbook Chapter 1 Power Points">
  <a:themeElements>
    <a:clrScheme name="Custom 3">
      <a:dk1>
        <a:srgbClr val="C8C8AF"/>
      </a:dk1>
      <a:lt1>
        <a:srgbClr val="FFFFFF"/>
      </a:lt1>
      <a:dk2>
        <a:srgbClr val="000000"/>
      </a:dk2>
      <a:lt2>
        <a:srgbClr val="808080"/>
      </a:lt2>
      <a:accent1>
        <a:srgbClr val="0D1E1F"/>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Palatino Linotype"/>
        <a:ea typeface="ＭＳ Ｐゴシック"/>
        <a:cs typeface=""/>
      </a:majorFont>
      <a:minorFont>
        <a:latin typeface="Palatino Linotyp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Disability Law Textbook Chapter 1 Power Points</Template>
  <TotalTime>4</TotalTime>
  <Words>335</Words>
  <Application>Microsoft Macintosh PowerPoint</Application>
  <PresentationFormat>Widescreen</PresentationFormat>
  <Paragraphs>87</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Calibri</vt:lpstr>
      <vt:lpstr>MS PGothic</vt:lpstr>
      <vt:lpstr>Arial</vt:lpstr>
      <vt:lpstr>Helvetica</vt:lpstr>
      <vt:lpstr>ＭＳ Ｐゴシック</vt:lpstr>
      <vt:lpstr>Palatino Linotype</vt:lpstr>
      <vt:lpstr>Times</vt:lpstr>
      <vt:lpstr>Wingdings</vt:lpstr>
      <vt:lpstr>Disability Law Textbook Chapter 1 Power Points</vt:lpstr>
      <vt:lpstr> </vt:lpstr>
      <vt:lpstr> </vt:lpstr>
      <vt:lpstr> </vt:lpstr>
      <vt:lpstr> </vt:lpstr>
      <vt:lpstr> </vt:lpstr>
      <vt:lpstr> </vt:lpstr>
      <vt:lpstr> </vt:lpstr>
      <vt:lpstr> </vt:lpstr>
      <vt:lpstr> </vt:lpstr>
      <vt:lpstr> </vt:lpstr>
      <vt:lpstr>The full set of 189 slides is available upon adoption. If you are a professor using this book for a class, please contact Beth at bhall@cap-press.com to request your slides.</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Microsoft Office User</dc:creator>
  <cp:lastModifiedBy>Microsoft Office User</cp:lastModifiedBy>
  <cp:revision>1</cp:revision>
  <dcterms:created xsi:type="dcterms:W3CDTF">2018-09-06T16:12:06Z</dcterms:created>
  <dcterms:modified xsi:type="dcterms:W3CDTF">2018-09-06T16:16:17Z</dcterms:modified>
</cp:coreProperties>
</file>