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5c3a0c177f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g25c3a0c177f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g25c3a0c177f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5c3a0c177f_0_9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g25c3a0c177f_0_9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5c3a0c177f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g25c3a0c177f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5c3a0c177f_0_2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25c3a0c177f_0_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5c3a0c177f_0_3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25c3a0c177f_0_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5c3a0c177f_0_4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25c3a0c177f_0_4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5c3a0c177f_0_5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25c3a0c177f_0_5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5c3a0c177f_0_5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g25c3a0c177f_0_5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5c3a0c177f_0_6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25c3a0c177f_0_6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5c3a0c177f_0_8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25c3a0c177f_0_8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remeier@cap-press.co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2286" y="0"/>
            <a:ext cx="91419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Copyright © 2023 Carolina Academic Press, LLC. All rights reserved.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2111947" y="111697"/>
            <a:ext cx="4920000" cy="49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4"/>
          <p:cNvSpPr txBox="1"/>
          <p:nvPr>
            <p:ph type="ctrTitle"/>
          </p:nvPr>
        </p:nvSpPr>
        <p:spPr>
          <a:xfrm>
            <a:off x="2486273" y="1552636"/>
            <a:ext cx="4176900" cy="2021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6538"/>
              <a:buFont typeface="Calibri"/>
              <a:buNone/>
            </a:pPr>
            <a:r>
              <a:rPr i="1" lang="en"/>
              <a:t>A. </a:t>
            </a:r>
            <a:r>
              <a:rPr lang="en"/>
              <a:t>The Purposes of Criminal Law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6538"/>
              <a:buFont typeface="Calibri"/>
              <a:buNone/>
            </a:pPr>
            <a:r>
              <a:t/>
            </a:r>
            <a:endParaRPr i="1"/>
          </a:p>
        </p:txBody>
      </p:sp>
      <p:sp>
        <p:nvSpPr>
          <p:cNvPr id="66" name="Google Shape;66;p14"/>
          <p:cNvSpPr txBox="1"/>
          <p:nvPr>
            <p:ph idx="1" type="subTitle"/>
          </p:nvPr>
        </p:nvSpPr>
        <p:spPr>
          <a:xfrm>
            <a:off x="2486273" y="3617945"/>
            <a:ext cx="4171500" cy="5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 flipH="1" rot="-1577572">
            <a:off x="1870750" y="4606"/>
            <a:ext cx="5111977" cy="5112246"/>
          </a:xfrm>
          <a:prstGeom prst="arc">
            <a:avLst>
              <a:gd fmla="val 16200000" name="adj1"/>
              <a:gd fmla="val 20093138" name="adj2"/>
            </a:avLst>
          </a:prstGeom>
          <a:noFill/>
          <a:ln cap="rnd" cmpd="sng" w="127000">
            <a:solidFill>
              <a:schemeClr val="accent4">
                <a:alpha val="94900"/>
              </a:schemeClr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6150746" y="3983230"/>
            <a:ext cx="529500" cy="515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1215575" y="4590150"/>
            <a:ext cx="7021200" cy="2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Copyright © 2023 Carolina Academic Press, LLC. All rights reserved.</a:t>
            </a:r>
            <a:endParaRPr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3"/>
          <p:cNvSpPr/>
          <p:nvPr/>
        </p:nvSpPr>
        <p:spPr>
          <a:xfrm>
            <a:off x="0" y="0"/>
            <a:ext cx="91419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3"/>
          <p:cNvSpPr/>
          <p:nvPr/>
        </p:nvSpPr>
        <p:spPr>
          <a:xfrm flipH="1" rot="5400000">
            <a:off x="-1057474" y="1057650"/>
            <a:ext cx="5143500" cy="30282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E75B5"/>
              </a:gs>
            </a:gsLst>
            <a:lin ang="3000122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3"/>
          <p:cNvSpPr/>
          <p:nvPr/>
        </p:nvSpPr>
        <p:spPr>
          <a:xfrm flipH="1" rot="5400000">
            <a:off x="-1057474" y="1065254"/>
            <a:ext cx="5143500" cy="30282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5B9BD5">
                  <a:alpha val="45882"/>
                </a:srgbClr>
              </a:gs>
              <a:gs pos="100000">
                <a:srgbClr val="5B9BD5">
                  <a:alpha val="4588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3"/>
          <p:cNvSpPr/>
          <p:nvPr/>
        </p:nvSpPr>
        <p:spPr>
          <a:xfrm flipH="1" rot="5400000">
            <a:off x="576025" y="2691146"/>
            <a:ext cx="1876500" cy="3028200"/>
          </a:xfrm>
          <a:prstGeom prst="rect">
            <a:avLst/>
          </a:prstGeom>
          <a:gradFill>
            <a:gsLst>
              <a:gs pos="0">
                <a:srgbClr val="5B9BD5">
                  <a:alpha val="28627"/>
                </a:srgbClr>
              </a:gs>
              <a:gs pos="2000">
                <a:srgbClr val="5B9BD5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3"/>
          <p:cNvSpPr/>
          <p:nvPr/>
        </p:nvSpPr>
        <p:spPr>
          <a:xfrm rot="-964601">
            <a:off x="-376648" y="727714"/>
            <a:ext cx="2922552" cy="3131309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5B9BD5">
                  <a:alpha val="42745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3"/>
          <p:cNvSpPr/>
          <p:nvPr/>
        </p:nvSpPr>
        <p:spPr>
          <a:xfrm flipH="1" rot="5400000">
            <a:off x="-1057481" y="1050046"/>
            <a:ext cx="5143500" cy="30282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9CC2E5">
                  <a:alpha val="10980"/>
                </a:srgbClr>
              </a:gs>
              <a:gs pos="100000">
                <a:srgbClr val="9CC2E5">
                  <a:alpha val="10980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3"/>
          <p:cNvSpPr txBox="1"/>
          <p:nvPr>
            <p:ph type="title"/>
          </p:nvPr>
        </p:nvSpPr>
        <p:spPr>
          <a:xfrm>
            <a:off x="350041" y="440141"/>
            <a:ext cx="2575800" cy="254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lang="en" sz="3000">
                <a:solidFill>
                  <a:srgbClr val="FFFFFF"/>
                </a:solidFill>
              </a:rPr>
              <a:t>Dobbs v. Jackson Women’s Health Organization</a:t>
            </a:r>
            <a:endParaRPr/>
          </a:p>
        </p:txBody>
      </p:sp>
      <p:sp>
        <p:nvSpPr>
          <p:cNvPr id="177" name="Google Shape;177;p23"/>
          <p:cNvSpPr txBox="1"/>
          <p:nvPr>
            <p:ph idx="1" type="body"/>
          </p:nvPr>
        </p:nvSpPr>
        <p:spPr>
          <a:xfrm>
            <a:off x="3607694" y="487110"/>
            <a:ext cx="4916400" cy="415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lang="en" sz="3300">
                <a:latin typeface="Calibri"/>
                <a:ea typeface="Calibri"/>
                <a:cs typeface="Calibri"/>
                <a:sym typeface="Calibri"/>
              </a:rPr>
              <a:t>Does Stare Decisis require the Court to follow the decision in </a:t>
            </a:r>
            <a:r>
              <a:rPr i="1" lang="en" sz="3300">
                <a:latin typeface="Calibri"/>
                <a:ea typeface="Calibri"/>
                <a:cs typeface="Calibri"/>
                <a:sym typeface="Calibri"/>
              </a:rPr>
              <a:t>Roe</a:t>
            </a:r>
            <a:r>
              <a:rPr lang="en" sz="3300"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t/>
            </a:r>
            <a:endParaRPr sz="3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lang="en" sz="3300">
                <a:latin typeface="Calibri"/>
                <a:ea typeface="Calibri"/>
                <a:cs typeface="Calibri"/>
                <a:sym typeface="Calibri"/>
              </a:rPr>
              <a:t>Does the statute violate substantive due process by limiting the exercise of a fundamental right?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ts val="3300"/>
              <a:buNone/>
            </a:pPr>
            <a:r>
              <a:t/>
            </a:r>
            <a:endParaRPr i="1" sz="3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3"/>
          <p:cNvSpPr txBox="1"/>
          <p:nvPr/>
        </p:nvSpPr>
        <p:spPr>
          <a:xfrm>
            <a:off x="1215575" y="4590150"/>
            <a:ext cx="7021200" cy="2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Copyright © 2023 Carolina Academic Press, LLC. All rights reserved.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full set of 552 PowerPoint slides is available upon adoption. If you are a professor using this book for a class, please contact Rachael Meier at </a:t>
            </a:r>
            <a:r>
              <a:rPr lang="en" u="sng">
                <a:solidFill>
                  <a:schemeClr val="hlink"/>
                </a:solidFill>
                <a:hlinkClick r:id="rId3"/>
              </a:rPr>
              <a:t>remeier@cap-press.co</a:t>
            </a:r>
            <a:r>
              <a:rPr lang="en"/>
              <a:t>m to request your slides.</a:t>
            </a:r>
            <a:endParaRPr/>
          </a:p>
        </p:txBody>
      </p:sp>
      <p:sp>
        <p:nvSpPr>
          <p:cNvPr id="185" name="Google Shape;185;p24"/>
          <p:cNvSpPr txBox="1"/>
          <p:nvPr/>
        </p:nvSpPr>
        <p:spPr>
          <a:xfrm>
            <a:off x="1215575" y="4590150"/>
            <a:ext cx="7021200" cy="2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Copyright © 2023 Carolina Academic Press, LLC. All rights reserved.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0" y="0"/>
            <a:ext cx="91419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5"/>
          <p:cNvSpPr/>
          <p:nvPr/>
        </p:nvSpPr>
        <p:spPr>
          <a:xfrm flipH="1" rot="5400000">
            <a:off x="-1057474" y="1057650"/>
            <a:ext cx="5143500" cy="30282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E75B5"/>
              </a:gs>
            </a:gsLst>
            <a:lin ang="3000122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5"/>
          <p:cNvSpPr/>
          <p:nvPr/>
        </p:nvSpPr>
        <p:spPr>
          <a:xfrm flipH="1" rot="5400000">
            <a:off x="-1057474" y="1065254"/>
            <a:ext cx="5143500" cy="30282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5B9BD5">
                  <a:alpha val="45882"/>
                </a:srgbClr>
              </a:gs>
              <a:gs pos="100000">
                <a:srgbClr val="5B9BD5">
                  <a:alpha val="4588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5"/>
          <p:cNvSpPr/>
          <p:nvPr/>
        </p:nvSpPr>
        <p:spPr>
          <a:xfrm flipH="1" rot="5400000">
            <a:off x="576025" y="2691146"/>
            <a:ext cx="1876500" cy="3028200"/>
          </a:xfrm>
          <a:prstGeom prst="rect">
            <a:avLst/>
          </a:prstGeom>
          <a:gradFill>
            <a:gsLst>
              <a:gs pos="0">
                <a:srgbClr val="5B9BD5">
                  <a:alpha val="28627"/>
                </a:srgbClr>
              </a:gs>
              <a:gs pos="2000">
                <a:srgbClr val="5B9BD5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5"/>
          <p:cNvSpPr/>
          <p:nvPr/>
        </p:nvSpPr>
        <p:spPr>
          <a:xfrm rot="-964601">
            <a:off x="-376648" y="727714"/>
            <a:ext cx="2922552" cy="3131309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5B9BD5">
                  <a:alpha val="42745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5"/>
          <p:cNvSpPr/>
          <p:nvPr/>
        </p:nvSpPr>
        <p:spPr>
          <a:xfrm flipH="1" rot="5400000">
            <a:off x="-1057481" y="1050046"/>
            <a:ext cx="5143500" cy="30282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9CC2E5">
                  <a:alpha val="10980"/>
                </a:srgbClr>
              </a:gs>
              <a:gs pos="100000">
                <a:srgbClr val="9CC2E5">
                  <a:alpha val="10980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5"/>
          <p:cNvSpPr txBox="1"/>
          <p:nvPr>
            <p:ph type="title"/>
          </p:nvPr>
        </p:nvSpPr>
        <p:spPr>
          <a:xfrm>
            <a:off x="350042" y="440141"/>
            <a:ext cx="2400900" cy="254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0" i="1" lang="en" sz="3000" u="none" strike="noStrike">
                <a:solidFill>
                  <a:srgbClr val="FFFFFF"/>
                </a:solidFill>
              </a:rPr>
              <a:t>Regina v. Dudley and Stephens</a:t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3607694" y="487110"/>
            <a:ext cx="4916400" cy="415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lang="en" sz="3300"/>
              <a:t>Can Dudley and Stephens defend the murder charge on the ground of necessity, </a:t>
            </a:r>
            <a:r>
              <a:rPr i="1" lang="en" sz="3300"/>
              <a:t>i.e.</a:t>
            </a:r>
            <a:r>
              <a:rPr lang="en" sz="3300"/>
              <a:t>, that the killing of Richard Parker was necessary to save the three other sailors?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500"/>
          </a:p>
        </p:txBody>
      </p:sp>
      <p:sp>
        <p:nvSpPr>
          <p:cNvPr id="83" name="Google Shape;83;p15"/>
          <p:cNvSpPr txBox="1"/>
          <p:nvPr/>
        </p:nvSpPr>
        <p:spPr>
          <a:xfrm>
            <a:off x="1215575" y="4590150"/>
            <a:ext cx="7021200" cy="2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Copyright © 2023 Carolina Academic Press, LLC. All rights reserved.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6"/>
          <p:cNvSpPr/>
          <p:nvPr/>
        </p:nvSpPr>
        <p:spPr>
          <a:xfrm>
            <a:off x="0" y="0"/>
            <a:ext cx="91419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6"/>
          <p:cNvSpPr/>
          <p:nvPr/>
        </p:nvSpPr>
        <p:spPr>
          <a:xfrm flipH="1" rot="5400000">
            <a:off x="-1057474" y="1057650"/>
            <a:ext cx="5143500" cy="30282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E75B5"/>
              </a:gs>
            </a:gsLst>
            <a:lin ang="3000122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6"/>
          <p:cNvSpPr/>
          <p:nvPr/>
        </p:nvSpPr>
        <p:spPr>
          <a:xfrm flipH="1" rot="5400000">
            <a:off x="-1057474" y="1065254"/>
            <a:ext cx="5143500" cy="30282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5B9BD5">
                  <a:alpha val="45882"/>
                </a:srgbClr>
              </a:gs>
              <a:gs pos="100000">
                <a:srgbClr val="5B9BD5">
                  <a:alpha val="4588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6"/>
          <p:cNvSpPr/>
          <p:nvPr/>
        </p:nvSpPr>
        <p:spPr>
          <a:xfrm flipH="1" rot="5400000">
            <a:off x="576025" y="2691146"/>
            <a:ext cx="1876500" cy="3028200"/>
          </a:xfrm>
          <a:prstGeom prst="rect">
            <a:avLst/>
          </a:prstGeom>
          <a:gradFill>
            <a:gsLst>
              <a:gs pos="0">
                <a:srgbClr val="5B9BD5">
                  <a:alpha val="28627"/>
                </a:srgbClr>
              </a:gs>
              <a:gs pos="2000">
                <a:srgbClr val="5B9BD5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6"/>
          <p:cNvSpPr/>
          <p:nvPr/>
        </p:nvSpPr>
        <p:spPr>
          <a:xfrm rot="-964601">
            <a:off x="-376648" y="727714"/>
            <a:ext cx="2922552" cy="3131309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5B9BD5">
                  <a:alpha val="42745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6"/>
          <p:cNvSpPr/>
          <p:nvPr/>
        </p:nvSpPr>
        <p:spPr>
          <a:xfrm flipH="1" rot="5400000">
            <a:off x="-1057481" y="1050046"/>
            <a:ext cx="5143500" cy="30282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9CC2E5">
                  <a:alpha val="10980"/>
                </a:srgbClr>
              </a:gs>
              <a:gs pos="100000">
                <a:srgbClr val="9CC2E5">
                  <a:alpha val="10980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6"/>
          <p:cNvSpPr txBox="1"/>
          <p:nvPr>
            <p:ph type="title"/>
          </p:nvPr>
        </p:nvSpPr>
        <p:spPr>
          <a:xfrm>
            <a:off x="350042" y="440141"/>
            <a:ext cx="2400900" cy="254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0" i="1" lang="en" sz="3000" u="none" strike="noStrike">
                <a:solidFill>
                  <a:srgbClr val="FFFFFF"/>
                </a:solidFill>
              </a:rPr>
              <a:t>Regina v. Dudley and Stephens</a:t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96" name="Google Shape;96;p16"/>
          <p:cNvSpPr txBox="1"/>
          <p:nvPr>
            <p:ph idx="1" type="body"/>
          </p:nvPr>
        </p:nvSpPr>
        <p:spPr>
          <a:xfrm>
            <a:off x="3474530" y="1641206"/>
            <a:ext cx="5310600" cy="30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" sz="2700">
                <a:latin typeface="Calibri"/>
                <a:ea typeface="Calibri"/>
                <a:cs typeface="Calibri"/>
                <a:sym typeface="Calibri"/>
              </a:rPr>
              <a:t>The Lords rule against the defense</a:t>
            </a:r>
            <a:endParaRPr/>
          </a:p>
          <a:p>
            <a:pPr indent="-17145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lang="en" sz="2700">
                <a:latin typeface="Calibri"/>
                <a:ea typeface="Calibri"/>
                <a:cs typeface="Calibri"/>
                <a:sym typeface="Calibri"/>
              </a:rPr>
              <a:t>Immoral to kill an innocent person; absence of precedent for such a rule; difficulty of developing standards and risk of false claims</a:t>
            </a:r>
            <a:endParaRPr/>
          </a:p>
          <a:p>
            <a:pPr indent="-17145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lang="en" sz="2700">
                <a:latin typeface="Calibri"/>
                <a:ea typeface="Calibri"/>
                <a:cs typeface="Calibri"/>
                <a:sym typeface="Calibri"/>
              </a:rPr>
              <a:t>No necessity in this case</a:t>
            </a:r>
            <a:endParaRPr/>
          </a:p>
          <a:p>
            <a:pPr indent="-171450" lvl="0" marL="177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lang="en" sz="2700">
                <a:latin typeface="Calibri"/>
                <a:ea typeface="Calibri"/>
                <a:cs typeface="Calibri"/>
                <a:sym typeface="Calibri"/>
              </a:rPr>
              <a:t>If any unfairness in this case, up to the Sovereign (Queen Victoria) to exercise mercy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t/>
            </a:r>
            <a:endParaRPr sz="33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Copyright © 2023 Carolina Academic Press, LLC. All rights reserved.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7"/>
          <p:cNvSpPr/>
          <p:nvPr/>
        </p:nvSpPr>
        <p:spPr>
          <a:xfrm>
            <a:off x="0" y="0"/>
            <a:ext cx="5057598" cy="5143500"/>
          </a:xfrm>
          <a:custGeom>
            <a:rect b="b" l="l" r="r" t="t"/>
            <a:pathLst>
              <a:path extrusionOk="0" h="6858000" w="6568309">
                <a:moveTo>
                  <a:pt x="0" y="0"/>
                </a:moveTo>
                <a:lnTo>
                  <a:pt x="362841" y="0"/>
                </a:lnTo>
                <a:lnTo>
                  <a:pt x="523269" y="0"/>
                </a:lnTo>
                <a:lnTo>
                  <a:pt x="1343025" y="0"/>
                </a:lnTo>
                <a:lnTo>
                  <a:pt x="1705866" y="0"/>
                </a:lnTo>
                <a:lnTo>
                  <a:pt x="1866294" y="0"/>
                </a:lnTo>
                <a:lnTo>
                  <a:pt x="5225154" y="0"/>
                </a:lnTo>
                <a:lnTo>
                  <a:pt x="6568179" y="0"/>
                </a:lnTo>
                <a:lnTo>
                  <a:pt x="6568309" y="1"/>
                </a:lnTo>
                <a:lnTo>
                  <a:pt x="6562951" y="30700"/>
                </a:lnTo>
                <a:cubicBezTo>
                  <a:pt x="6559126" y="84364"/>
                  <a:pt x="6548218" y="241149"/>
                  <a:pt x="6547446" y="310025"/>
                </a:cubicBezTo>
                <a:cubicBezTo>
                  <a:pt x="6550151" y="367544"/>
                  <a:pt x="6557712" y="408251"/>
                  <a:pt x="6558316" y="443960"/>
                </a:cubicBezTo>
                <a:cubicBezTo>
                  <a:pt x="6555224" y="499397"/>
                  <a:pt x="6534767" y="604434"/>
                  <a:pt x="6528896" y="642659"/>
                </a:cubicBezTo>
                <a:cubicBezTo>
                  <a:pt x="6535204" y="657287"/>
                  <a:pt x="6515365" y="658191"/>
                  <a:pt x="6523095" y="673307"/>
                </a:cubicBezTo>
                <a:cubicBezTo>
                  <a:pt x="6523388" y="693769"/>
                  <a:pt x="6506868" y="797295"/>
                  <a:pt x="6496169" y="839641"/>
                </a:cubicBezTo>
                <a:cubicBezTo>
                  <a:pt x="6484119" y="887148"/>
                  <a:pt x="6457817" y="937731"/>
                  <a:pt x="6450789" y="958357"/>
                </a:cubicBezTo>
                <a:cubicBezTo>
                  <a:pt x="6443760" y="978983"/>
                  <a:pt x="6459217" y="936930"/>
                  <a:pt x="6453996" y="963398"/>
                </a:cubicBezTo>
                <a:cubicBezTo>
                  <a:pt x="6448777" y="989867"/>
                  <a:pt x="6425575" y="1087010"/>
                  <a:pt x="6419467" y="1117169"/>
                </a:cubicBezTo>
                <a:cubicBezTo>
                  <a:pt x="6431540" y="1118586"/>
                  <a:pt x="6409651" y="1135372"/>
                  <a:pt x="6417348" y="1144352"/>
                </a:cubicBezTo>
                <a:cubicBezTo>
                  <a:pt x="6424109" y="1150681"/>
                  <a:pt x="6419047" y="1157251"/>
                  <a:pt x="6418473" y="1164484"/>
                </a:cubicBezTo>
                <a:cubicBezTo>
                  <a:pt x="6423767" y="1173524"/>
                  <a:pt x="6413947" y="1205209"/>
                  <a:pt x="6406979" y="1213829"/>
                </a:cubicBezTo>
                <a:cubicBezTo>
                  <a:pt x="6382818" y="1235037"/>
                  <a:pt x="6400452" y="1277327"/>
                  <a:pt x="6381928" y="1294823"/>
                </a:cubicBezTo>
                <a:cubicBezTo>
                  <a:pt x="6379195" y="1300845"/>
                  <a:pt x="6378069" y="1306615"/>
                  <a:pt x="6377948" y="1312193"/>
                </a:cubicBezTo>
                <a:lnTo>
                  <a:pt x="6379894" y="1327626"/>
                </a:lnTo>
                <a:lnTo>
                  <a:pt x="6385024" y="1331644"/>
                </a:lnTo>
                <a:lnTo>
                  <a:pt x="6383696" y="1341276"/>
                </a:lnTo>
                <a:cubicBezTo>
                  <a:pt x="6383952" y="1342166"/>
                  <a:pt x="6384208" y="1343055"/>
                  <a:pt x="6384464" y="1343945"/>
                </a:cubicBezTo>
                <a:cubicBezTo>
                  <a:pt x="6385957" y="1349040"/>
                  <a:pt x="6387253" y="1354080"/>
                  <a:pt x="6387748" y="1359134"/>
                </a:cubicBezTo>
                <a:cubicBezTo>
                  <a:pt x="6384363" y="1373109"/>
                  <a:pt x="6372802" y="1397612"/>
                  <a:pt x="6364157" y="1427803"/>
                </a:cubicBezTo>
                <a:cubicBezTo>
                  <a:pt x="6348141" y="1460349"/>
                  <a:pt x="6348362" y="1505076"/>
                  <a:pt x="6335874" y="1540278"/>
                </a:cubicBezTo>
                <a:lnTo>
                  <a:pt x="6331892" y="1547262"/>
                </a:lnTo>
                <a:lnTo>
                  <a:pt x="6332744" y="1577056"/>
                </a:lnTo>
                <a:cubicBezTo>
                  <a:pt x="6335859" y="1582205"/>
                  <a:pt x="6336674" y="1589568"/>
                  <a:pt x="6333604" y="1595898"/>
                </a:cubicBezTo>
                <a:lnTo>
                  <a:pt x="6324749" y="1703726"/>
                </a:lnTo>
                <a:cubicBezTo>
                  <a:pt x="6324080" y="1739332"/>
                  <a:pt x="6318019" y="1754453"/>
                  <a:pt x="6329594" y="1809535"/>
                </a:cubicBezTo>
                <a:cubicBezTo>
                  <a:pt x="6344930" y="1868036"/>
                  <a:pt x="6323725" y="1952670"/>
                  <a:pt x="6329062" y="2018310"/>
                </a:cubicBezTo>
                <a:cubicBezTo>
                  <a:pt x="6308075" y="2053162"/>
                  <a:pt x="6326925" y="2034561"/>
                  <a:pt x="6321735" y="2071355"/>
                </a:cubicBezTo>
                <a:lnTo>
                  <a:pt x="6322678" y="2141166"/>
                </a:lnTo>
                <a:lnTo>
                  <a:pt x="6321340" y="2154548"/>
                </a:lnTo>
                <a:lnTo>
                  <a:pt x="6316582" y="2158153"/>
                </a:lnTo>
                <a:lnTo>
                  <a:pt x="6311428" y="2178174"/>
                </a:lnTo>
                <a:cubicBezTo>
                  <a:pt x="6310177" y="2185696"/>
                  <a:pt x="6309622" y="2193828"/>
                  <a:pt x="6310192" y="2202858"/>
                </a:cubicBezTo>
                <a:cubicBezTo>
                  <a:pt x="6319667" y="2232772"/>
                  <a:pt x="6296459" y="2283357"/>
                  <a:pt x="6309211" y="2320214"/>
                </a:cubicBezTo>
                <a:cubicBezTo>
                  <a:pt x="6307537" y="2355906"/>
                  <a:pt x="6302490" y="2394678"/>
                  <a:pt x="6300151" y="2417011"/>
                </a:cubicBezTo>
                <a:cubicBezTo>
                  <a:pt x="6292303" y="2426377"/>
                  <a:pt x="6304439" y="2456509"/>
                  <a:pt x="6295176" y="2454207"/>
                </a:cubicBezTo>
                <a:cubicBezTo>
                  <a:pt x="6299335" y="2464947"/>
                  <a:pt x="6297305" y="2476105"/>
                  <a:pt x="6293727" y="2487203"/>
                </a:cubicBezTo>
                <a:lnTo>
                  <a:pt x="6285477" y="2512282"/>
                </a:lnTo>
                <a:cubicBezTo>
                  <a:pt x="6285720" y="2512961"/>
                  <a:pt x="6285962" y="2513640"/>
                  <a:pt x="6286205" y="2514318"/>
                </a:cubicBezTo>
                <a:cubicBezTo>
                  <a:pt x="6292347" y="2534324"/>
                  <a:pt x="6298487" y="2554328"/>
                  <a:pt x="6304629" y="2574334"/>
                </a:cubicBezTo>
                <a:lnTo>
                  <a:pt x="6303842" y="2579877"/>
                </a:lnTo>
                <a:cubicBezTo>
                  <a:pt x="6303729" y="2585644"/>
                  <a:pt x="6304006" y="2603388"/>
                  <a:pt x="6303953" y="2608928"/>
                </a:cubicBezTo>
                <a:lnTo>
                  <a:pt x="6303530" y="2613111"/>
                </a:lnTo>
                <a:lnTo>
                  <a:pt x="6297474" y="2621996"/>
                </a:lnTo>
                <a:lnTo>
                  <a:pt x="6299263" y="2634265"/>
                </a:lnTo>
                <a:lnTo>
                  <a:pt x="6293065" y="2647237"/>
                </a:lnTo>
                <a:cubicBezTo>
                  <a:pt x="6294685" y="2648158"/>
                  <a:pt x="6296180" y="2649356"/>
                  <a:pt x="6297496" y="2650786"/>
                </a:cubicBezTo>
                <a:lnTo>
                  <a:pt x="6301708" y="2661993"/>
                </a:lnTo>
                <a:lnTo>
                  <a:pt x="6295884" y="2670949"/>
                </a:lnTo>
                <a:cubicBezTo>
                  <a:pt x="6304913" y="2672007"/>
                  <a:pt x="6294429" y="2681695"/>
                  <a:pt x="6291714" y="2690255"/>
                </a:cubicBezTo>
                <a:lnTo>
                  <a:pt x="6292327" y="2695683"/>
                </a:lnTo>
                <a:lnTo>
                  <a:pt x="6284410" y="2713964"/>
                </a:lnTo>
                <a:lnTo>
                  <a:pt x="6280410" y="2730175"/>
                </a:lnTo>
                <a:lnTo>
                  <a:pt x="6288082" y="2763497"/>
                </a:lnTo>
                <a:lnTo>
                  <a:pt x="6260924" y="3051539"/>
                </a:lnTo>
                <a:cubicBezTo>
                  <a:pt x="6251455" y="3165645"/>
                  <a:pt x="6222174" y="3216611"/>
                  <a:pt x="6210151" y="3335396"/>
                </a:cubicBezTo>
                <a:lnTo>
                  <a:pt x="6212034" y="3456509"/>
                </a:lnTo>
                <a:lnTo>
                  <a:pt x="6197490" y="3531827"/>
                </a:lnTo>
                <a:lnTo>
                  <a:pt x="6208018" y="3570877"/>
                </a:lnTo>
                <a:lnTo>
                  <a:pt x="6205920" y="3583849"/>
                </a:lnTo>
                <a:lnTo>
                  <a:pt x="6199616" y="3592763"/>
                </a:lnTo>
                <a:cubicBezTo>
                  <a:pt x="6191839" y="3613948"/>
                  <a:pt x="6196204" y="3641245"/>
                  <a:pt x="6181288" y="3653485"/>
                </a:cubicBezTo>
                <a:cubicBezTo>
                  <a:pt x="6178087" y="3659316"/>
                  <a:pt x="6176516" y="3664985"/>
                  <a:pt x="6175963" y="3670528"/>
                </a:cubicBezTo>
                <a:lnTo>
                  <a:pt x="6176722" y="3685990"/>
                </a:lnTo>
                <a:lnTo>
                  <a:pt x="6181549" y="3690283"/>
                </a:lnTo>
                <a:lnTo>
                  <a:pt x="6179476" y="3699787"/>
                </a:lnTo>
                <a:cubicBezTo>
                  <a:pt x="6179664" y="3700686"/>
                  <a:pt x="6179852" y="3701586"/>
                  <a:pt x="6180040" y="3702486"/>
                </a:cubicBezTo>
                <a:cubicBezTo>
                  <a:pt x="6181140" y="3707637"/>
                  <a:pt x="6182047" y="3712728"/>
                  <a:pt x="6182155" y="3717784"/>
                </a:cubicBezTo>
                <a:cubicBezTo>
                  <a:pt x="6156678" y="3711701"/>
                  <a:pt x="6178864" y="3759789"/>
                  <a:pt x="6158980" y="3746229"/>
                </a:cubicBezTo>
                <a:cubicBezTo>
                  <a:pt x="6144630" y="3780750"/>
                  <a:pt x="6117520" y="3867558"/>
                  <a:pt x="6096049" y="3924910"/>
                </a:cubicBezTo>
                <a:lnTo>
                  <a:pt x="6069712" y="3989353"/>
                </a:lnTo>
                <a:lnTo>
                  <a:pt x="6067330" y="4033899"/>
                </a:lnTo>
                <a:cubicBezTo>
                  <a:pt x="6065506" y="4070470"/>
                  <a:pt x="6063599" y="4110146"/>
                  <a:pt x="6061081" y="4142250"/>
                </a:cubicBezTo>
                <a:cubicBezTo>
                  <a:pt x="6055260" y="4200007"/>
                  <a:pt x="6045907" y="4278998"/>
                  <a:pt x="6042858" y="4329442"/>
                </a:cubicBezTo>
                <a:cubicBezTo>
                  <a:pt x="6038376" y="4381764"/>
                  <a:pt x="6036461" y="4433012"/>
                  <a:pt x="6034182" y="4456184"/>
                </a:cubicBezTo>
                <a:lnTo>
                  <a:pt x="6029178" y="4468478"/>
                </a:lnTo>
                <a:lnTo>
                  <a:pt x="6029974" y="4469862"/>
                </a:lnTo>
                <a:cubicBezTo>
                  <a:pt x="6031287" y="4476321"/>
                  <a:pt x="6030316" y="4480555"/>
                  <a:pt x="6028340" y="4483797"/>
                </a:cubicBezTo>
                <a:lnTo>
                  <a:pt x="6025168" y="4487091"/>
                </a:lnTo>
                <a:lnTo>
                  <a:pt x="6023164" y="4496728"/>
                </a:lnTo>
                <a:lnTo>
                  <a:pt x="6016839" y="4515918"/>
                </a:lnTo>
                <a:cubicBezTo>
                  <a:pt x="6017189" y="4517049"/>
                  <a:pt x="6017537" y="4518182"/>
                  <a:pt x="6017886" y="4519316"/>
                </a:cubicBezTo>
                <a:lnTo>
                  <a:pt x="6011819" y="4547957"/>
                </a:lnTo>
                <a:lnTo>
                  <a:pt x="6012791" y="4548262"/>
                </a:lnTo>
                <a:cubicBezTo>
                  <a:pt x="6014837" y="4549595"/>
                  <a:pt x="6016087" y="4551811"/>
                  <a:pt x="6015703" y="4555939"/>
                </a:cubicBezTo>
                <a:cubicBezTo>
                  <a:pt x="6031790" y="4548276"/>
                  <a:pt x="6021405" y="4557977"/>
                  <a:pt x="6018854" y="4570815"/>
                </a:cubicBezTo>
                <a:cubicBezTo>
                  <a:pt x="6021736" y="4583801"/>
                  <a:pt x="6030754" y="4622347"/>
                  <a:pt x="6033000" y="4633846"/>
                </a:cubicBezTo>
                <a:lnTo>
                  <a:pt x="6032325" y="4639816"/>
                </a:lnTo>
                <a:lnTo>
                  <a:pt x="6032549" y="4639923"/>
                </a:lnTo>
                <a:cubicBezTo>
                  <a:pt x="6032911" y="4641190"/>
                  <a:pt x="6032878" y="4643141"/>
                  <a:pt x="6032309" y="4646192"/>
                </a:cubicBezTo>
                <a:lnTo>
                  <a:pt x="6031095" y="4650706"/>
                </a:lnTo>
                <a:lnTo>
                  <a:pt x="6029786" y="4662290"/>
                </a:lnTo>
                <a:cubicBezTo>
                  <a:pt x="6030161" y="4663587"/>
                  <a:pt x="6030536" y="4664883"/>
                  <a:pt x="6030911" y="4666180"/>
                </a:cubicBezTo>
                <a:lnTo>
                  <a:pt x="6033630" y="4667585"/>
                </a:lnTo>
                <a:lnTo>
                  <a:pt x="6033189" y="4668660"/>
                </a:lnTo>
                <a:cubicBezTo>
                  <a:pt x="6027286" y="4676831"/>
                  <a:pt x="6019767" y="4679345"/>
                  <a:pt x="6038764" y="4689807"/>
                </a:cubicBezTo>
                <a:cubicBezTo>
                  <a:pt x="6028616" y="4708535"/>
                  <a:pt x="6040474" y="4712235"/>
                  <a:pt x="6042217" y="4737890"/>
                </a:cubicBezTo>
                <a:cubicBezTo>
                  <a:pt x="6033362" y="4748600"/>
                  <a:pt x="6035273" y="4757223"/>
                  <a:pt x="6040543" y="4765657"/>
                </a:cubicBezTo>
                <a:cubicBezTo>
                  <a:pt x="6034416" y="4790618"/>
                  <a:pt x="6040696" y="4813399"/>
                  <a:pt x="6039956" y="4841463"/>
                </a:cubicBezTo>
                <a:lnTo>
                  <a:pt x="6057123" y="4969863"/>
                </a:lnTo>
                <a:lnTo>
                  <a:pt x="6055039" y="4974028"/>
                </a:lnTo>
                <a:cubicBezTo>
                  <a:pt x="6053860" y="4976933"/>
                  <a:pt x="6053409" y="4978909"/>
                  <a:pt x="6053462" y="4980318"/>
                </a:cubicBezTo>
                <a:lnTo>
                  <a:pt x="6053643" y="4980501"/>
                </a:lnTo>
                <a:lnTo>
                  <a:pt x="6051733" y="4986338"/>
                </a:lnTo>
                <a:lnTo>
                  <a:pt x="6049602" y="4991296"/>
                </a:lnTo>
                <a:cubicBezTo>
                  <a:pt x="6058123" y="5019829"/>
                  <a:pt x="6066643" y="5048361"/>
                  <a:pt x="6075165" y="5076895"/>
                </a:cubicBezTo>
                <a:lnTo>
                  <a:pt x="6073751" y="5081568"/>
                </a:lnTo>
                <a:cubicBezTo>
                  <a:pt x="6073034" y="5084748"/>
                  <a:pt x="6072888" y="5086810"/>
                  <a:pt x="6073150" y="5088173"/>
                </a:cubicBezTo>
                <a:lnTo>
                  <a:pt x="6073355" y="5088300"/>
                </a:lnTo>
                <a:lnTo>
                  <a:pt x="6072362" y="5094558"/>
                </a:lnTo>
                <a:cubicBezTo>
                  <a:pt x="6070184" y="5105196"/>
                  <a:pt x="6067588" y="5115626"/>
                  <a:pt x="6064726" y="5125620"/>
                </a:cubicBezTo>
                <a:cubicBezTo>
                  <a:pt x="6063568" y="5154527"/>
                  <a:pt x="6065189" y="5244020"/>
                  <a:pt x="6065415" y="5268004"/>
                </a:cubicBezTo>
                <a:cubicBezTo>
                  <a:pt x="6065637" y="5268513"/>
                  <a:pt x="6065860" y="5269021"/>
                  <a:pt x="6066081" y="5269530"/>
                </a:cubicBezTo>
                <a:lnTo>
                  <a:pt x="6043407" y="5390941"/>
                </a:lnTo>
                <a:cubicBezTo>
                  <a:pt x="6032545" y="5438194"/>
                  <a:pt x="6020942" y="5465286"/>
                  <a:pt x="6025377" y="5539927"/>
                </a:cubicBezTo>
                <a:cubicBezTo>
                  <a:pt x="6019787" y="5610775"/>
                  <a:pt x="6013913" y="5740573"/>
                  <a:pt x="6010052" y="5791594"/>
                </a:cubicBezTo>
                <a:cubicBezTo>
                  <a:pt x="5989401" y="5787060"/>
                  <a:pt x="6018524" y="5849672"/>
                  <a:pt x="5994220" y="5855206"/>
                </a:cubicBezTo>
                <a:cubicBezTo>
                  <a:pt x="5995282" y="5860240"/>
                  <a:pt x="5980598" y="5868910"/>
                  <a:pt x="5982580" y="5873582"/>
                </a:cubicBezTo>
                <a:cubicBezTo>
                  <a:pt x="5982922" y="5874401"/>
                  <a:pt x="5983265" y="5875218"/>
                  <a:pt x="5983608" y="5876037"/>
                </a:cubicBezTo>
                <a:lnTo>
                  <a:pt x="5983535" y="5886534"/>
                </a:lnTo>
                <a:lnTo>
                  <a:pt x="5988737" y="5888644"/>
                </a:lnTo>
                <a:cubicBezTo>
                  <a:pt x="5989948" y="5893707"/>
                  <a:pt x="5991159" y="5898769"/>
                  <a:pt x="5992371" y="5903832"/>
                </a:cubicBezTo>
                <a:cubicBezTo>
                  <a:pt x="5992924" y="5909651"/>
                  <a:pt x="5992578" y="5916068"/>
                  <a:pt x="5990780" y="5923391"/>
                </a:cubicBezTo>
                <a:cubicBezTo>
                  <a:pt x="5975822" y="5948880"/>
                  <a:pt x="6013580" y="5981626"/>
                  <a:pt x="5993870" y="6013205"/>
                </a:cubicBezTo>
                <a:cubicBezTo>
                  <a:pt x="5988486" y="6024901"/>
                  <a:pt x="5991718" y="6066777"/>
                  <a:pt x="5997673" y="6074018"/>
                </a:cubicBezTo>
                <a:cubicBezTo>
                  <a:pt x="5998007" y="6081731"/>
                  <a:pt x="6007861" y="6126985"/>
                  <a:pt x="6014840" y="6130837"/>
                </a:cubicBezTo>
                <a:cubicBezTo>
                  <a:pt x="6022998" y="6137057"/>
                  <a:pt x="5999420" y="6156330"/>
                  <a:pt x="6010704" y="6152982"/>
                </a:cubicBezTo>
                <a:cubicBezTo>
                  <a:pt x="6008682" y="6186619"/>
                  <a:pt x="6039938" y="6191636"/>
                  <a:pt x="6038294" y="6221100"/>
                </a:cubicBezTo>
                <a:cubicBezTo>
                  <a:pt x="6039643" y="6222126"/>
                  <a:pt x="6046356" y="6257468"/>
                  <a:pt x="6052331" y="6287550"/>
                </a:cubicBezTo>
                <a:cubicBezTo>
                  <a:pt x="6058307" y="6317632"/>
                  <a:pt x="6082079" y="6391312"/>
                  <a:pt x="6074143" y="6401595"/>
                </a:cubicBezTo>
                <a:cubicBezTo>
                  <a:pt x="6074931" y="6423902"/>
                  <a:pt x="6059614" y="6432919"/>
                  <a:pt x="6060199" y="6487110"/>
                </a:cubicBezTo>
                <a:cubicBezTo>
                  <a:pt x="6075583" y="6574474"/>
                  <a:pt x="6076150" y="6553611"/>
                  <a:pt x="6081156" y="6588589"/>
                </a:cubicBezTo>
                <a:cubicBezTo>
                  <a:pt x="6102088" y="6637976"/>
                  <a:pt x="6067660" y="6687723"/>
                  <a:pt x="6114944" y="6769963"/>
                </a:cubicBezTo>
                <a:cubicBezTo>
                  <a:pt x="6130462" y="6819284"/>
                  <a:pt x="6119243" y="6817955"/>
                  <a:pt x="6128950" y="6835814"/>
                </a:cubicBezTo>
                <a:lnTo>
                  <a:pt x="6132536" y="6858000"/>
                </a:lnTo>
                <a:lnTo>
                  <a:pt x="4789511" y="6858000"/>
                </a:lnTo>
                <a:lnTo>
                  <a:pt x="1866294" y="6858000"/>
                </a:lnTo>
                <a:lnTo>
                  <a:pt x="1705866" y="6858000"/>
                </a:lnTo>
                <a:lnTo>
                  <a:pt x="1343025" y="6858000"/>
                </a:lnTo>
                <a:lnTo>
                  <a:pt x="523269" y="6858000"/>
                </a:lnTo>
                <a:lnTo>
                  <a:pt x="36284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490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7"/>
          <p:cNvSpPr txBox="1"/>
          <p:nvPr>
            <p:ph type="title"/>
          </p:nvPr>
        </p:nvSpPr>
        <p:spPr>
          <a:xfrm>
            <a:off x="852775" y="457200"/>
            <a:ext cx="3588600" cy="99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Background: </a:t>
            </a:r>
            <a:br>
              <a:rPr lang="en"/>
            </a:br>
            <a:r>
              <a:rPr lang="en"/>
              <a:t>Captain Dudley</a:t>
            </a:r>
            <a:endParaRPr/>
          </a:p>
        </p:txBody>
      </p:sp>
      <p:sp>
        <p:nvSpPr>
          <p:cNvPr id="104" name="Google Shape;104;p17"/>
          <p:cNvSpPr txBox="1"/>
          <p:nvPr>
            <p:ph idx="1" type="body"/>
          </p:nvPr>
        </p:nvSpPr>
        <p:spPr>
          <a:xfrm>
            <a:off x="852775" y="1645577"/>
            <a:ext cx="3328500" cy="29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76200" lvl="0" marL="177800" rtl="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500"/>
          </a:p>
        </p:txBody>
      </p:sp>
      <p:pic>
        <p:nvPicPr>
          <p:cNvPr descr="http://4.bp.blogspot.com/-4wE9739uDq4/TzT7dnkVOuI/AAAAAAAAF_I/9Oi1B-wmV8o/s1600/Dudley+5.jpg" id="105" name="Google Shape;10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2956" y="537759"/>
            <a:ext cx="3048241" cy="4084643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7"/>
          <p:cNvSpPr txBox="1"/>
          <p:nvPr/>
        </p:nvSpPr>
        <p:spPr>
          <a:xfrm>
            <a:off x="1215575" y="4590150"/>
            <a:ext cx="7021200" cy="2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Copyright © 2023 Carolina Academic Press, LLC. All rights reserved.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/>
          <p:nvPr/>
        </p:nvSpPr>
        <p:spPr>
          <a:xfrm>
            <a:off x="252663" y="233587"/>
            <a:ext cx="3249300" cy="4634700"/>
          </a:xfrm>
          <a:prstGeom prst="rect">
            <a:avLst/>
          </a:prstGeom>
          <a:solidFill>
            <a:srgbClr val="404040"/>
          </a:solidFill>
          <a:ln cap="sq" cmpd="thinThick" w="1270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8"/>
          <p:cNvSpPr txBox="1"/>
          <p:nvPr>
            <p:ph type="title"/>
          </p:nvPr>
        </p:nvSpPr>
        <p:spPr>
          <a:xfrm>
            <a:off x="557213" y="557213"/>
            <a:ext cx="2607600" cy="372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en" sz="3600">
                <a:solidFill>
                  <a:srgbClr val="FFFFFF"/>
                </a:solidFill>
              </a:rPr>
              <a:t>The case in the news</a:t>
            </a:r>
            <a:endParaRPr/>
          </a:p>
        </p:txBody>
      </p:sp>
      <p:pic>
        <p:nvPicPr>
          <p:cNvPr descr="Related image" id="113" name="Google Shape;113;p18"/>
          <p:cNvPicPr preferRelativeResize="0"/>
          <p:nvPr/>
        </p:nvPicPr>
        <p:blipFill rotWithShape="1">
          <a:blip r:embed="rId3">
            <a:alphaModFix/>
          </a:blip>
          <a:srcRect b="0" l="6108" r="2173" t="0"/>
          <a:stretch/>
        </p:blipFill>
        <p:spPr>
          <a:xfrm>
            <a:off x="4400372" y="369430"/>
            <a:ext cx="3845146" cy="4410597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8"/>
          <p:cNvSpPr txBox="1"/>
          <p:nvPr/>
        </p:nvSpPr>
        <p:spPr>
          <a:xfrm>
            <a:off x="1215575" y="4590150"/>
            <a:ext cx="7021200" cy="2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Copyright © 2023 Carolina Academic Press, LLC. All rights reserved.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9"/>
          <p:cNvSpPr txBox="1"/>
          <p:nvPr>
            <p:ph type="title"/>
          </p:nvPr>
        </p:nvSpPr>
        <p:spPr>
          <a:xfrm>
            <a:off x="6820122" y="464011"/>
            <a:ext cx="1960500" cy="359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None/>
            </a:pPr>
            <a:r>
              <a:rPr lang="en" sz="2300">
                <a:solidFill>
                  <a:srgbClr val="FFFFFF"/>
                </a:solidFill>
              </a:rPr>
              <a:t>"We need not trouble you, Mr. Attorney-General to reply, as we are all of the opinion that the prisoners must be convicted."</a:t>
            </a:r>
            <a:br>
              <a:rPr lang="en" sz="2300">
                <a:solidFill>
                  <a:srgbClr val="FFFFFF"/>
                </a:solidFill>
              </a:rPr>
            </a:br>
            <a:endParaRPr sz="2300">
              <a:solidFill>
                <a:srgbClr val="FFFFFF"/>
              </a:solidFill>
            </a:endParaRPr>
          </a:p>
        </p:txBody>
      </p:sp>
      <p:sp>
        <p:nvSpPr>
          <p:cNvPr id="121" name="Google Shape;121;p19"/>
          <p:cNvSpPr/>
          <p:nvPr/>
        </p:nvSpPr>
        <p:spPr>
          <a:xfrm>
            <a:off x="370016" y="363474"/>
            <a:ext cx="6096900" cy="42930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 cap="flat" cmpd="sng" w="9525">
            <a:solidFill>
              <a:srgbClr val="C8CACA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7150" rotWithShape="0" algn="t" dir="5400000" dist="19050">
              <a:srgbClr val="000000">
                <a:alpha val="6275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2" name="Google Shape;122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12299" r="16934" t="0"/>
          <a:stretch/>
        </p:blipFill>
        <p:spPr>
          <a:xfrm>
            <a:off x="732188" y="706904"/>
            <a:ext cx="5372400" cy="3606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9"/>
          <p:cNvSpPr txBox="1"/>
          <p:nvPr/>
        </p:nvSpPr>
        <p:spPr>
          <a:xfrm>
            <a:off x="1215575" y="4590150"/>
            <a:ext cx="7021200" cy="2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Copyright © 2023 Carolina Academic Press, LLC. All rights reserved.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" y="8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0"/>
          <p:cNvSpPr/>
          <p:nvPr/>
        </p:nvSpPr>
        <p:spPr>
          <a:xfrm>
            <a:off x="0" y="321639"/>
            <a:ext cx="9144000" cy="552300"/>
          </a:xfrm>
          <a:prstGeom prst="rect">
            <a:avLst/>
          </a:prstGeom>
          <a:solidFill>
            <a:schemeClr val="lt1">
              <a:alpha val="92940"/>
            </a:scheme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0"/>
          <p:cNvSpPr txBox="1"/>
          <p:nvPr>
            <p:ph type="title"/>
          </p:nvPr>
        </p:nvSpPr>
        <p:spPr>
          <a:xfrm>
            <a:off x="392906" y="319463"/>
            <a:ext cx="8408400" cy="5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700"/>
              <a:buFont typeface="Calibri"/>
              <a:buNone/>
            </a:pPr>
            <a:r>
              <a:rPr lang="en" sz="2700">
                <a:solidFill>
                  <a:srgbClr val="262626"/>
                </a:solidFill>
              </a:rPr>
              <a:t>Richard Parker – The Life of Pi</a:t>
            </a:r>
            <a:endParaRPr/>
          </a:p>
        </p:txBody>
      </p:sp>
      <p:cxnSp>
        <p:nvCxnSpPr>
          <p:cNvPr id="131" name="Google Shape;131;p20"/>
          <p:cNvCxnSpPr/>
          <p:nvPr/>
        </p:nvCxnSpPr>
        <p:spPr>
          <a:xfrm>
            <a:off x="0" y="263020"/>
            <a:ext cx="9144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0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2" name="Google Shape;132;p20"/>
          <p:cNvCxnSpPr/>
          <p:nvPr/>
        </p:nvCxnSpPr>
        <p:spPr>
          <a:xfrm>
            <a:off x="0" y="932672"/>
            <a:ext cx="9144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0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3" name="Google Shape;133;p20"/>
          <p:cNvSpPr txBox="1"/>
          <p:nvPr/>
        </p:nvSpPr>
        <p:spPr>
          <a:xfrm>
            <a:off x="1215575" y="4590150"/>
            <a:ext cx="7021200" cy="2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Copyright © 2023 Carolina Academic Press, LLC. All rights reserved.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1"/>
          <p:cNvSpPr/>
          <p:nvPr/>
        </p:nvSpPr>
        <p:spPr>
          <a:xfrm flipH="1">
            <a:off x="0" y="0"/>
            <a:ext cx="9144000" cy="1627500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2E75B5"/>
              </a:gs>
            </a:gsLst>
            <a:lin ang="19800047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1"/>
          <p:cNvSpPr/>
          <p:nvPr/>
        </p:nvSpPr>
        <p:spPr>
          <a:xfrm flipH="1">
            <a:off x="6062123" y="0"/>
            <a:ext cx="3072900" cy="1628100"/>
          </a:xfrm>
          <a:prstGeom prst="rect">
            <a:avLst/>
          </a:prstGeom>
          <a:gradFill>
            <a:gsLst>
              <a:gs pos="0">
                <a:srgbClr val="1E4E79">
                  <a:alpha val="67843"/>
                </a:srgbClr>
              </a:gs>
              <a:gs pos="19000">
                <a:srgbClr val="1E4E79">
                  <a:alpha val="67843"/>
                </a:srgbClr>
              </a:gs>
              <a:gs pos="100000">
                <a:srgbClr val="5B9BD5">
                  <a:alpha val="47843"/>
                </a:srgbClr>
              </a:gs>
            </a:gsLst>
            <a:lin ang="19200160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1"/>
          <p:cNvSpPr/>
          <p:nvPr/>
        </p:nvSpPr>
        <p:spPr>
          <a:xfrm flipH="1" rot="-5400000">
            <a:off x="3757950" y="-3757498"/>
            <a:ext cx="1628100" cy="9144000"/>
          </a:xfrm>
          <a:prstGeom prst="rect">
            <a:avLst/>
          </a:prstGeom>
          <a:gradFill>
            <a:gsLst>
              <a:gs pos="0">
                <a:srgbClr val="2E75B5">
                  <a:alpha val="15686"/>
                </a:srgbClr>
              </a:gs>
              <a:gs pos="23000">
                <a:srgbClr val="2E75B5">
                  <a:alpha val="15686"/>
                </a:srgbClr>
              </a:gs>
              <a:gs pos="99000">
                <a:srgbClr val="000000">
                  <a:alpha val="44705"/>
                </a:srgbClr>
              </a:gs>
              <a:gs pos="100000">
                <a:srgbClr val="000000">
                  <a:alpha val="44705"/>
                </a:srgbClr>
              </a:gs>
            </a:gsLst>
            <a:lin ang="21000163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1"/>
          <p:cNvSpPr txBox="1"/>
          <p:nvPr>
            <p:ph type="title"/>
          </p:nvPr>
        </p:nvSpPr>
        <p:spPr>
          <a:xfrm>
            <a:off x="1037673" y="261649"/>
            <a:ext cx="7288800" cy="118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0" i="1" lang="en" sz="3000" u="none" strike="noStrike">
                <a:solidFill>
                  <a:srgbClr val="FFFFFF"/>
                </a:solidFill>
              </a:rPr>
              <a:t>Regina v. Dudley and Stephens</a:t>
            </a:r>
            <a:endParaRPr sz="3000">
              <a:solidFill>
                <a:srgbClr val="FFFFFF"/>
              </a:solidFill>
            </a:endParaRPr>
          </a:p>
        </p:txBody>
      </p:sp>
      <p:grpSp>
        <p:nvGrpSpPr>
          <p:cNvPr id="143" name="Google Shape;143;p21"/>
          <p:cNvGrpSpPr/>
          <p:nvPr/>
        </p:nvGrpSpPr>
        <p:grpSpPr>
          <a:xfrm>
            <a:off x="484042" y="2045222"/>
            <a:ext cx="8193788" cy="2600650"/>
            <a:chOff x="1333" y="110983"/>
            <a:chExt cx="10925050" cy="3467533"/>
          </a:xfrm>
        </p:grpSpPr>
        <p:sp>
          <p:nvSpPr>
            <p:cNvPr id="144" name="Google Shape;144;p21"/>
            <p:cNvSpPr/>
            <p:nvPr/>
          </p:nvSpPr>
          <p:spPr>
            <a:xfrm>
              <a:off x="1333" y="110983"/>
              <a:ext cx="4682100" cy="2973300"/>
            </a:xfrm>
            <a:prstGeom prst="roundRect">
              <a:avLst>
                <a:gd fmla="val 10000" name="adj"/>
              </a:avLst>
            </a:prstGeom>
            <a:solidFill>
              <a:schemeClr val="dk2"/>
            </a:solidFill>
            <a:ln cap="flat" cmpd="sng" w="1270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21"/>
            <p:cNvSpPr/>
            <p:nvPr/>
          </p:nvSpPr>
          <p:spPr>
            <a:xfrm>
              <a:off x="521579" y="605216"/>
              <a:ext cx="4682100" cy="2973300"/>
            </a:xfrm>
            <a:prstGeom prst="roundRect">
              <a:avLst>
                <a:gd fmla="val 10000" name="adj"/>
              </a:avLst>
            </a:prstGeom>
            <a:solidFill>
              <a:schemeClr val="lt2">
                <a:alpha val="89800"/>
              </a:schemeClr>
            </a:solidFill>
            <a:ln cap="flat" cmpd="sng" w="1270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21"/>
            <p:cNvSpPr txBox="1"/>
            <p:nvPr/>
          </p:nvSpPr>
          <p:spPr>
            <a:xfrm>
              <a:off x="608661" y="692298"/>
              <a:ext cx="4508100" cy="279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5750" lIns="185750" spcFirstLastPara="1" rIns="185750" wrap="square" tIns="1857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49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Legal Standard </a:t>
              </a:r>
              <a:endParaRPr sz="1100"/>
            </a:p>
          </p:txBody>
        </p:sp>
        <p:sp>
          <p:nvSpPr>
            <p:cNvPr id="147" name="Google Shape;147;p21"/>
            <p:cNvSpPr/>
            <p:nvPr/>
          </p:nvSpPr>
          <p:spPr>
            <a:xfrm>
              <a:off x="5724037" y="110983"/>
              <a:ext cx="4682100" cy="2973300"/>
            </a:xfrm>
            <a:prstGeom prst="roundRect">
              <a:avLst>
                <a:gd fmla="val 10000" name="adj"/>
              </a:avLst>
            </a:prstGeom>
            <a:solidFill>
              <a:schemeClr val="dk2"/>
            </a:solidFill>
            <a:ln cap="flat" cmpd="sng" w="1270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21"/>
            <p:cNvSpPr/>
            <p:nvPr/>
          </p:nvSpPr>
          <p:spPr>
            <a:xfrm>
              <a:off x="6244283" y="605216"/>
              <a:ext cx="4682100" cy="2973300"/>
            </a:xfrm>
            <a:prstGeom prst="roundRect">
              <a:avLst>
                <a:gd fmla="val 10000" name="adj"/>
              </a:avLst>
            </a:prstGeom>
            <a:solidFill>
              <a:schemeClr val="lt2">
                <a:alpha val="89800"/>
              </a:schemeClr>
            </a:solidFill>
            <a:ln cap="flat" cmpd="sng" w="1270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21"/>
            <p:cNvSpPr txBox="1"/>
            <p:nvPr/>
          </p:nvSpPr>
          <p:spPr>
            <a:xfrm>
              <a:off x="6331365" y="692298"/>
              <a:ext cx="4508100" cy="279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5750" lIns="185750" spcFirstLastPara="1" rIns="185750" wrap="square" tIns="1857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49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 Applied</a:t>
              </a:r>
              <a:endParaRPr sz="1100"/>
            </a:p>
          </p:txBody>
        </p:sp>
      </p:grpSp>
      <p:sp>
        <p:nvSpPr>
          <p:cNvPr id="150" name="Google Shape;150;p21"/>
          <p:cNvSpPr txBox="1"/>
          <p:nvPr/>
        </p:nvSpPr>
        <p:spPr>
          <a:xfrm>
            <a:off x="1215575" y="4590150"/>
            <a:ext cx="7021200" cy="2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Copyright © 2023 Carolina Academic Press, LLC. All rights reserved.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2"/>
          <p:cNvSpPr/>
          <p:nvPr/>
        </p:nvSpPr>
        <p:spPr>
          <a:xfrm>
            <a:off x="0" y="0"/>
            <a:ext cx="91419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2"/>
          <p:cNvSpPr/>
          <p:nvPr/>
        </p:nvSpPr>
        <p:spPr>
          <a:xfrm flipH="1" rot="5400000">
            <a:off x="-1057474" y="1057650"/>
            <a:ext cx="5143500" cy="302820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E75B5"/>
              </a:gs>
            </a:gsLst>
            <a:lin ang="3000122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2"/>
          <p:cNvSpPr/>
          <p:nvPr/>
        </p:nvSpPr>
        <p:spPr>
          <a:xfrm flipH="1" rot="5400000">
            <a:off x="-1057474" y="1065254"/>
            <a:ext cx="5143500" cy="30282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5B9BD5">
                  <a:alpha val="45882"/>
                </a:srgbClr>
              </a:gs>
              <a:gs pos="100000">
                <a:srgbClr val="5B9BD5">
                  <a:alpha val="45882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2"/>
          <p:cNvSpPr/>
          <p:nvPr/>
        </p:nvSpPr>
        <p:spPr>
          <a:xfrm flipH="1" rot="5400000">
            <a:off x="576025" y="2691146"/>
            <a:ext cx="1876500" cy="3028200"/>
          </a:xfrm>
          <a:prstGeom prst="rect">
            <a:avLst/>
          </a:prstGeom>
          <a:gradFill>
            <a:gsLst>
              <a:gs pos="0">
                <a:srgbClr val="5B9BD5">
                  <a:alpha val="28627"/>
                </a:srgbClr>
              </a:gs>
              <a:gs pos="2000">
                <a:srgbClr val="5B9BD5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799903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2"/>
          <p:cNvSpPr/>
          <p:nvPr/>
        </p:nvSpPr>
        <p:spPr>
          <a:xfrm rot="-964601">
            <a:off x="-376648" y="727714"/>
            <a:ext cx="2922552" cy="3131309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5B9BD5">
                  <a:alpha val="42745"/>
                </a:srgbClr>
              </a:gs>
            </a:gsLst>
            <a:lin ang="1800004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2"/>
          <p:cNvSpPr/>
          <p:nvPr/>
        </p:nvSpPr>
        <p:spPr>
          <a:xfrm flipH="1" rot="5400000">
            <a:off x="-1057481" y="1050046"/>
            <a:ext cx="5143500" cy="30282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9CC2E5">
                  <a:alpha val="10980"/>
                </a:srgbClr>
              </a:gs>
              <a:gs pos="100000">
                <a:srgbClr val="9CC2E5">
                  <a:alpha val="10980"/>
                </a:srgbClr>
              </a:gs>
            </a:gsLst>
            <a:lin ang="7200017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2"/>
          <p:cNvSpPr txBox="1"/>
          <p:nvPr>
            <p:ph type="title"/>
          </p:nvPr>
        </p:nvSpPr>
        <p:spPr>
          <a:xfrm>
            <a:off x="350041" y="440141"/>
            <a:ext cx="2575800" cy="254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lang="en" sz="3000">
                <a:solidFill>
                  <a:srgbClr val="FFFFFF"/>
                </a:solidFill>
              </a:rPr>
              <a:t>Dobbs v. Jackson Women’s Health Organization</a:t>
            </a:r>
            <a:endParaRPr/>
          </a:p>
        </p:txBody>
      </p:sp>
      <p:sp>
        <p:nvSpPr>
          <p:cNvPr id="163" name="Google Shape;163;p22"/>
          <p:cNvSpPr txBox="1"/>
          <p:nvPr>
            <p:ph idx="1" type="body"/>
          </p:nvPr>
        </p:nvSpPr>
        <p:spPr>
          <a:xfrm>
            <a:off x="3607694" y="487110"/>
            <a:ext cx="4916400" cy="415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None/>
            </a:pPr>
            <a:r>
              <a:rPr i="0" lang="en" sz="30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Given the precedent set by </a:t>
            </a:r>
            <a:r>
              <a:rPr i="1" lang="en" sz="30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Roe v Wade </a:t>
            </a:r>
            <a:r>
              <a:rPr i="0" lang="en" sz="30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i="1" lang="en" sz="30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Planned Parenthood of Southeastern Pa. v. Casey, </a:t>
            </a:r>
            <a:r>
              <a:rPr i="0" lang="en" sz="30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a Mississippi statute that generally prohibits an abortion after the 15th week of pregnancy constitutional?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2"/>
          <p:cNvSpPr txBox="1"/>
          <p:nvPr/>
        </p:nvSpPr>
        <p:spPr>
          <a:xfrm>
            <a:off x="1215575" y="4590150"/>
            <a:ext cx="7021200" cy="2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Copyright © 2023 Carolina Academic Press, LLC. All rights reserved.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