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1" r:id="rId3"/>
    <p:sldId id="259" r:id="rId4"/>
    <p:sldId id="263" r:id="rId5"/>
    <p:sldId id="265" r:id="rId6"/>
    <p:sldId id="267" r:id="rId7"/>
    <p:sldId id="269" r:id="rId8"/>
    <p:sldId id="271" r:id="rId9"/>
    <p:sldId id="273" r:id="rId10"/>
    <p:sldId id="275" r:id="rId11"/>
    <p:sldId id="279"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9C91C8-9178-48A6-A055-6DA07E061F89}" type="datetimeFigureOut">
              <a:rPr lang="en-US" smtClean="0"/>
              <a:t>5/15/18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92D19E-F597-4009-9EA0-91A099BDE0D6}" type="slidenum">
              <a:rPr lang="en-US" smtClean="0"/>
              <a:t>‹#›</a:t>
            </a:fld>
            <a:endParaRPr lang="en-US"/>
          </a:p>
        </p:txBody>
      </p:sp>
    </p:spTree>
    <p:extLst>
      <p:ext uri="{BB962C8B-B14F-4D97-AF65-F5344CB8AC3E}">
        <p14:creationId xmlns:p14="http://schemas.microsoft.com/office/powerpoint/2010/main" val="1334963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92D19E-F597-4009-9EA0-91A099BDE0D6}" type="slidenum">
              <a:rPr lang="en-US" smtClean="0"/>
              <a:t>1</a:t>
            </a:fld>
            <a:endParaRPr lang="en-US"/>
          </a:p>
        </p:txBody>
      </p:sp>
    </p:spTree>
    <p:extLst>
      <p:ext uri="{BB962C8B-B14F-4D97-AF65-F5344CB8AC3E}">
        <p14:creationId xmlns:p14="http://schemas.microsoft.com/office/powerpoint/2010/main" val="205101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*What is the current congressional status?</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1856F10-15C6-40F7-82F4-573136F8A76F}" type="slidenum">
              <a:rPr lang="en-US" altLang="en-US" smtClean="0"/>
              <a:pPr/>
              <a:t>5</a:t>
            </a:fld>
            <a:endParaRPr lang="en-US" altLang="en-US" smtClean="0"/>
          </a:p>
        </p:txBody>
      </p:sp>
    </p:spTree>
    <p:extLst>
      <p:ext uri="{BB962C8B-B14F-4D97-AF65-F5344CB8AC3E}">
        <p14:creationId xmlns:p14="http://schemas.microsoft.com/office/powerpoint/2010/main" val="217969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F55753-9500-A645-A2A5-53B44B6B229C}" type="datetime1">
              <a:rPr lang="en-US" smtClean="0"/>
              <a:t>5/15/18</a:t>
            </a:fld>
            <a:endParaRPr lang="en-US"/>
          </a:p>
        </p:txBody>
      </p:sp>
      <p:sp>
        <p:nvSpPr>
          <p:cNvPr id="5" name="Footer Placeholder 4"/>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6" name="Slide Number Placeholder 5"/>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144601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39AB1-DF90-4D40-8FD0-B78D56D7842D}" type="datetime1">
              <a:rPr lang="en-US" smtClean="0"/>
              <a:t>5/15/18</a:t>
            </a:fld>
            <a:endParaRPr lang="en-US"/>
          </a:p>
        </p:txBody>
      </p:sp>
      <p:sp>
        <p:nvSpPr>
          <p:cNvPr id="5" name="Footer Placeholder 4"/>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6" name="Slide Number Placeholder 5"/>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4203913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804CD-8C45-A740-AA3E-0CF6E8333FF4}" type="datetime1">
              <a:rPr lang="en-US" smtClean="0"/>
              <a:t>5/15/18</a:t>
            </a:fld>
            <a:endParaRPr lang="en-US"/>
          </a:p>
        </p:txBody>
      </p:sp>
      <p:sp>
        <p:nvSpPr>
          <p:cNvPr id="5" name="Footer Placeholder 4"/>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6" name="Slide Number Placeholder 5"/>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283533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F48C3-1D14-364E-83A6-A37E30F7F1EF}" type="datetime1">
              <a:rPr lang="en-US" smtClean="0"/>
              <a:t>5/15/18</a:t>
            </a:fld>
            <a:endParaRPr lang="en-US"/>
          </a:p>
        </p:txBody>
      </p:sp>
      <p:sp>
        <p:nvSpPr>
          <p:cNvPr id="5" name="Footer Placeholder 4"/>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6" name="Slide Number Placeholder 5"/>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352724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63B8CC-3B0C-4D4A-818A-A667AFA125FD}" type="datetime1">
              <a:rPr lang="en-US" smtClean="0"/>
              <a:t>5/15/18</a:t>
            </a:fld>
            <a:endParaRPr lang="en-US"/>
          </a:p>
        </p:txBody>
      </p:sp>
      <p:sp>
        <p:nvSpPr>
          <p:cNvPr id="5" name="Footer Placeholder 4"/>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6" name="Slide Number Placeholder 5"/>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20138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3CC2B-4193-B54E-B07F-7BC2926CCAA1}" type="datetime1">
              <a:rPr lang="en-US" smtClean="0"/>
              <a:t>5/15/18</a:t>
            </a:fld>
            <a:endParaRPr lang="en-US"/>
          </a:p>
        </p:txBody>
      </p:sp>
      <p:sp>
        <p:nvSpPr>
          <p:cNvPr id="6" name="Footer Placeholder 5"/>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7" name="Slide Number Placeholder 6"/>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59345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0BC7D-33DB-FD48-B589-2C7077B05C0F}" type="datetime1">
              <a:rPr lang="en-US" smtClean="0"/>
              <a:t>5/15/18</a:t>
            </a:fld>
            <a:endParaRPr lang="en-US"/>
          </a:p>
        </p:txBody>
      </p:sp>
      <p:sp>
        <p:nvSpPr>
          <p:cNvPr id="8" name="Footer Placeholder 7"/>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9" name="Slide Number Placeholder 8"/>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68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128A2-45FB-7742-8990-24D904155EDA}" type="datetime1">
              <a:rPr lang="en-US" smtClean="0"/>
              <a:t>5/15/18</a:t>
            </a:fld>
            <a:endParaRPr lang="en-US"/>
          </a:p>
        </p:txBody>
      </p:sp>
      <p:sp>
        <p:nvSpPr>
          <p:cNvPr id="4" name="Footer Placeholder 3"/>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5" name="Slide Number Placeholder 4"/>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3026169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0F9FF-FFDB-1848-AC46-D2A1BF59E843}" type="datetime1">
              <a:rPr lang="en-US" smtClean="0"/>
              <a:t>5/15/18</a:t>
            </a:fld>
            <a:endParaRPr lang="en-US"/>
          </a:p>
        </p:txBody>
      </p:sp>
      <p:sp>
        <p:nvSpPr>
          <p:cNvPr id="3" name="Footer Placeholder 2"/>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4" name="Slide Number Placeholder 3"/>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316418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E24413-E960-0645-B115-330B0C21F955}" type="datetime1">
              <a:rPr lang="en-US" smtClean="0"/>
              <a:t>5/15/18</a:t>
            </a:fld>
            <a:endParaRPr lang="en-US"/>
          </a:p>
        </p:txBody>
      </p:sp>
      <p:sp>
        <p:nvSpPr>
          <p:cNvPr id="6" name="Footer Placeholder 5"/>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7" name="Slide Number Placeholder 6"/>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270063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5849BE-9353-864F-9FAE-E3BD9CCA37F4}" type="datetime1">
              <a:rPr lang="en-US" smtClean="0"/>
              <a:t>5/15/18</a:t>
            </a:fld>
            <a:endParaRPr lang="en-US"/>
          </a:p>
        </p:txBody>
      </p:sp>
      <p:sp>
        <p:nvSpPr>
          <p:cNvPr id="6" name="Footer Placeholder 5"/>
          <p:cNvSpPr>
            <a:spLocks noGrp="1"/>
          </p:cNvSpPr>
          <p:nvPr>
            <p:ph type="ftr" sz="quarter" idx="11"/>
          </p:nvPr>
        </p:nvSpPr>
        <p:spPr/>
        <p:txBody>
          <a:bodyPr/>
          <a:lstStyle/>
          <a:p>
            <a:r>
              <a:rPr lang="en-US" smtClean="0"/>
              <a:t>Copyright © 2011, Patrick Anderson and Risdon Slate, All Rights Reserved  </a:t>
            </a:r>
            <a:endParaRPr lang="en-US"/>
          </a:p>
        </p:txBody>
      </p:sp>
      <p:sp>
        <p:nvSpPr>
          <p:cNvPr id="7" name="Slide Number Placeholder 6"/>
          <p:cNvSpPr>
            <a:spLocks noGrp="1"/>
          </p:cNvSpPr>
          <p:nvPr>
            <p:ph type="sldNum" sz="quarter" idx="12"/>
          </p:nvPr>
        </p:nvSpPr>
        <p:spPr/>
        <p:txBody>
          <a:bodyPr/>
          <a:lstStyle/>
          <a:p>
            <a:fld id="{5FE1C9F0-A47B-45B7-BDE4-A2EABD1788BC}" type="slidenum">
              <a:rPr lang="en-US" smtClean="0"/>
              <a:t>‹#›</a:t>
            </a:fld>
            <a:endParaRPr lang="en-US"/>
          </a:p>
        </p:txBody>
      </p:sp>
    </p:spTree>
    <p:extLst>
      <p:ext uri="{BB962C8B-B14F-4D97-AF65-F5344CB8AC3E}">
        <p14:creationId xmlns:p14="http://schemas.microsoft.com/office/powerpoint/2010/main" val="39627687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CFE36-CD29-1D4E-8E10-EF7F03AB5FE3}" type="datetime1">
              <a:rPr lang="en-US" smtClean="0"/>
              <a:t>5/15/18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2011, Patrick Anderson and Risdon Slate, All Rights Reserved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1C9F0-A47B-45B7-BDE4-A2EABD1788BC}" type="slidenum">
              <a:rPr lang="en-US" smtClean="0"/>
              <a:t>‹#›</a:t>
            </a:fld>
            <a:endParaRPr lang="en-US"/>
          </a:p>
        </p:txBody>
      </p:sp>
    </p:spTree>
    <p:extLst>
      <p:ext uri="{BB962C8B-B14F-4D97-AF65-F5344CB8AC3E}">
        <p14:creationId xmlns:p14="http://schemas.microsoft.com/office/powerpoint/2010/main" val="2579083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hangingPunct="1"/>
            <a:r>
              <a:rPr lang="en-US" altLang="en-US" sz="3600" b="1" dirty="0"/>
              <a:t>Chapter 14 </a:t>
            </a:r>
            <a:br>
              <a:rPr lang="en-US" altLang="en-US" sz="3600" b="1" dirty="0"/>
            </a:br>
            <a:r>
              <a:rPr lang="en-US" altLang="en-US" sz="3600" b="1" dirty="0"/>
              <a:t>Future Issues and Trends in Criminal Justice</a:t>
            </a:r>
          </a:p>
        </p:txBody>
      </p:sp>
      <p:sp>
        <p:nvSpPr>
          <p:cNvPr id="2" name="TextBox 1"/>
          <p:cNvSpPr txBox="1"/>
          <p:nvPr/>
        </p:nvSpPr>
        <p:spPr>
          <a:xfrm>
            <a:off x="2950265" y="5744817"/>
            <a:ext cx="6291469" cy="369332"/>
          </a:xfrm>
          <a:prstGeom prst="rect">
            <a:avLst/>
          </a:prstGeom>
          <a:noFill/>
        </p:spPr>
        <p:txBody>
          <a:bodyPr wrap="square" rtlCol="0">
            <a:spAutoFit/>
          </a:bodyPr>
          <a:lstStyle/>
          <a:p>
            <a:r>
              <a:rPr lang="en-US" dirty="0" smtClean="0"/>
              <a:t>Copyright © 2018 Slate, Anderson, and Carter. All rights reserved.</a:t>
            </a:r>
            <a:endParaRPr lang="en-US" dirty="0"/>
          </a:p>
        </p:txBody>
      </p:sp>
    </p:spTree>
    <p:extLst>
      <p:ext uri="{BB962C8B-B14F-4D97-AF65-F5344CB8AC3E}">
        <p14:creationId xmlns:p14="http://schemas.microsoft.com/office/powerpoint/2010/main" val="100059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Technology Gone Bad – Consider:</a:t>
            </a:r>
          </a:p>
        </p:txBody>
      </p:sp>
      <p:sp>
        <p:nvSpPr>
          <p:cNvPr id="45059" name="Content Placeholder 2"/>
          <p:cNvSpPr>
            <a:spLocks noGrp="1"/>
          </p:cNvSpPr>
          <p:nvPr>
            <p:ph idx="1"/>
          </p:nvPr>
        </p:nvSpPr>
        <p:spPr/>
        <p:txBody>
          <a:bodyPr/>
          <a:lstStyle/>
          <a:p>
            <a:r>
              <a:rPr lang="en-US" altLang="en-US" smtClean="0"/>
              <a:t>Teen Michelle Carter was charged with involuntary manslaughter for encouraging her boyfriend, Conrad Roy, through text messages to kill himself via carbon monoxide poisoning in his truck – which he did.</a:t>
            </a:r>
          </a:p>
          <a:p>
            <a:r>
              <a:rPr lang="en-US" altLang="en-US" smtClean="0"/>
              <a:t>Whitney Beall, a 23-year-old female, used a live streaming app on her cellular phone called Periscope to boast of her drunk driving exploits while driving – police caught her.</a:t>
            </a:r>
          </a:p>
        </p:txBody>
      </p:sp>
    </p:spTree>
    <p:extLst>
      <p:ext uri="{BB962C8B-B14F-4D97-AF65-F5344CB8AC3E}">
        <p14:creationId xmlns:p14="http://schemas.microsoft.com/office/powerpoint/2010/main" val="2463620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1944688" y="304800"/>
            <a:ext cx="8229600" cy="1143000"/>
          </a:xfrm>
        </p:spPr>
        <p:txBody>
          <a:bodyPr/>
          <a:lstStyle/>
          <a:p>
            <a:r>
              <a:rPr lang="en-US" altLang="en-US" smtClean="0"/>
              <a:t>Marjory Stoneman Douglas (cont.)</a:t>
            </a:r>
          </a:p>
        </p:txBody>
      </p:sp>
      <p:sp>
        <p:nvSpPr>
          <p:cNvPr id="3" name="Content Placeholder 2"/>
          <p:cNvSpPr>
            <a:spLocks noGrp="1"/>
          </p:cNvSpPr>
          <p:nvPr>
            <p:ph idx="1"/>
          </p:nvPr>
        </p:nvSpPr>
        <p:spPr/>
        <p:txBody>
          <a:bodyPr/>
          <a:lstStyle/>
          <a:p>
            <a:pPr marL="0" indent="0">
              <a:buNone/>
              <a:defRPr/>
            </a:pPr>
            <a:r>
              <a:rPr lang="en-US" dirty="0"/>
              <a:t>Potential responses have ranged from:</a:t>
            </a:r>
          </a:p>
          <a:p>
            <a:pPr>
              <a:defRPr/>
            </a:pPr>
            <a:r>
              <a:rPr lang="en-US" sz="2400" dirty="0" smtClean="0"/>
              <a:t>arming </a:t>
            </a:r>
            <a:r>
              <a:rPr lang="en-US" sz="2400" dirty="0"/>
              <a:t>teachers, </a:t>
            </a:r>
          </a:p>
          <a:p>
            <a:pPr>
              <a:defRPr/>
            </a:pPr>
            <a:r>
              <a:rPr lang="en-US" sz="2400" dirty="0"/>
              <a:t>tightening background checks for firearm purchases, </a:t>
            </a:r>
          </a:p>
          <a:p>
            <a:pPr>
              <a:defRPr/>
            </a:pPr>
            <a:r>
              <a:rPr lang="en-US" sz="2400" dirty="0"/>
              <a:t>increasing the age limit for purchasing assault weapons, </a:t>
            </a:r>
          </a:p>
          <a:p>
            <a:pPr>
              <a:defRPr/>
            </a:pPr>
            <a:r>
              <a:rPr lang="en-US" sz="2400" dirty="0"/>
              <a:t>limiting the amount of ammunition that can be held in gun magazines, </a:t>
            </a:r>
          </a:p>
          <a:p>
            <a:pPr>
              <a:defRPr/>
            </a:pPr>
            <a:r>
              <a:rPr lang="en-US" sz="2400" dirty="0"/>
              <a:t>and focusing on mental illness. </a:t>
            </a:r>
          </a:p>
          <a:p>
            <a:pPr>
              <a:buFont typeface="Wingdings" panose="05000000000000000000" pitchFamily="2" charset="2"/>
              <a:buChar char="Ø"/>
              <a:defRPr/>
            </a:pPr>
            <a:r>
              <a:rPr lang="en-US" dirty="0"/>
              <a:t>What impact has the NRA had on policymakers?</a:t>
            </a:r>
          </a:p>
          <a:p>
            <a:pPr>
              <a:defRPr/>
            </a:pPr>
            <a:endParaRPr lang="en-US" dirty="0"/>
          </a:p>
          <a:p>
            <a:pPr>
              <a:buFont typeface="Wingdings" panose="05000000000000000000" pitchFamily="2" charset="2"/>
              <a:buChar char="Ø"/>
              <a:defRPr/>
            </a:pPr>
            <a:r>
              <a:rPr lang="en-US" dirty="0"/>
              <a:t>What changes have been implemented? </a:t>
            </a:r>
          </a:p>
          <a:p>
            <a:pPr>
              <a:defRPr/>
            </a:pPr>
            <a:endParaRPr lang="en-US" sz="2500" dirty="0"/>
          </a:p>
        </p:txBody>
      </p:sp>
    </p:spTree>
    <p:extLst>
      <p:ext uri="{BB962C8B-B14F-4D97-AF65-F5344CB8AC3E}">
        <p14:creationId xmlns:p14="http://schemas.microsoft.com/office/powerpoint/2010/main" val="3319232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r>
              <a:rPr lang="en-US" altLang="en-US" smtClean="0"/>
              <a:t>Prediction for the Future</a:t>
            </a:r>
          </a:p>
        </p:txBody>
      </p:sp>
      <p:sp>
        <p:nvSpPr>
          <p:cNvPr id="92163" name="Content Placeholder 2"/>
          <p:cNvSpPr>
            <a:spLocks noGrp="1"/>
          </p:cNvSpPr>
          <p:nvPr>
            <p:ph idx="1"/>
          </p:nvPr>
        </p:nvSpPr>
        <p:spPr/>
        <p:txBody>
          <a:bodyPr/>
          <a:lstStyle/>
          <a:p>
            <a:pPr eaLnBrk="1" hangingPunct="1">
              <a:buFont typeface="Wingdings" panose="05000000000000000000" pitchFamily="2" charset="2"/>
              <a:buChar char="q"/>
            </a:pPr>
            <a:r>
              <a:rPr lang="en-US" altLang="en-US" sz="3000"/>
              <a:t>is that a lack of homogeneity in the United States and globally will increase, and diversity will become even greater in the makeup of populations; this has the potential for disharmony, and those individuals within society with a lack of connectedness, those who feel marginalized and alienated, are more likely to engage in aberrant behavior and fall prey to inappropriate associations where they can gain “status.”</a:t>
            </a:r>
          </a:p>
        </p:txBody>
      </p:sp>
    </p:spTree>
    <p:extLst>
      <p:ext uri="{BB962C8B-B14F-4D97-AF65-F5344CB8AC3E}">
        <p14:creationId xmlns:p14="http://schemas.microsoft.com/office/powerpoint/2010/main" val="76755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The Future of Criminal Justice</a:t>
            </a:r>
          </a:p>
        </p:txBody>
      </p:sp>
      <p:sp>
        <p:nvSpPr>
          <p:cNvPr id="5123" name="Content Placeholder 2"/>
          <p:cNvSpPr>
            <a:spLocks noGrp="1"/>
          </p:cNvSpPr>
          <p:nvPr>
            <p:ph idx="1"/>
          </p:nvPr>
        </p:nvSpPr>
        <p:spPr>
          <a:xfrm>
            <a:off x="1981200" y="1295401"/>
            <a:ext cx="8229600" cy="4525963"/>
          </a:xfrm>
        </p:spPr>
        <p:txBody>
          <a:bodyPr/>
          <a:lstStyle/>
          <a:p>
            <a:pPr eaLnBrk="1" hangingPunct="1">
              <a:buFont typeface="Wingdings" panose="05000000000000000000" pitchFamily="2" charset="2"/>
              <a:buChar char="q"/>
            </a:pPr>
            <a:r>
              <a:rPr lang="en-US" altLang="en-US" smtClean="0"/>
              <a:t>Will Likely Be Greatly Influenced By:</a:t>
            </a:r>
          </a:p>
          <a:p>
            <a:pPr lvl="1" eaLnBrk="1" hangingPunct="1">
              <a:buFont typeface="Wingdings" panose="05000000000000000000" pitchFamily="2" charset="2"/>
              <a:buChar char="ü"/>
            </a:pPr>
            <a:r>
              <a:rPr lang="en-US" altLang="en-US" smtClean="0"/>
              <a:t> Crises Driving Policies</a:t>
            </a:r>
          </a:p>
          <a:p>
            <a:pPr lvl="1" eaLnBrk="1" hangingPunct="1">
              <a:buFont typeface="Wingdings" panose="05000000000000000000" pitchFamily="2" charset="2"/>
              <a:buChar char="ü"/>
            </a:pPr>
            <a:r>
              <a:rPr lang="en-US" altLang="en-US" smtClean="0"/>
              <a:t>Terrorism</a:t>
            </a:r>
          </a:p>
          <a:p>
            <a:pPr lvl="1" eaLnBrk="1" hangingPunct="1">
              <a:buFont typeface="Wingdings" panose="05000000000000000000" pitchFamily="2" charset="2"/>
              <a:buChar char="ü"/>
            </a:pPr>
            <a:r>
              <a:rPr lang="en-US" altLang="en-US" smtClean="0"/>
              <a:t>Immigration</a:t>
            </a:r>
          </a:p>
          <a:p>
            <a:pPr lvl="1" eaLnBrk="1" hangingPunct="1">
              <a:buFont typeface="Wingdings" panose="05000000000000000000" pitchFamily="2" charset="2"/>
              <a:buChar char="ü"/>
            </a:pPr>
            <a:r>
              <a:rPr lang="en-US" altLang="en-US" smtClean="0"/>
              <a:t>Technological Advances</a:t>
            </a:r>
          </a:p>
          <a:p>
            <a:pPr lvl="1" eaLnBrk="1" hangingPunct="1">
              <a:buFont typeface="Wingdings" panose="05000000000000000000" pitchFamily="2" charset="2"/>
              <a:buChar char="ü"/>
            </a:pPr>
            <a:r>
              <a:rPr lang="en-US" altLang="en-US" smtClean="0"/>
              <a:t>Maintaining the Balance Between Civil Liberties and Public Safety</a:t>
            </a:r>
          </a:p>
          <a:p>
            <a:pPr lvl="1" eaLnBrk="1" hangingPunct="1">
              <a:buFont typeface="Wingdings" panose="05000000000000000000" pitchFamily="2" charset="2"/>
              <a:buChar char="ü"/>
            </a:pPr>
            <a:r>
              <a:rPr lang="en-US" altLang="en-US" smtClean="0"/>
              <a:t>The Massive Fiscal Empire of the CJ System</a:t>
            </a:r>
          </a:p>
          <a:p>
            <a:pPr lvl="1" eaLnBrk="1" hangingPunct="1">
              <a:buFont typeface="Wingdings" panose="05000000000000000000" pitchFamily="2" charset="2"/>
              <a:buChar char="ü"/>
            </a:pPr>
            <a:r>
              <a:rPr lang="en-US" altLang="en-US" smtClean="0"/>
              <a:t>Criminal Justice Practitioner Stress</a:t>
            </a:r>
          </a:p>
          <a:p>
            <a:pPr lvl="1" eaLnBrk="1" hangingPunct="1">
              <a:buFont typeface="Wingdings" panose="05000000000000000000" pitchFamily="2" charset="2"/>
              <a:buChar char="ü"/>
            </a:pPr>
            <a:r>
              <a:rPr lang="en-US" altLang="en-US" smtClean="0"/>
              <a:t>The Criminalization of Mental Illness  </a:t>
            </a:r>
          </a:p>
        </p:txBody>
      </p:sp>
    </p:spTree>
    <p:extLst>
      <p:ext uri="{BB962C8B-B14F-4D97-AF65-F5344CB8AC3E}">
        <p14:creationId xmlns:p14="http://schemas.microsoft.com/office/powerpoint/2010/main" val="147558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The Exceptional High Profile Event</a:t>
            </a:r>
          </a:p>
        </p:txBody>
      </p:sp>
      <p:sp>
        <p:nvSpPr>
          <p:cNvPr id="6147" name="Content Placeholder 2"/>
          <p:cNvSpPr>
            <a:spLocks noGrp="1"/>
          </p:cNvSpPr>
          <p:nvPr>
            <p:ph idx="1"/>
          </p:nvPr>
        </p:nvSpPr>
        <p:spPr/>
        <p:txBody>
          <a:bodyPr/>
          <a:lstStyle/>
          <a:p>
            <a:pPr eaLnBrk="1" hangingPunct="1">
              <a:buFont typeface="Wingdings" panose="05000000000000000000" pitchFamily="2" charset="2"/>
              <a:buChar char="q"/>
            </a:pPr>
            <a:r>
              <a:rPr lang="en-US" altLang="en-US" smtClean="0"/>
              <a:t> while often a catalyst for political action, usually posits the wrong premise to build effective policy and practice.</a:t>
            </a:r>
          </a:p>
          <a:p>
            <a:pPr eaLnBrk="1" hangingPunct="1"/>
            <a:endParaRPr lang="en-US" altLang="en-US" smtClean="0"/>
          </a:p>
        </p:txBody>
      </p:sp>
    </p:spTree>
    <p:extLst>
      <p:ext uri="{BB962C8B-B14F-4D97-AF65-F5344CB8AC3E}">
        <p14:creationId xmlns:p14="http://schemas.microsoft.com/office/powerpoint/2010/main" val="1125164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The Internet and Social Media</a:t>
            </a:r>
          </a:p>
        </p:txBody>
      </p:sp>
      <p:sp>
        <p:nvSpPr>
          <p:cNvPr id="9219" name="Content Placeholder 2"/>
          <p:cNvSpPr>
            <a:spLocks noGrp="1"/>
          </p:cNvSpPr>
          <p:nvPr>
            <p:ph idx="1"/>
          </p:nvPr>
        </p:nvSpPr>
        <p:spPr/>
        <p:txBody>
          <a:bodyPr/>
          <a:lstStyle/>
          <a:p>
            <a:r>
              <a:rPr lang="en-US" altLang="en-US" sz="4000"/>
              <a:t>have played a significant role in the recruiting and radicalization of Americans and legal residents in the country.</a:t>
            </a:r>
          </a:p>
          <a:p>
            <a:endParaRPr lang="en-US" altLang="en-US" sz="4000"/>
          </a:p>
        </p:txBody>
      </p:sp>
    </p:spTree>
    <p:extLst>
      <p:ext uri="{BB962C8B-B14F-4D97-AF65-F5344CB8AC3E}">
        <p14:creationId xmlns:p14="http://schemas.microsoft.com/office/powerpoint/2010/main" val="387817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Immigration Enforcement</a:t>
            </a:r>
          </a:p>
        </p:txBody>
      </p:sp>
      <p:sp>
        <p:nvSpPr>
          <p:cNvPr id="28675" name="Content Placeholder 2"/>
          <p:cNvSpPr>
            <a:spLocks noGrp="1"/>
          </p:cNvSpPr>
          <p:nvPr>
            <p:ph idx="1"/>
          </p:nvPr>
        </p:nvSpPr>
        <p:spPr/>
        <p:txBody>
          <a:bodyPr/>
          <a:lstStyle/>
          <a:p>
            <a:pPr eaLnBrk="1" hangingPunct="1">
              <a:buFont typeface="Wingdings" panose="05000000000000000000" pitchFamily="2" charset="2"/>
              <a:buChar char="Ø"/>
            </a:pPr>
            <a:r>
              <a:rPr lang="en-US" altLang="en-US" dirty="0" smtClean="0"/>
              <a:t>It is estimated that there are at least 11.1 million undocumented immigrants in the U.S. </a:t>
            </a:r>
          </a:p>
          <a:p>
            <a:pPr eaLnBrk="1" hangingPunct="1">
              <a:buFont typeface="Wingdings" panose="05000000000000000000" pitchFamily="2" charset="2"/>
              <a:buChar char="Ø"/>
            </a:pPr>
            <a:r>
              <a:rPr lang="en-US" altLang="en-US" dirty="0" smtClean="0"/>
              <a:t>Those known as Dreamers are part of the Deferred Action for Childhood Arrivals (DACA) program.*  </a:t>
            </a:r>
          </a:p>
          <a:p>
            <a:pPr eaLnBrk="1" hangingPunct="1">
              <a:buFont typeface="Wingdings" panose="05000000000000000000" pitchFamily="2" charset="2"/>
              <a:buChar char="Ø"/>
            </a:pPr>
            <a:r>
              <a:rPr lang="en-US" altLang="en-US" dirty="0" smtClean="0"/>
              <a:t>Rounding-up and deporting undocumented immigrants, guilty of being present in our country, is neither practical nor realistic.</a:t>
            </a:r>
          </a:p>
        </p:txBody>
      </p:sp>
    </p:spTree>
    <p:extLst>
      <p:ext uri="{BB962C8B-B14F-4D97-AF65-F5344CB8AC3E}">
        <p14:creationId xmlns:p14="http://schemas.microsoft.com/office/powerpoint/2010/main" val="35096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81200" y="152400"/>
            <a:ext cx="8229600" cy="1143000"/>
          </a:xfrm>
        </p:spPr>
        <p:txBody>
          <a:bodyPr/>
          <a:lstStyle/>
          <a:p>
            <a:pPr eaLnBrk="1" hangingPunct="1"/>
            <a:r>
              <a:rPr lang="en-US" altLang="en-US" smtClean="0"/>
              <a:t>Immigration Enforcement</a:t>
            </a:r>
          </a:p>
        </p:txBody>
      </p:sp>
      <p:sp>
        <p:nvSpPr>
          <p:cNvPr id="27651" name="Content Placeholder 2"/>
          <p:cNvSpPr>
            <a:spLocks noGrp="1"/>
          </p:cNvSpPr>
          <p:nvPr>
            <p:ph idx="1"/>
          </p:nvPr>
        </p:nvSpPr>
        <p:spPr>
          <a:xfrm>
            <a:off x="1981200" y="1066800"/>
            <a:ext cx="8229600" cy="5562600"/>
          </a:xfrm>
        </p:spPr>
        <p:txBody>
          <a:bodyPr/>
          <a:lstStyle/>
          <a:p>
            <a:pPr eaLnBrk="1" hangingPunct="1">
              <a:buFont typeface="Wingdings" panose="05000000000000000000" pitchFamily="2" charset="2"/>
              <a:buChar char="q"/>
            </a:pPr>
            <a:r>
              <a:rPr lang="en-US" altLang="en-US" sz="3000" dirty="0"/>
              <a:t>In one sense this issue is a conflict between federal and local law enforcement priorities.</a:t>
            </a:r>
          </a:p>
          <a:p>
            <a:pPr eaLnBrk="1" hangingPunct="1">
              <a:buFont typeface="Wingdings" panose="05000000000000000000" pitchFamily="2" charset="2"/>
              <a:buChar char="Ø"/>
            </a:pPr>
            <a:r>
              <a:rPr lang="en-US" altLang="en-US" sz="3000" dirty="0"/>
              <a:t>When the federal Congress failed to craft new legislation to address the immigration problem this gave rise to Minutemen to patrol the border; some city and state governments, like AZ, decided to make their own laws</a:t>
            </a:r>
          </a:p>
          <a:p>
            <a:pPr eaLnBrk="1" hangingPunct="1">
              <a:buFont typeface="Wingdings" panose="05000000000000000000" pitchFamily="2" charset="2"/>
              <a:buChar char="Ø"/>
            </a:pPr>
            <a:r>
              <a:rPr lang="en-US" altLang="en-US" sz="3000" b="1" dirty="0"/>
              <a:t> </a:t>
            </a:r>
            <a:r>
              <a:rPr lang="en-US" altLang="en-US" sz="3000" dirty="0"/>
              <a:t>Some jurisdictions have established sanctuary cities, where state and/or local police officials are not required to check the immigration status of people they arrest or report them to the feds.  </a:t>
            </a:r>
          </a:p>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q"/>
            </a:pPr>
            <a:endParaRPr lang="en-US" altLang="en-US" dirty="0" smtClean="0"/>
          </a:p>
          <a:p>
            <a:pPr eaLnBrk="1" hangingPunct="1">
              <a:buFont typeface="Wingdings" panose="05000000000000000000" pitchFamily="2" charset="2"/>
              <a:buChar char="Ø"/>
            </a:pPr>
            <a:endParaRPr lang="en-US" altLang="en-US" dirty="0" smtClean="0"/>
          </a:p>
        </p:txBody>
      </p:sp>
    </p:spTree>
    <p:extLst>
      <p:ext uri="{BB962C8B-B14F-4D97-AF65-F5344CB8AC3E}">
        <p14:creationId xmlns:p14="http://schemas.microsoft.com/office/powerpoint/2010/main" val="610056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Criminal Justice Practitioner Stress</a:t>
            </a:r>
          </a:p>
        </p:txBody>
      </p:sp>
      <p:sp>
        <p:nvSpPr>
          <p:cNvPr id="36867" name="Content Placeholder 2"/>
          <p:cNvSpPr>
            <a:spLocks noGrp="1"/>
          </p:cNvSpPr>
          <p:nvPr>
            <p:ph idx="1"/>
          </p:nvPr>
        </p:nvSpPr>
        <p:spPr>
          <a:xfrm>
            <a:off x="1981200" y="1600200"/>
            <a:ext cx="8305800" cy="5029200"/>
          </a:xfrm>
        </p:spPr>
        <p:txBody>
          <a:bodyPr/>
          <a:lstStyle/>
          <a:p>
            <a:pPr eaLnBrk="1" hangingPunct="1">
              <a:buFont typeface="Wingdings" panose="05000000000000000000" pitchFamily="2" charset="2"/>
              <a:buChar char="q"/>
            </a:pPr>
            <a:r>
              <a:rPr lang="en-US" altLang="en-US"/>
              <a:t>The ability to participate in decisions that affect one in the workplace was seen as a pivotal variable in impacting stress levels of police, correctional and probation officers.</a:t>
            </a:r>
          </a:p>
          <a:p>
            <a:pPr eaLnBrk="1" hangingPunct="1">
              <a:buFont typeface="Arial" panose="020B0604020202020204" pitchFamily="34" charset="0"/>
              <a:buNone/>
            </a:pPr>
            <a:endParaRPr lang="en-US" altLang="en-US" sz="1000"/>
          </a:p>
          <a:p>
            <a:pPr eaLnBrk="1" hangingPunct="1">
              <a:buFont typeface="Wingdings" panose="05000000000000000000" pitchFamily="2" charset="2"/>
              <a:buChar char="Ø"/>
            </a:pPr>
            <a:r>
              <a:rPr lang="en-US" altLang="en-US"/>
              <a:t>In a recent study of police officers, females were found to report significantly more symptoms of physical stress than males, and females are more likely than their male counterparts employed in the criminal justice system to seek and receive professional help.</a:t>
            </a:r>
          </a:p>
          <a:p>
            <a:pPr eaLnBrk="1" hangingPunct="1">
              <a:buFont typeface="Wingdings" panose="05000000000000000000" pitchFamily="2" charset="2"/>
              <a:buChar char="q"/>
            </a:pPr>
            <a:endParaRPr lang="en-US" altLang="en-US" smtClean="0"/>
          </a:p>
        </p:txBody>
      </p:sp>
    </p:spTree>
    <p:extLst>
      <p:ext uri="{BB962C8B-B14F-4D97-AF65-F5344CB8AC3E}">
        <p14:creationId xmlns:p14="http://schemas.microsoft.com/office/powerpoint/2010/main" val="1747255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t>Technological Advances</a:t>
            </a:r>
          </a:p>
        </p:txBody>
      </p:sp>
      <p:sp>
        <p:nvSpPr>
          <p:cNvPr id="40963" name="Content Placeholder 2"/>
          <p:cNvSpPr>
            <a:spLocks noGrp="1"/>
          </p:cNvSpPr>
          <p:nvPr>
            <p:ph idx="1"/>
          </p:nvPr>
        </p:nvSpPr>
        <p:spPr>
          <a:xfrm>
            <a:off x="1981200" y="1143001"/>
            <a:ext cx="8229600" cy="4983163"/>
          </a:xfrm>
        </p:spPr>
        <p:txBody>
          <a:bodyPr/>
          <a:lstStyle/>
          <a:p>
            <a:pPr eaLnBrk="1" hangingPunct="1">
              <a:buFont typeface="Wingdings" panose="05000000000000000000" pitchFamily="2" charset="2"/>
              <a:buChar char="q"/>
            </a:pPr>
            <a:r>
              <a:rPr lang="en-US" altLang="en-US" dirty="0"/>
              <a:t>such as cell phones, the Internet, and DNA analysis, create opportunities for advancement of the professionalism of justice; however, these innovations can also create problems.</a:t>
            </a:r>
          </a:p>
          <a:p>
            <a:pPr eaLnBrk="1" hangingPunct="1">
              <a:buFont typeface="Wingdings" panose="05000000000000000000" pitchFamily="2" charset="2"/>
              <a:buChar char="Ø"/>
            </a:pPr>
            <a:r>
              <a:rPr lang="en-US" altLang="en-US" dirty="0"/>
              <a:t>Consider: the “Wii incident” while serving a search warrant in the textbook;</a:t>
            </a:r>
          </a:p>
          <a:p>
            <a:pPr eaLnBrk="1" hangingPunct="1">
              <a:buFont typeface="Wingdings" panose="05000000000000000000" pitchFamily="2" charset="2"/>
              <a:buChar char="Ø"/>
            </a:pPr>
            <a:r>
              <a:rPr lang="en-US" altLang="en-US" dirty="0"/>
              <a:t>A Twitter user who claims to have made a “swatting” call related to a dispute over the videogame Call of Duty that resulted in police killing an innocent  man in Wichita.  </a:t>
            </a:r>
          </a:p>
          <a:p>
            <a:pPr eaLnBrk="1" hangingPunct="1">
              <a:buFont typeface="Wingdings" panose="05000000000000000000" pitchFamily="2" charset="2"/>
              <a:buChar char="Ø"/>
            </a:pPr>
            <a:r>
              <a:rPr lang="en-US" altLang="en-US" dirty="0"/>
              <a:t>False “rape fantasies” posted on Craigslist.</a:t>
            </a:r>
          </a:p>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endParaRPr lang="en-US" altLang="en-US" dirty="0" smtClean="0"/>
          </a:p>
        </p:txBody>
      </p:sp>
    </p:spTree>
    <p:extLst>
      <p:ext uri="{BB962C8B-B14F-4D97-AF65-F5344CB8AC3E}">
        <p14:creationId xmlns:p14="http://schemas.microsoft.com/office/powerpoint/2010/main" val="2901697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Technological Advances</a:t>
            </a:r>
          </a:p>
        </p:txBody>
      </p:sp>
      <p:sp>
        <p:nvSpPr>
          <p:cNvPr id="43011" name="Content Placeholder 2"/>
          <p:cNvSpPr>
            <a:spLocks noGrp="1"/>
          </p:cNvSpPr>
          <p:nvPr>
            <p:ph idx="1"/>
          </p:nvPr>
        </p:nvSpPr>
        <p:spPr/>
        <p:txBody>
          <a:bodyPr/>
          <a:lstStyle/>
          <a:p>
            <a:r>
              <a:rPr lang="en-US" altLang="en-US" dirty="0" smtClean="0"/>
              <a:t>A man in Arkansas had some guys over to watch a football game.</a:t>
            </a:r>
          </a:p>
          <a:p>
            <a:r>
              <a:rPr lang="en-US" altLang="en-US" dirty="0" smtClean="0"/>
              <a:t>The next morning one of the men was found dead in a hot tub in the backyard. The home owner, James Bates, was charged with murder. Police in Arkansas served a search warrant to ascertain information from Amazon Echo, which usually is triggered by the key word Alexa, for the two days surrounding the death.</a:t>
            </a:r>
          </a:p>
        </p:txBody>
      </p:sp>
    </p:spTree>
    <p:extLst>
      <p:ext uri="{BB962C8B-B14F-4D97-AF65-F5344CB8AC3E}">
        <p14:creationId xmlns:p14="http://schemas.microsoft.com/office/powerpoint/2010/main" val="2562616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697</Words>
  <Application>Microsoft Macintosh PowerPoint</Application>
  <PresentationFormat>Widescreen</PresentationFormat>
  <Paragraphs>55</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Wingdings</vt:lpstr>
      <vt:lpstr>Arial</vt:lpstr>
      <vt:lpstr>Office Theme</vt:lpstr>
      <vt:lpstr>Chapter 14  Future Issues and Trends in Criminal Justice</vt:lpstr>
      <vt:lpstr>The Future of Criminal Justice</vt:lpstr>
      <vt:lpstr>The Exceptional High Profile Event</vt:lpstr>
      <vt:lpstr>The Internet and Social Media</vt:lpstr>
      <vt:lpstr>Immigration Enforcement</vt:lpstr>
      <vt:lpstr>Immigration Enforcement</vt:lpstr>
      <vt:lpstr>Criminal Justice Practitioner Stress</vt:lpstr>
      <vt:lpstr>Technological Advances</vt:lpstr>
      <vt:lpstr>Technological Advances</vt:lpstr>
      <vt:lpstr>Technology Gone Bad – Consider:</vt:lpstr>
      <vt:lpstr>Marjory Stoneman Douglas (cont.)</vt:lpstr>
      <vt:lpstr>Prediction for the Future</vt:lpstr>
    </vt:vector>
  </TitlesOfParts>
  <Company>Microsoft</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Future Issues and Trends in Criminal Justice</dc:title>
  <dc:creator>Slate, Risdon N</dc:creator>
  <cp:lastModifiedBy>Microsoft Office User</cp:lastModifiedBy>
  <cp:revision>6</cp:revision>
  <dcterms:created xsi:type="dcterms:W3CDTF">2018-05-09T13:54:42Z</dcterms:created>
  <dcterms:modified xsi:type="dcterms:W3CDTF">2018-05-15T12:19:21Z</dcterms:modified>
</cp:coreProperties>
</file>