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00D1C-5078-7D49-833E-13A82D5F54D7}" type="datetimeFigureOut">
              <a:rPr lang="en-US" smtClean="0"/>
              <a:t>2/17/20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B3DF9-45AE-0042-B67A-ACCE76BA804A}" type="slidenum">
              <a:rPr lang="en-US" smtClean="0"/>
              <a:t>‹#›</a:t>
            </a:fld>
            <a:endParaRPr lang="en-US"/>
          </a:p>
        </p:txBody>
      </p:sp>
    </p:spTree>
    <p:extLst>
      <p:ext uri="{BB962C8B-B14F-4D97-AF65-F5344CB8AC3E}">
        <p14:creationId xmlns:p14="http://schemas.microsoft.com/office/powerpoint/2010/main" val="42652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09A599AD-7B00-304D-AB6B-034F989D7CA1}" type="slidenum">
              <a:rPr lang="en-US" altLang="en-US">
                <a:latin typeface="Arial" charset="0"/>
              </a:rPr>
              <a:pPr>
                <a:defRPr/>
              </a:pPr>
              <a:t>1</a:t>
            </a:fld>
            <a:endParaRPr lang="en-US" altLang="en-US">
              <a:latin typeface="Arial" charset="0"/>
            </a:endParaRPr>
          </a:p>
        </p:txBody>
      </p:sp>
      <p:sp>
        <p:nvSpPr>
          <p:cNvPr id="26627"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p:txBody>
          <a:bodyPr/>
          <a:lstStyle/>
          <a:p>
            <a:pPr eaLnBrk="1" hangingPunct="1">
              <a:defRPr/>
            </a:pPr>
            <a:r>
              <a:rPr lang="en-US" altLang="en-US" dirty="0"/>
              <a:t>Officers are briefed prior to a tactical deployment.</a:t>
            </a:r>
          </a:p>
          <a:p>
            <a:pPr eaLnBrk="1" hangingPunct="1">
              <a:defRPr/>
            </a:pPr>
            <a:endParaRPr lang="en-US" altLang="en-US" i="1" dirty="0"/>
          </a:p>
          <a:p>
            <a:pPr marL="171450" indent="-171450" eaLnBrk="1" hangingPunct="1">
              <a:buFont typeface="Arial" pitchFamily="34" charset="0"/>
              <a:buChar char="•"/>
              <a:defRPr/>
            </a:pPr>
            <a:r>
              <a:rPr lang="en-US" altLang="en-US" dirty="0"/>
              <a:t>IMS uses common business practices (law enforcement does this routinely with SOPs, general orders, procedural orders)</a:t>
            </a:r>
          </a:p>
          <a:p>
            <a:pPr marL="171450" indent="-171450" eaLnBrk="1" hangingPunct="1">
              <a:buFont typeface="Arial" pitchFamily="34" charset="0"/>
              <a:buChar char="•"/>
              <a:defRPr/>
            </a:pPr>
            <a:r>
              <a:rPr lang="en-US" altLang="en-US" dirty="0"/>
              <a:t>IMS uses management by objectives (this is instinctive to law enforcement; police know that object is to protect life and property and, in many instances, legal constraints decide what actions can be taken)</a:t>
            </a:r>
          </a:p>
          <a:p>
            <a:pPr marL="171450" indent="-171450" eaLnBrk="1" hangingPunct="1">
              <a:buFont typeface="Arial" pitchFamily="34" charset="0"/>
              <a:buChar char="•"/>
              <a:defRPr/>
            </a:pPr>
            <a:r>
              <a:rPr lang="en-US" altLang="en-US" dirty="0"/>
              <a:t>IMS uses an incident action plan to establish the objectives (in sustained events, law enforcement does this but does not usually follow the IMS criteria)</a:t>
            </a:r>
          </a:p>
          <a:p>
            <a:pPr marL="171450" indent="-171450" eaLnBrk="1" hangingPunct="1">
              <a:buFont typeface="Arial" pitchFamily="34" charset="0"/>
              <a:buChar char="•"/>
              <a:defRPr/>
            </a:pPr>
            <a:r>
              <a:rPr lang="en-US" altLang="en-US" dirty="0"/>
              <a:t>IMS uses delegation of authority and power (already understood in law enforcement operations as they are paramilitary operations, it allows the first on scene to act as the Incident Manager until ranking officers arrive)</a:t>
            </a:r>
          </a:p>
          <a:p>
            <a:pPr eaLnBrk="1" hangingPunct="1">
              <a:defRPr/>
            </a:pPr>
            <a:endParaRPr lang="en-US" altLang="en-US" dirty="0"/>
          </a:p>
          <a:p>
            <a:pPr eaLnBrk="1" hangingPunct="1">
              <a:defRPr/>
            </a:pPr>
            <a:r>
              <a:rPr lang="en-US" altLang="en-US" b="1" dirty="0"/>
              <a:t>Discussion Question: </a:t>
            </a:r>
            <a:r>
              <a:rPr lang="en-US" altLang="en-US" dirty="0"/>
              <a:t>Will IMS cause officers to more efficiently perform these tasks?</a:t>
            </a:r>
          </a:p>
        </p:txBody>
      </p:sp>
    </p:spTree>
    <p:extLst>
      <p:ext uri="{BB962C8B-B14F-4D97-AF65-F5344CB8AC3E}">
        <p14:creationId xmlns:p14="http://schemas.microsoft.com/office/powerpoint/2010/main" val="38390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03DC6E48-9844-A84A-9524-10F09DA9FD8A}" type="slidenum">
              <a:rPr lang="en-US" altLang="en-US">
                <a:latin typeface="Arial" charset="0"/>
              </a:rPr>
              <a:pPr>
                <a:defRPr/>
              </a:pPr>
              <a:t>2</a:t>
            </a:fld>
            <a:endParaRPr lang="en-US" altLang="en-US">
              <a:latin typeface="Arial" charset="0"/>
            </a:endParaRPr>
          </a:p>
        </p:txBody>
      </p:sp>
      <p:sp>
        <p:nvSpPr>
          <p:cNvPr id="28675"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p:txBody>
          <a:bodyPr/>
          <a:lstStyle/>
          <a:p>
            <a:pPr eaLnBrk="1" hangingPunct="1">
              <a:defRPr/>
            </a:pPr>
            <a:r>
              <a:rPr lang="en-US" altLang="en-US" dirty="0"/>
              <a:t>MVC with two persons injured critically, fire, police, and EMS are on scene.</a:t>
            </a:r>
          </a:p>
          <a:p>
            <a:pPr eaLnBrk="1" hangingPunct="1">
              <a:defRPr/>
            </a:pPr>
            <a:endParaRPr lang="en-US" altLang="en-US" dirty="0"/>
          </a:p>
          <a:p>
            <a:pPr marL="171450" indent="-171450" eaLnBrk="1" hangingPunct="1">
              <a:buFont typeface="Arial" pitchFamily="34" charset="0"/>
              <a:buChar char="•"/>
              <a:defRPr/>
            </a:pPr>
            <a:r>
              <a:rPr lang="en-US" altLang="en-US" dirty="0"/>
              <a:t>Incidents require efforts to protect life, protect property, protect the environment, and allow recovery</a:t>
            </a:r>
          </a:p>
          <a:p>
            <a:pPr marL="171450" indent="-171450" eaLnBrk="1" hangingPunct="1">
              <a:buFont typeface="Arial" pitchFamily="34" charset="0"/>
              <a:buChar char="•"/>
              <a:defRPr/>
            </a:pPr>
            <a:r>
              <a:rPr lang="en-US" altLang="en-US" dirty="0"/>
              <a:t>This requires one to establishing objectives, determine priorities, and use resources efficiently with rescue of the victims, control of traffic, investigation of the crash, gathering evidence, and removal of the vehicles</a:t>
            </a:r>
          </a:p>
          <a:p>
            <a:pPr marL="171450" indent="-171450" eaLnBrk="1" hangingPunct="1">
              <a:buFont typeface="Arial" pitchFamily="34" charset="0"/>
              <a:buChar char="•"/>
              <a:defRPr/>
            </a:pPr>
            <a:r>
              <a:rPr lang="en-US" altLang="en-US" dirty="0"/>
              <a:t>Coordination between police, fire, EMS, and a wrecker company are required</a:t>
            </a:r>
          </a:p>
          <a:p>
            <a:pPr marL="171450" indent="-171450" eaLnBrk="1" hangingPunct="1">
              <a:buFont typeface="Arial" pitchFamily="34" charset="0"/>
              <a:buChar char="•"/>
              <a:defRPr/>
            </a:pPr>
            <a:r>
              <a:rPr lang="en-US" altLang="en-US" dirty="0"/>
              <a:t>Police serve as the incident commander using a unified command with fire and EMS</a:t>
            </a:r>
          </a:p>
          <a:p>
            <a:pPr eaLnBrk="1" hangingPunct="1">
              <a:defRPr/>
            </a:pPr>
            <a:endParaRPr lang="en-US" altLang="en-US" dirty="0"/>
          </a:p>
          <a:p>
            <a:pPr eaLnBrk="1" hangingPunct="1">
              <a:defRPr/>
            </a:pPr>
            <a:r>
              <a:rPr lang="en-US" altLang="en-US" b="1" dirty="0"/>
              <a:t>Discussion Question: </a:t>
            </a:r>
            <a:r>
              <a:rPr lang="en-US" altLang="en-US" dirty="0"/>
              <a:t>Where can conflict arise with the differing missions?</a:t>
            </a:r>
          </a:p>
          <a:p>
            <a:pPr eaLnBrk="1" hangingPunct="1">
              <a:buFont typeface="Wingdings" pitchFamily="2" charset="2"/>
              <a:buNone/>
              <a:defRPr/>
            </a:pPr>
            <a:endParaRPr lang="en-US" altLang="en-US" dirty="0"/>
          </a:p>
        </p:txBody>
      </p:sp>
    </p:spTree>
    <p:extLst>
      <p:ext uri="{BB962C8B-B14F-4D97-AF65-F5344CB8AC3E}">
        <p14:creationId xmlns:p14="http://schemas.microsoft.com/office/powerpoint/2010/main" val="113073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155EEF9A-8FBC-F842-A2EE-6425138687BF}" type="slidenum">
              <a:rPr lang="en-US" altLang="en-US">
                <a:latin typeface="Arial" charset="0"/>
              </a:rPr>
              <a:pPr>
                <a:defRPr/>
              </a:pPr>
              <a:t>3</a:t>
            </a:fld>
            <a:endParaRPr lang="en-US" altLang="en-US">
              <a:latin typeface="Arial" charset="0"/>
            </a:endParaRPr>
          </a:p>
        </p:txBody>
      </p:sp>
      <p:sp>
        <p:nvSpPr>
          <p:cNvPr id="30723"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p:txBody>
          <a:bodyPr/>
          <a:lstStyle/>
          <a:p>
            <a:pPr eaLnBrk="1" hangingPunct="1">
              <a:defRPr/>
            </a:pPr>
            <a:r>
              <a:rPr lang="en-US" altLang="en-US" b="1" dirty="0"/>
              <a:t>Discussion Question: </a:t>
            </a:r>
            <a:r>
              <a:rPr lang="en-US" altLang="en-US" dirty="0"/>
              <a:t>Explain how incident priorities will change during an event; cite examples.</a:t>
            </a:r>
          </a:p>
          <a:p>
            <a:pPr eaLnBrk="1" hangingPunct="1">
              <a:defRPr/>
            </a:pPr>
            <a:endParaRPr lang="en-US" altLang="en-US" dirty="0"/>
          </a:p>
          <a:p>
            <a:pPr marL="171450" indent="-171450" eaLnBrk="1" hangingPunct="1">
              <a:buFont typeface="Arial" pitchFamily="34" charset="0"/>
              <a:buChar char="•"/>
              <a:defRPr/>
            </a:pPr>
            <a:r>
              <a:rPr lang="en-US" altLang="en-US" dirty="0"/>
              <a:t>Explain why life safety is the priority</a:t>
            </a:r>
          </a:p>
          <a:p>
            <a:pPr marL="171450" indent="-171450" eaLnBrk="1" hangingPunct="1">
              <a:buFont typeface="Arial" pitchFamily="34" charset="0"/>
              <a:buChar char="•"/>
              <a:defRPr/>
            </a:pPr>
            <a:r>
              <a:rPr lang="en-US" altLang="en-US" dirty="0"/>
              <a:t>Remember resources may be limited</a:t>
            </a:r>
          </a:p>
          <a:p>
            <a:pPr marL="171450" indent="-171450" eaLnBrk="1" hangingPunct="1">
              <a:buFont typeface="Arial" pitchFamily="34" charset="0"/>
              <a:buChar char="•"/>
              <a:defRPr/>
            </a:pPr>
            <a:r>
              <a:rPr lang="en-US" altLang="en-US" dirty="0"/>
              <a:t>Remember one may have to use whatever is at hand to contain or isolate the event</a:t>
            </a:r>
          </a:p>
          <a:p>
            <a:pPr marL="171450" indent="-171450" eaLnBrk="1" hangingPunct="1">
              <a:buFont typeface="Arial" pitchFamily="34" charset="0"/>
              <a:buChar char="•"/>
              <a:defRPr/>
            </a:pPr>
            <a:r>
              <a:rPr lang="en-US" altLang="en-US" dirty="0"/>
              <a:t>Remember property conservation and protection of the environment while lesser priorities are important</a:t>
            </a:r>
          </a:p>
          <a:p>
            <a:pPr eaLnBrk="1" hangingPunct="1">
              <a:defRPr/>
            </a:pPr>
            <a:endParaRPr lang="en-US" altLang="en-US" dirty="0"/>
          </a:p>
        </p:txBody>
      </p:sp>
    </p:spTree>
    <p:extLst>
      <p:ext uri="{BB962C8B-B14F-4D97-AF65-F5344CB8AC3E}">
        <p14:creationId xmlns:p14="http://schemas.microsoft.com/office/powerpoint/2010/main" val="162162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7019C88B-88B0-5049-ADBF-71EE3A47DD30}" type="slidenum">
              <a:rPr lang="en-US" altLang="en-US">
                <a:latin typeface="Arial" charset="0"/>
              </a:rPr>
              <a:pPr>
                <a:defRPr/>
              </a:pPr>
              <a:t>4</a:t>
            </a:fld>
            <a:endParaRPr lang="en-US" altLang="en-US">
              <a:latin typeface="Arial" charset="0"/>
            </a:endParaRPr>
          </a:p>
        </p:txBody>
      </p:sp>
      <p:sp>
        <p:nvSpPr>
          <p:cNvPr id="3277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p:txBody>
          <a:bodyPr/>
          <a:lstStyle/>
          <a:p>
            <a:pPr eaLnBrk="1" hangingPunct="1">
              <a:lnSpc>
                <a:spcPct val="80000"/>
              </a:lnSpc>
              <a:defRPr/>
            </a:pPr>
            <a:r>
              <a:rPr lang="en-US" altLang="en-US" sz="600" dirty="0"/>
              <a:t>ICS, now IMS , was adopted by the fire service as part of the management of wildfires.</a:t>
            </a:r>
          </a:p>
          <a:p>
            <a:pPr eaLnBrk="1" hangingPunct="1">
              <a:lnSpc>
                <a:spcPct val="80000"/>
              </a:lnSpc>
              <a:defRPr/>
            </a:pPr>
            <a:endParaRPr lang="en-US" altLang="en-US" sz="600" b="1" dirty="0"/>
          </a:p>
          <a:p>
            <a:pPr eaLnBrk="1" hangingPunct="1">
              <a:lnSpc>
                <a:spcPct val="80000"/>
              </a:lnSpc>
              <a:defRPr/>
            </a:pPr>
            <a:endParaRPr lang="en-US" altLang="en-US" sz="600" dirty="0"/>
          </a:p>
          <a:p>
            <a:pPr marL="171450" indent="-171450" eaLnBrk="1" hangingPunct="1">
              <a:lnSpc>
                <a:spcPct val="80000"/>
              </a:lnSpc>
              <a:buFont typeface="Arial" pitchFamily="34" charset="0"/>
              <a:buChar char="•"/>
              <a:defRPr/>
            </a:pPr>
            <a:r>
              <a:rPr lang="en-US" altLang="en-US" sz="600" dirty="0"/>
              <a:t>ICS addressed recurring problems in the fire service setting (these are not issues within the law enforcement community as responses include a very large scope of functions and type incidents)</a:t>
            </a:r>
          </a:p>
          <a:p>
            <a:pPr marL="171450" indent="-171450" eaLnBrk="1" hangingPunct="1">
              <a:lnSpc>
                <a:spcPct val="80000"/>
              </a:lnSpc>
              <a:buFont typeface="Arial" pitchFamily="34" charset="0"/>
              <a:buChar char="•"/>
              <a:defRPr/>
            </a:pPr>
            <a:r>
              <a:rPr lang="en-US" altLang="en-US" sz="600" dirty="0"/>
              <a:t>Terminology issues (not an issue with LE if agencies using same codes and signals not plain language, remember plain language will use three to six times more airtime than codes/signals)</a:t>
            </a:r>
          </a:p>
          <a:p>
            <a:pPr marL="171450" indent="-171450" eaLnBrk="1" hangingPunct="1">
              <a:lnSpc>
                <a:spcPct val="80000"/>
              </a:lnSpc>
              <a:buFont typeface="Arial" pitchFamily="34" charset="0"/>
              <a:buChar char="•"/>
              <a:defRPr/>
            </a:pPr>
            <a:r>
              <a:rPr lang="en-US" altLang="en-US" sz="600" dirty="0"/>
              <a:t>Lack of ability to expand and contract command (law enforcement does this routinely at events without using IMS)</a:t>
            </a:r>
          </a:p>
          <a:p>
            <a:pPr marL="171450" indent="-171450" eaLnBrk="1" hangingPunct="1">
              <a:lnSpc>
                <a:spcPct val="80000"/>
              </a:lnSpc>
              <a:buFont typeface="Arial" pitchFamily="34" charset="0"/>
              <a:buChar char="•"/>
              <a:defRPr/>
            </a:pPr>
            <a:r>
              <a:rPr lang="en-US" altLang="en-US" sz="600" dirty="0"/>
              <a:t>Nonstandard and nonintegrated communications</a:t>
            </a:r>
          </a:p>
          <a:p>
            <a:pPr marL="171450" indent="-171450" eaLnBrk="1" hangingPunct="1">
              <a:lnSpc>
                <a:spcPct val="80000"/>
              </a:lnSpc>
              <a:buFont typeface="Arial" pitchFamily="34" charset="0"/>
              <a:buChar char="•"/>
              <a:defRPr/>
            </a:pPr>
            <a:r>
              <a:rPr lang="en-US" altLang="en-US" sz="600" dirty="0"/>
              <a:t>Lack of Incident Action Plan (Law enforcement has an IAP but calls it something else in most cases)</a:t>
            </a:r>
          </a:p>
          <a:p>
            <a:pPr marL="171450" indent="-171450" eaLnBrk="1" hangingPunct="1">
              <a:lnSpc>
                <a:spcPct val="80000"/>
              </a:lnSpc>
              <a:buFont typeface="Arial" pitchFamily="34" charset="0"/>
              <a:buChar char="•"/>
              <a:defRPr/>
            </a:pPr>
            <a:r>
              <a:rPr lang="en-US" altLang="en-US" sz="600" dirty="0"/>
              <a:t>Span of control issues (the fire service wants narrow spans of control with no more than five to seven personnel with one supervisor, law enforcement is autonomous in most cases and spans of control of 30 are not uncommon</a:t>
            </a:r>
          </a:p>
          <a:p>
            <a:pPr marL="171450" indent="-171450" eaLnBrk="1" hangingPunct="1">
              <a:lnSpc>
                <a:spcPct val="80000"/>
              </a:lnSpc>
              <a:buFont typeface="Arial" pitchFamily="34" charset="0"/>
              <a:buChar char="•"/>
              <a:defRPr/>
            </a:pPr>
            <a:r>
              <a:rPr lang="en-US" altLang="en-US" sz="600" dirty="0"/>
              <a:t>Failure to manage resources (law enforcement with communications assistance routinely handles large numbers of officers at an event)</a:t>
            </a:r>
          </a:p>
          <a:p>
            <a:pPr marL="171450" indent="-171450" eaLnBrk="1" hangingPunct="1">
              <a:lnSpc>
                <a:spcPct val="80000"/>
              </a:lnSpc>
              <a:buFont typeface="Arial" pitchFamily="34" charset="0"/>
              <a:buChar char="•"/>
              <a:defRPr/>
            </a:pPr>
            <a:r>
              <a:rPr lang="en-US" altLang="en-US" sz="600" dirty="0"/>
              <a:t>IMS is touted as an “all risk” management system, however, remember many of the inflexible parts of IMS do not fit well with law enforcement operations, use IMS as a guide not a rule book</a:t>
            </a:r>
          </a:p>
          <a:p>
            <a:pPr eaLnBrk="1" hangingPunct="1">
              <a:lnSpc>
                <a:spcPct val="80000"/>
              </a:lnSpc>
              <a:defRPr/>
            </a:pPr>
            <a:endParaRPr lang="en-US" altLang="en-US" sz="600" i="1" dirty="0"/>
          </a:p>
          <a:p>
            <a:pPr eaLnBrk="1" hangingPunct="1">
              <a:lnSpc>
                <a:spcPct val="80000"/>
              </a:lnSpc>
              <a:defRPr/>
            </a:pPr>
            <a:r>
              <a:rPr lang="en-US" altLang="en-US" sz="800" b="1" dirty="0"/>
              <a:t>Discussion Question: </a:t>
            </a:r>
            <a:r>
              <a:rPr lang="en-US" altLang="en-US" sz="800" dirty="0"/>
              <a:t>Why should IMS be a guide rather than a rule?</a:t>
            </a:r>
            <a:endParaRPr lang="en-US" altLang="en-US" sz="600" i="1" dirty="0"/>
          </a:p>
        </p:txBody>
      </p:sp>
    </p:spTree>
    <p:extLst>
      <p:ext uri="{BB962C8B-B14F-4D97-AF65-F5344CB8AC3E}">
        <p14:creationId xmlns:p14="http://schemas.microsoft.com/office/powerpoint/2010/main" val="11304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B0246729-66E6-7D4B-B75E-E73D4D7B964E}" type="slidenum">
              <a:rPr lang="en-US" altLang="en-US">
                <a:latin typeface="Arial" charset="0"/>
              </a:rPr>
              <a:pPr>
                <a:defRPr/>
              </a:pPr>
              <a:t>5</a:t>
            </a:fld>
            <a:endParaRPr lang="en-US" altLang="en-US">
              <a:latin typeface="Arial" charset="0"/>
            </a:endParaRPr>
          </a:p>
        </p:txBody>
      </p:sp>
      <p:sp>
        <p:nvSpPr>
          <p:cNvPr id="34819"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47738" y="4459288"/>
            <a:ext cx="5207000" cy="42243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800"/>
              <a:t>President Bush issued HSPD 5 requiring federal and other levels of government response agencies to use IMS as part of the National Incident Management System (NIMS) in support of the new National Response Plan (NRP).</a:t>
            </a:r>
          </a:p>
          <a:p>
            <a:pPr eaLnBrk="1" hangingPunct="1"/>
            <a:endParaRPr lang="en-US" altLang="en-US" sz="800"/>
          </a:p>
          <a:p>
            <a:pPr eaLnBrk="1" hangingPunct="1"/>
            <a:r>
              <a:rPr lang="en-US" altLang="en-US" sz="800"/>
              <a:t>The legal basis for IMS for use in hazmat situations include the SARA (Superfund Amendments and Reauthorization act 1986),  OSHA mandates its use via 1910.120 when hazardous materials are involved.  States not using OSHA are mandated by EPA to use IMS at hazmat events.</a:t>
            </a:r>
          </a:p>
          <a:p>
            <a:pPr eaLnBrk="1" hangingPunct="1"/>
            <a:endParaRPr lang="en-US" altLang="en-US" sz="800"/>
          </a:p>
          <a:p>
            <a:pPr eaLnBrk="1" hangingPunct="1"/>
            <a:r>
              <a:rPr lang="en-US" altLang="en-US" sz="800"/>
              <a:t>SARA, the Superfund Amendments and Reauthorization ACT of 1986, established Federal regulations for handling hazardous materials.  SARA directed the Occupational Safety and Health Administration (OSHA) to establish rules for operations at hazardous materials incidents. </a:t>
            </a:r>
          </a:p>
          <a:p>
            <a:pPr eaLnBrk="1" hangingPunct="1"/>
            <a:endParaRPr lang="en-US" altLang="en-US" sz="800"/>
          </a:p>
        </p:txBody>
      </p:sp>
    </p:spTree>
    <p:extLst>
      <p:ext uri="{BB962C8B-B14F-4D97-AF65-F5344CB8AC3E}">
        <p14:creationId xmlns:p14="http://schemas.microsoft.com/office/powerpoint/2010/main" val="1991455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9B059011-1459-C442-8EF0-CAFA5EA78E0E}" type="slidenum">
              <a:rPr lang="en-US" altLang="en-US">
                <a:latin typeface="Arial" charset="0"/>
              </a:rPr>
              <a:pPr>
                <a:defRPr/>
              </a:pPr>
              <a:t>6</a:t>
            </a:fld>
            <a:endParaRPr lang="en-US" altLang="en-US">
              <a:latin typeface="Arial" charset="0"/>
            </a:endParaRPr>
          </a:p>
        </p:txBody>
      </p:sp>
      <p:sp>
        <p:nvSpPr>
          <p:cNvPr id="36867"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p:txBody>
          <a:bodyPr/>
          <a:lstStyle/>
          <a:p>
            <a:pPr eaLnBrk="1" hangingPunct="1">
              <a:defRPr/>
            </a:pPr>
            <a:r>
              <a:rPr lang="en-US" altLang="en-US" b="1" dirty="0"/>
              <a:t>IMS Parts</a:t>
            </a:r>
          </a:p>
          <a:p>
            <a:pPr marL="171450" indent="-171450" eaLnBrk="1" hangingPunct="1">
              <a:buFont typeface="Arial" pitchFamily="34" charset="0"/>
              <a:buChar char="•"/>
              <a:defRPr/>
            </a:pPr>
            <a:r>
              <a:rPr lang="en-US" altLang="en-US" dirty="0"/>
              <a:t>Common terminology and plain language (consumes valuable radio airtime)</a:t>
            </a:r>
          </a:p>
          <a:p>
            <a:pPr marL="171450" indent="-171450" eaLnBrk="1" hangingPunct="1">
              <a:buFont typeface="Arial" pitchFamily="34" charset="0"/>
              <a:buChar char="•"/>
              <a:defRPr/>
            </a:pPr>
            <a:r>
              <a:rPr lang="en-US" altLang="en-US" dirty="0"/>
              <a:t>Modular organization (fits the fire service but can be used with law enforcement with modifications, discard the unneeded portions)</a:t>
            </a:r>
          </a:p>
          <a:p>
            <a:pPr marL="171450" indent="-171450" eaLnBrk="1" hangingPunct="1">
              <a:buFont typeface="Arial" pitchFamily="34" charset="0"/>
              <a:buChar char="•"/>
              <a:defRPr/>
            </a:pPr>
            <a:r>
              <a:rPr lang="en-US" altLang="en-US" dirty="0"/>
              <a:t>Integrated communications (allows communication with outside agencies and liaison)</a:t>
            </a:r>
          </a:p>
          <a:p>
            <a:pPr marL="171450" indent="-171450" eaLnBrk="1" hangingPunct="1">
              <a:buFont typeface="Arial" pitchFamily="34" charset="0"/>
              <a:buChar char="•"/>
              <a:defRPr/>
            </a:pPr>
            <a:r>
              <a:rPr lang="en-US" altLang="en-US" dirty="0"/>
              <a:t>A unified command structure (works well in routine disasters but not well in swarm attacks, active shooters, or events such a 9/11 where independent action is needed)</a:t>
            </a:r>
          </a:p>
          <a:p>
            <a:pPr marL="171450" indent="-171450" eaLnBrk="1" hangingPunct="1">
              <a:buFont typeface="Arial" pitchFamily="34" charset="0"/>
              <a:buChar char="•"/>
              <a:defRPr/>
            </a:pPr>
            <a:r>
              <a:rPr lang="en-US" altLang="en-US" dirty="0"/>
              <a:t>Consolidated action plans (work well in routine disasters but not well in swarm attacks, active shooters, or events such as 9/11 where independent actions is needed)</a:t>
            </a:r>
          </a:p>
          <a:p>
            <a:pPr marL="171450" indent="-171450" eaLnBrk="1" hangingPunct="1">
              <a:buFont typeface="Arial" pitchFamily="34" charset="0"/>
              <a:buChar char="•"/>
              <a:defRPr/>
            </a:pPr>
            <a:r>
              <a:rPr lang="en-US" altLang="en-US" dirty="0"/>
              <a:t>A manageable span of control (span of control is not an issue in most law enforcement operations because of the semi-autonomous nature of law enforcement)</a:t>
            </a:r>
          </a:p>
          <a:p>
            <a:pPr marL="171450" indent="-171450" eaLnBrk="1" hangingPunct="1">
              <a:buFont typeface="Arial" pitchFamily="34" charset="0"/>
              <a:buChar char="•"/>
              <a:defRPr/>
            </a:pPr>
            <a:r>
              <a:rPr lang="en-US" altLang="en-US" dirty="0"/>
              <a:t>Resource management (avoids duplication of requests)</a:t>
            </a:r>
          </a:p>
          <a:p>
            <a:pPr eaLnBrk="1" hangingPunct="1">
              <a:defRPr/>
            </a:pPr>
            <a:endParaRPr lang="en-US" altLang="en-US" dirty="0"/>
          </a:p>
          <a:p>
            <a:pPr eaLnBrk="1" hangingPunct="1">
              <a:defRPr/>
            </a:pPr>
            <a:r>
              <a:rPr lang="en-US" altLang="en-US" b="1" dirty="0"/>
              <a:t>Discussion Question: </a:t>
            </a:r>
            <a:r>
              <a:rPr lang="en-US" altLang="en-US" dirty="0"/>
              <a:t>Why is IMS not useful in swarm attacks?</a:t>
            </a:r>
          </a:p>
          <a:p>
            <a:pPr eaLnBrk="1" hangingPunct="1">
              <a:defRPr/>
            </a:pPr>
            <a:endParaRPr lang="en-US" altLang="en-US" dirty="0"/>
          </a:p>
        </p:txBody>
      </p:sp>
    </p:spTree>
    <p:extLst>
      <p:ext uri="{BB962C8B-B14F-4D97-AF65-F5344CB8AC3E}">
        <p14:creationId xmlns:p14="http://schemas.microsoft.com/office/powerpoint/2010/main" val="16284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01325D45-EEE8-0A4C-A90D-855EDA16F45B}" type="slidenum">
              <a:rPr lang="en-US" altLang="en-US">
                <a:latin typeface="Arial" charset="0"/>
              </a:rPr>
              <a:pPr>
                <a:defRPr/>
              </a:pPr>
              <a:t>7</a:t>
            </a:fld>
            <a:endParaRPr lang="en-US" altLang="en-US">
              <a:latin typeface="Arial" charset="0"/>
            </a:endParaRPr>
          </a:p>
        </p:txBody>
      </p:sp>
      <p:sp>
        <p:nvSpPr>
          <p:cNvPr id="38915"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en-US" altLang="en-US"/>
              <a:t>Using common naming criteria is important such that responders understand terms such as outer perimeter, inner perimeter, arterial route, and staging area. The fire service calls some of these by different names (hot zone, warm zone, cold zone). Law enforcement tends to use directional information for structures, highways, incidents, etc., while the fire service in some instances uses codes such as Alpha, Bravo, Charlie, Delta, for building exposures.</a:t>
            </a:r>
            <a:endParaRPr lang="en-US" altLang="en-US" b="1"/>
          </a:p>
          <a:p>
            <a:pPr eaLnBrk="1" hangingPunct="1">
              <a:lnSpc>
                <a:spcPct val="90000"/>
              </a:lnSpc>
            </a:pPr>
            <a:endParaRPr lang="en-US" altLang="en-US" b="1"/>
          </a:p>
          <a:p>
            <a:pPr eaLnBrk="1" hangingPunct="1">
              <a:lnSpc>
                <a:spcPct val="90000"/>
              </a:lnSpc>
            </a:pPr>
            <a:r>
              <a:rPr lang="en-US" altLang="en-US" b="1"/>
              <a:t>Discussion Question: </a:t>
            </a:r>
            <a:r>
              <a:rPr lang="en-US" altLang="en-US"/>
              <a:t>Name other issues with terminology that might be a problem.</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724627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42975">
              <a:defRPr>
                <a:solidFill>
                  <a:schemeClr val="tx1"/>
                </a:solidFill>
                <a:latin typeface="Times New Roman" charset="0"/>
              </a:defRPr>
            </a:lvl1pPr>
            <a:lvl2pPr marL="742950" indent="-285750" defTabSz="942975">
              <a:defRPr>
                <a:solidFill>
                  <a:schemeClr val="tx1"/>
                </a:solidFill>
                <a:latin typeface="Times New Roman" charset="0"/>
              </a:defRPr>
            </a:lvl2pPr>
            <a:lvl3pPr marL="1143000" indent="-228600" defTabSz="942975">
              <a:defRPr>
                <a:solidFill>
                  <a:schemeClr val="tx1"/>
                </a:solidFill>
                <a:latin typeface="Times New Roman" charset="0"/>
              </a:defRPr>
            </a:lvl3pPr>
            <a:lvl4pPr marL="1600200" indent="-228600" defTabSz="942975">
              <a:defRPr>
                <a:solidFill>
                  <a:schemeClr val="tx1"/>
                </a:solidFill>
                <a:latin typeface="Times New Roman" charset="0"/>
              </a:defRPr>
            </a:lvl4pPr>
            <a:lvl5pPr marL="2057400" indent="-228600" defTabSz="942975">
              <a:defRPr>
                <a:solidFill>
                  <a:schemeClr val="tx1"/>
                </a:solidFill>
                <a:latin typeface="Times New Roman" charset="0"/>
              </a:defRPr>
            </a:lvl5pPr>
            <a:lvl6pPr marL="2514600" indent="-228600" defTabSz="942975" eaLnBrk="0" fontAlgn="base" hangingPunct="0">
              <a:spcBef>
                <a:spcPct val="0"/>
              </a:spcBef>
              <a:spcAft>
                <a:spcPct val="0"/>
              </a:spcAft>
              <a:defRPr>
                <a:solidFill>
                  <a:schemeClr val="tx1"/>
                </a:solidFill>
                <a:latin typeface="Times New Roman" charset="0"/>
              </a:defRPr>
            </a:lvl6pPr>
            <a:lvl7pPr marL="2971800" indent="-228600" defTabSz="942975" eaLnBrk="0" fontAlgn="base" hangingPunct="0">
              <a:spcBef>
                <a:spcPct val="0"/>
              </a:spcBef>
              <a:spcAft>
                <a:spcPct val="0"/>
              </a:spcAft>
              <a:defRPr>
                <a:solidFill>
                  <a:schemeClr val="tx1"/>
                </a:solidFill>
                <a:latin typeface="Times New Roman" charset="0"/>
              </a:defRPr>
            </a:lvl7pPr>
            <a:lvl8pPr marL="3429000" indent="-228600" defTabSz="942975" eaLnBrk="0" fontAlgn="base" hangingPunct="0">
              <a:spcBef>
                <a:spcPct val="0"/>
              </a:spcBef>
              <a:spcAft>
                <a:spcPct val="0"/>
              </a:spcAft>
              <a:defRPr>
                <a:solidFill>
                  <a:schemeClr val="tx1"/>
                </a:solidFill>
                <a:latin typeface="Times New Roman" charset="0"/>
              </a:defRPr>
            </a:lvl8pPr>
            <a:lvl9pPr marL="3886200" indent="-228600" defTabSz="942975" eaLnBrk="0" fontAlgn="base" hangingPunct="0">
              <a:spcBef>
                <a:spcPct val="0"/>
              </a:spcBef>
              <a:spcAft>
                <a:spcPct val="0"/>
              </a:spcAft>
              <a:defRPr>
                <a:solidFill>
                  <a:schemeClr val="tx1"/>
                </a:solidFill>
                <a:latin typeface="Times New Roman" charset="0"/>
              </a:defRPr>
            </a:lvl9pPr>
          </a:lstStyle>
          <a:p>
            <a:pPr>
              <a:defRPr/>
            </a:pPr>
            <a:fld id="{715418EB-4868-9048-98E0-6902D3D44130}" type="slidenum">
              <a:rPr lang="en-US" altLang="en-US">
                <a:latin typeface="Arial" charset="0"/>
              </a:rPr>
              <a:pPr>
                <a:defRPr/>
              </a:pPr>
              <a:t>8</a:t>
            </a:fld>
            <a:endParaRPr lang="en-US" altLang="en-US">
              <a:latin typeface="Arial" charset="0"/>
            </a:endParaRPr>
          </a:p>
        </p:txBody>
      </p:sp>
      <p:sp>
        <p:nvSpPr>
          <p:cNvPr id="40963"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IMS uses an expandable structure which allows expansion and contraction. It starts with the command function and adds the command staff, general staff, and sections such as operations. Most events do not require the establishment of command as in law enforcement such is understood. The first officer on the scene is the incident manager until replaced by a ranking officer.</a:t>
            </a:r>
          </a:p>
          <a:p>
            <a:pPr eaLnBrk="1" hangingPunct="1"/>
            <a:endParaRPr lang="en-US" altLang="en-US"/>
          </a:p>
          <a:p>
            <a:pPr eaLnBrk="1" hangingPunct="1"/>
            <a:r>
              <a:rPr lang="en-US" altLang="en-US" b="1"/>
              <a:t>Discussion Question: </a:t>
            </a:r>
            <a:r>
              <a:rPr lang="en-US" altLang="en-US"/>
              <a:t>What type events would need a formal IMS structure established?</a:t>
            </a:r>
          </a:p>
        </p:txBody>
      </p:sp>
    </p:spTree>
    <p:extLst>
      <p:ext uri="{BB962C8B-B14F-4D97-AF65-F5344CB8AC3E}">
        <p14:creationId xmlns:p14="http://schemas.microsoft.com/office/powerpoint/2010/main" val="7377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5" name="Rounded Rectangle 4"/>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Rectangle 5"/>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Rectangle 6"/>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10282767" y="3136901"/>
            <a:ext cx="1214967"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9" name="Rectangle 8"/>
          <p:cNvSpPr/>
          <p:nvPr/>
        </p:nvSpPr>
        <p:spPr>
          <a:xfrm>
            <a:off x="594784" y="3055939"/>
            <a:ext cx="9262533"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0" name="Rectangle 9"/>
          <p:cNvSpPr/>
          <p:nvPr/>
        </p:nvSpPr>
        <p:spPr>
          <a:xfrm>
            <a:off x="721784" y="4559301"/>
            <a:ext cx="9008533"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1" name="Rectangle 10"/>
          <p:cNvSpPr/>
          <p:nvPr/>
        </p:nvSpPr>
        <p:spPr>
          <a:xfrm>
            <a:off x="719667" y="3140075"/>
            <a:ext cx="9012767"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13" name="Footer Placeholder 4"/>
          <p:cNvSpPr>
            <a:spLocks noGrp="1"/>
          </p:cNvSpPr>
          <p:nvPr>
            <p:ph type="ftr" sz="quarter" idx="11"/>
          </p:nvPr>
        </p:nvSpPr>
        <p:spPr/>
        <p:txBody>
          <a:bodyPr/>
          <a:lstStyle>
            <a:lvl1pPr>
              <a:defRPr/>
            </a:lvl1pPr>
          </a:lstStyle>
          <a:p>
            <a:endParaRPr lang="en-US"/>
          </a:p>
        </p:txBody>
      </p:sp>
      <p:sp>
        <p:nvSpPr>
          <p:cNvPr id="14" name="Slide Number Placeholder 5"/>
          <p:cNvSpPr>
            <a:spLocks noGrp="1"/>
          </p:cNvSpPr>
          <p:nvPr>
            <p:ph type="sldNum" sz="quarter" idx="12"/>
          </p:nvPr>
        </p:nvSpPr>
        <p:spPr>
          <a:xfrm>
            <a:off x="10382251" y="4625975"/>
            <a:ext cx="1016000" cy="457200"/>
          </a:xfrm>
        </p:spPr>
        <p:txBody>
          <a:bodyPr/>
          <a:lstStyle>
            <a:lvl1pPr algn="ctr">
              <a:defRPr sz="2800">
                <a:solidFill>
                  <a:srgbClr val="47534C"/>
                </a:solidFill>
              </a:defRPr>
            </a:lvl1pPr>
          </a:lstStyle>
          <a:p>
            <a:fld id="{0C85AC61-1F97-A24A-B1D7-73B5FFC4C5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9148234" y="228600"/>
            <a:ext cx="2480733"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5" name="Rectangle 4"/>
          <p:cNvSpPr/>
          <p:nvPr/>
        </p:nvSpPr>
        <p:spPr>
          <a:xfrm>
            <a:off x="9273118" y="350839"/>
            <a:ext cx="2230967"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384800" cy="4114800"/>
          </a:xfrm>
        </p:spPr>
        <p:txBody>
          <a:bodyPr rtlCol="0">
            <a:normAutofit/>
          </a:bodyPr>
          <a:lstStyle/>
          <a:p>
            <a:pPr lvl="0"/>
            <a:r>
              <a:rPr lang="en-US" noProof="0" smtClean="0"/>
              <a:t>Drag picture to placeholder or click icon to add</a:t>
            </a:r>
            <a:endParaRPr lang="en-US" noProof="0"/>
          </a:p>
        </p:txBody>
      </p:sp>
      <p:sp>
        <p:nvSpPr>
          <p:cNvPr id="5"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981200"/>
            <a:ext cx="5384800" cy="4114800"/>
          </a:xfrm>
        </p:spPr>
        <p:txBody>
          <a:bodyPr rtlCol="0">
            <a:normAutofit/>
          </a:body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6197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5" name="Rounded Rectangle 4"/>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Rectangle 5"/>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Rectangle 6"/>
          <p:cNvSpPr/>
          <p:nvPr/>
        </p:nvSpPr>
        <p:spPr>
          <a:xfrm>
            <a:off x="757767" y="3048001"/>
            <a:ext cx="10710333"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901700" y="4541839"/>
            <a:ext cx="10422467"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9" name="Rectangle 8"/>
          <p:cNvSpPr/>
          <p:nvPr/>
        </p:nvSpPr>
        <p:spPr>
          <a:xfrm>
            <a:off x="901700" y="3124200"/>
            <a:ext cx="10422467"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3" name="Rounded Rectangle 2"/>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4" name="Date Placeholder 1"/>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3"/>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6" name="Rounded Rectangle 5"/>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Rectangle 6"/>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901700" y="1643064"/>
            <a:ext cx="3312584"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25334" y="1734312"/>
            <a:ext cx="3064845"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0C85AC61-1F97-A24A-B1D7-73B5FFC4C5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6" name="Rounded Rectangle 5"/>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Rectangle 6"/>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1016000" y="5029201"/>
            <a:ext cx="1013460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9" name="Rectangle 8"/>
          <p:cNvSpPr/>
          <p:nvPr/>
        </p:nvSpPr>
        <p:spPr>
          <a:xfrm>
            <a:off x="1219200" y="5638800"/>
            <a:ext cx="9770533"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0" name="Rectangle 9"/>
          <p:cNvSpPr/>
          <p:nvPr/>
        </p:nvSpPr>
        <p:spPr>
          <a:xfrm>
            <a:off x="806452" y="5075238"/>
            <a:ext cx="10596033"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9200" y="5105401"/>
            <a:ext cx="9771352"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fld id="{2AB21A13-AFB1-DC4D-89A3-70BABCA6C1C8}" type="datetimeFigureOut">
              <a:rPr lang="en-US" smtClean="0"/>
              <a:t>2/17/20</a:t>
            </a:fld>
            <a:endParaRPr lang="en-US"/>
          </a:p>
        </p:txBody>
      </p:sp>
      <p:sp>
        <p:nvSpPr>
          <p:cNvPr id="12" name="Slide Number Placeholder 6"/>
          <p:cNvSpPr>
            <a:spLocks noGrp="1"/>
          </p:cNvSpPr>
          <p:nvPr>
            <p:ph type="sldNum" sz="quarter" idx="11"/>
          </p:nvPr>
        </p:nvSpPr>
        <p:spPr/>
        <p:txBody>
          <a:bodyPr/>
          <a:lstStyle>
            <a:lvl1pPr>
              <a:defRPr/>
            </a:lvl1pPr>
          </a:lstStyle>
          <a:p>
            <a:fld id="{0C85AC61-1F97-A24A-B1D7-73B5FFC4C581}" type="slidenum">
              <a:rPr lang="en-US" smtClean="0"/>
              <a:t>‹#›</a:t>
            </a:fld>
            <a:endParaRPr lang="en-US"/>
          </a:p>
        </p:txBody>
      </p:sp>
      <p:sp>
        <p:nvSpPr>
          <p:cNvPr id="13"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useBgFill="1">
        <p:nvSpPr>
          <p:cNvPr id="7" name="Rounded Rectangle 6"/>
          <p:cNvSpPr/>
          <p:nvPr/>
        </p:nvSpPr>
        <p:spPr>
          <a:xfrm>
            <a:off x="122767" y="101601"/>
            <a:ext cx="11946467"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028" name="Text Placeholder 2"/>
          <p:cNvSpPr>
            <a:spLocks noGrp="1"/>
          </p:cNvSpPr>
          <p:nvPr>
            <p:ph type="body" idx="1"/>
          </p:nvPr>
        </p:nvSpPr>
        <p:spPr bwMode="auto">
          <a:xfrm>
            <a:off x="609600" y="1752601"/>
            <a:ext cx="109728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latin typeface="Times New Roman" panose="02020603050405020304" pitchFamily="18" charset="0"/>
              </a:defRPr>
            </a:lvl1pPr>
          </a:lstStyle>
          <a:p>
            <a:fld id="{2AB21A13-AFB1-DC4D-89A3-70BABCA6C1C8}" type="datetimeFigureOut">
              <a:rPr lang="en-US" smtClean="0"/>
              <a:t>2/17/20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latin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Times New Roman" panose="02020603050405020304" pitchFamily="18" charset="0"/>
              </a:defRPr>
            </a:lvl1pPr>
          </a:lstStyle>
          <a:p>
            <a:fld id="{0C85AC61-1F97-A24A-B1D7-73B5FFC4C581}"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497417" y="373063"/>
            <a:ext cx="11173883"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Placeholder 1"/>
          <p:cNvSpPr>
            <a:spLocks noGrp="1"/>
          </p:cNvSpPr>
          <p:nvPr>
            <p:ph type="title"/>
          </p:nvPr>
        </p:nvSpPr>
        <p:spPr>
          <a:xfrm>
            <a:off x="567267" y="407988"/>
            <a:ext cx="11015133"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236228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3500" kern="1200" cap="all">
          <a:solidFill>
            <a:srgbClr val="6B7D72"/>
          </a:solidFill>
          <a:latin typeface="+mj-lt"/>
          <a:ea typeface="+mj-ea"/>
          <a:cs typeface="+mj-cs"/>
        </a:defRPr>
      </a:lvl1pPr>
      <a:lvl2pPr algn="ctr" rtl="0" eaLnBrk="1" fontAlgn="base" hangingPunct="1">
        <a:spcBef>
          <a:spcPct val="0"/>
        </a:spcBef>
        <a:spcAft>
          <a:spcPct val="0"/>
        </a:spcAft>
        <a:defRPr sz="3500">
          <a:solidFill>
            <a:srgbClr val="6B7D72"/>
          </a:solidFill>
          <a:latin typeface="Book Antiqua" pitchFamily="18" charset="0"/>
        </a:defRPr>
      </a:lvl2pPr>
      <a:lvl3pPr algn="ctr" rtl="0" eaLnBrk="1" fontAlgn="base" hangingPunct="1">
        <a:spcBef>
          <a:spcPct val="0"/>
        </a:spcBef>
        <a:spcAft>
          <a:spcPct val="0"/>
        </a:spcAft>
        <a:defRPr sz="3500">
          <a:solidFill>
            <a:srgbClr val="6B7D72"/>
          </a:solidFill>
          <a:latin typeface="Book Antiqua" pitchFamily="18" charset="0"/>
        </a:defRPr>
      </a:lvl3pPr>
      <a:lvl4pPr algn="ctr" rtl="0" eaLnBrk="1" fontAlgn="base" hangingPunct="1">
        <a:spcBef>
          <a:spcPct val="0"/>
        </a:spcBef>
        <a:spcAft>
          <a:spcPct val="0"/>
        </a:spcAft>
        <a:defRPr sz="3500">
          <a:solidFill>
            <a:srgbClr val="6B7D72"/>
          </a:solidFill>
          <a:latin typeface="Book Antiqua" pitchFamily="18" charset="0"/>
        </a:defRPr>
      </a:lvl4pPr>
      <a:lvl5pPr algn="ctr" rtl="0" eaLnBrk="1" fontAlgn="base" hangingPunct="1">
        <a:spcBef>
          <a:spcPct val="0"/>
        </a:spcBef>
        <a:spcAft>
          <a:spcPct val="0"/>
        </a:spcAft>
        <a:defRPr sz="3500">
          <a:solidFill>
            <a:srgbClr val="6B7D72"/>
          </a:solidFill>
          <a:latin typeface="Book Antiqua" pitchFamily="18" charset="0"/>
        </a:defRPr>
      </a:lvl5pPr>
      <a:lvl6pPr marL="457200" algn="ctr" rtl="0" eaLnBrk="1" fontAlgn="base" hangingPunct="1">
        <a:spcBef>
          <a:spcPct val="0"/>
        </a:spcBef>
        <a:spcAft>
          <a:spcPct val="0"/>
        </a:spcAft>
        <a:defRPr sz="3500">
          <a:solidFill>
            <a:srgbClr val="6B7D72"/>
          </a:solidFill>
          <a:latin typeface="Book Antiqua" pitchFamily="18" charset="0"/>
        </a:defRPr>
      </a:lvl6pPr>
      <a:lvl7pPr marL="914400" algn="ctr" rtl="0" eaLnBrk="1" fontAlgn="base" hangingPunct="1">
        <a:spcBef>
          <a:spcPct val="0"/>
        </a:spcBef>
        <a:spcAft>
          <a:spcPct val="0"/>
        </a:spcAft>
        <a:defRPr sz="3500">
          <a:solidFill>
            <a:srgbClr val="6B7D72"/>
          </a:solidFill>
          <a:latin typeface="Book Antiqua" pitchFamily="18" charset="0"/>
        </a:defRPr>
      </a:lvl7pPr>
      <a:lvl8pPr marL="1371600" algn="ctr" rtl="0" eaLnBrk="1" fontAlgn="base" hangingPunct="1">
        <a:spcBef>
          <a:spcPct val="0"/>
        </a:spcBef>
        <a:spcAft>
          <a:spcPct val="0"/>
        </a:spcAft>
        <a:defRPr sz="3500">
          <a:solidFill>
            <a:srgbClr val="6B7D72"/>
          </a:solidFill>
          <a:latin typeface="Book Antiqua" pitchFamily="18" charset="0"/>
        </a:defRPr>
      </a:lvl8pPr>
      <a:lvl9pPr marL="1828800" algn="ctr" rtl="0" eaLnBrk="1" fontAlgn="base" hangingPunct="1">
        <a:spcBef>
          <a:spcPct val="0"/>
        </a:spcBef>
        <a:spcAft>
          <a:spcPct val="0"/>
        </a:spcAft>
        <a:defRPr sz="3500">
          <a:solidFill>
            <a:srgbClr val="6B7D72"/>
          </a:solidFill>
          <a:latin typeface="Book Antiqua" pitchFamily="18" charset="0"/>
        </a:defRPr>
      </a:lvl9pPr>
    </p:titleStyle>
    <p:bodyStyle>
      <a:lvl1pPr marL="342900" indent="-228600" algn="l" rtl="0" eaLnBrk="1" fontAlgn="base" hangingPunct="1">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eaLnBrk="1" fontAlgn="base" hangingPunct="1">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eaLnBrk="1" fontAlgn="base" hangingPunct="1">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eaLnBrk="1" fontAlgn="base" hangingPunct="1">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a:solidFill>
                  <a:schemeClr val="accent1">
                    <a:lumMod val="75000"/>
                  </a:schemeClr>
                </a:solidFill>
              </a:rPr>
              <a:t>Incident Management System</a:t>
            </a:r>
          </a:p>
        </p:txBody>
      </p:sp>
      <p:sp>
        <p:nvSpPr>
          <p:cNvPr id="32770" name="Rectangle 3"/>
          <p:cNvSpPr>
            <a:spLocks noGrp="1"/>
          </p:cNvSpPr>
          <p:nvPr>
            <p:ph idx="1"/>
          </p:nvPr>
        </p:nvSpPr>
        <p:spPr>
          <a:xfrm>
            <a:off x="1938338" y="1879601"/>
            <a:ext cx="8229600" cy="4373563"/>
          </a:xfrm>
        </p:spPr>
        <p:txBody>
          <a:bodyPr/>
          <a:lstStyle/>
          <a:p>
            <a:pPr eaLnBrk="1" hangingPunct="1"/>
            <a:r>
              <a:rPr lang="en-US" altLang="en-US">
                <a:solidFill>
                  <a:schemeClr val="tx1"/>
                </a:solidFill>
              </a:rPr>
              <a:t>IMS is a management system that applies common business practices to incident response</a:t>
            </a:r>
          </a:p>
        </p:txBody>
      </p:sp>
      <p:sp>
        <p:nvSpPr>
          <p:cNvPr id="3277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sp>
        <p:nvSpPr>
          <p:cNvPr id="40967" name="Text Box 7"/>
          <p:cNvSpPr txBox="1">
            <a:spLocks noChangeArrowheads="1"/>
          </p:cNvSpPr>
          <p:nvPr/>
        </p:nvSpPr>
        <p:spPr bwMode="auto">
          <a:xfrm>
            <a:off x="2895600" y="2982913"/>
            <a:ext cx="2667000" cy="3255962"/>
          </a:xfrm>
          <a:prstGeom prst="rect">
            <a:avLst/>
          </a:prstGeom>
          <a:noFill/>
          <a:ln>
            <a:noFill/>
          </a:ln>
          <a:effectLst/>
        </p:spPr>
        <p:txBody>
          <a:bodyPr>
            <a:spAutoFit/>
          </a:bodyPr>
          <a:lstStyle/>
          <a:p>
            <a:pPr>
              <a:spcBef>
                <a:spcPct val="50000"/>
              </a:spcBef>
              <a:buFontTx/>
              <a:buChar char="•"/>
              <a:defRPr/>
            </a:pPr>
            <a:r>
              <a:rPr lang="en-US" b="1" dirty="0">
                <a:latin typeface="Arial" panose="020B0604020202020204" pitchFamily="34" charset="0"/>
                <a:cs typeface="Arial" panose="020B0604020202020204" pitchFamily="34" charset="0"/>
              </a:rPr>
              <a:t>Planning</a:t>
            </a:r>
          </a:p>
          <a:p>
            <a:pPr>
              <a:spcBef>
                <a:spcPct val="50000"/>
              </a:spcBef>
              <a:buFontTx/>
              <a:buChar char="•"/>
              <a:defRPr/>
            </a:pPr>
            <a:r>
              <a:rPr lang="en-US" b="1" dirty="0">
                <a:latin typeface="Arial" panose="020B0604020202020204" pitchFamily="34" charset="0"/>
                <a:cs typeface="Arial" panose="020B0604020202020204" pitchFamily="34" charset="0"/>
              </a:rPr>
              <a:t>Directing</a:t>
            </a:r>
          </a:p>
          <a:p>
            <a:pPr>
              <a:spcBef>
                <a:spcPct val="50000"/>
              </a:spcBef>
              <a:buFontTx/>
              <a:buChar char="•"/>
              <a:defRPr/>
            </a:pPr>
            <a:r>
              <a:rPr lang="en-US" b="1" dirty="0">
                <a:latin typeface="Arial" panose="020B0604020202020204" pitchFamily="34" charset="0"/>
                <a:cs typeface="Arial" panose="020B0604020202020204" pitchFamily="34" charset="0"/>
              </a:rPr>
              <a:t>Organizing</a:t>
            </a:r>
          </a:p>
          <a:p>
            <a:pPr>
              <a:spcBef>
                <a:spcPct val="50000"/>
              </a:spcBef>
              <a:buFontTx/>
              <a:buChar char="•"/>
              <a:defRPr/>
            </a:pPr>
            <a:r>
              <a:rPr lang="en-US" b="1" dirty="0">
                <a:latin typeface="Arial" panose="020B0604020202020204" pitchFamily="34" charset="0"/>
                <a:cs typeface="Arial" panose="020B0604020202020204" pitchFamily="34" charset="0"/>
              </a:rPr>
              <a:t>Coordinating</a:t>
            </a:r>
          </a:p>
          <a:p>
            <a:pPr>
              <a:spcBef>
                <a:spcPct val="50000"/>
              </a:spcBef>
              <a:buFontTx/>
              <a:buChar char="•"/>
              <a:defRPr/>
            </a:pPr>
            <a:r>
              <a:rPr lang="en-US" b="1" dirty="0">
                <a:latin typeface="Arial" panose="020B0604020202020204" pitchFamily="34" charset="0"/>
                <a:cs typeface="Arial" panose="020B0604020202020204" pitchFamily="34" charset="0"/>
              </a:rPr>
              <a:t>Communicating</a:t>
            </a:r>
          </a:p>
          <a:p>
            <a:pPr>
              <a:spcBef>
                <a:spcPct val="50000"/>
              </a:spcBef>
              <a:buFontTx/>
              <a:buChar char="•"/>
              <a:defRPr/>
            </a:pPr>
            <a:r>
              <a:rPr lang="en-US" b="1" dirty="0">
                <a:latin typeface="Arial" panose="020B0604020202020204" pitchFamily="34" charset="0"/>
                <a:cs typeface="Arial" panose="020B0604020202020204" pitchFamily="34" charset="0"/>
              </a:rPr>
              <a:t>Delegating</a:t>
            </a:r>
          </a:p>
          <a:p>
            <a:pPr>
              <a:spcBef>
                <a:spcPct val="50000"/>
              </a:spcBef>
              <a:buFontTx/>
              <a:buChar char="•"/>
              <a:defRPr/>
            </a:pPr>
            <a:r>
              <a:rPr lang="en-US" b="1" dirty="0">
                <a:latin typeface="Arial" panose="020B0604020202020204" pitchFamily="34" charset="0"/>
                <a:cs typeface="Arial" panose="020B0604020202020204" pitchFamily="34" charset="0"/>
              </a:rPr>
              <a:t>Evaluating</a:t>
            </a:r>
          </a:p>
          <a:p>
            <a:pPr>
              <a:spcBef>
                <a:spcPct val="50000"/>
              </a:spcBef>
              <a:defRPr/>
            </a:pPr>
            <a:endParaRPr lang="en-US" dirty="0">
              <a:effectLst>
                <a:outerShdw blurRad="38100" dist="38100" dir="2700000" algn="tl">
                  <a:srgbClr val="000000"/>
                </a:outerShdw>
              </a:effectLst>
              <a:latin typeface="Times New Roman" panose="02020603050405020304" pitchFamily="18" charset="0"/>
            </a:endParaRPr>
          </a:p>
        </p:txBody>
      </p:sp>
      <p:pic>
        <p:nvPicPr>
          <p:cNvPr id="32772" name="Picture 7" descr="C:\Users\jsmith\Desktop\TacMed\Photos\TacMed Great Photos to Consider Apr 14 2010\DSC087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809875"/>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Box 1"/>
          <p:cNvSpPr txBox="1">
            <a:spLocks noChangeArrowheads="1"/>
          </p:cNvSpPr>
          <p:nvPr/>
        </p:nvSpPr>
        <p:spPr bwMode="auto">
          <a:xfrm>
            <a:off x="2133600" y="6238875"/>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t>Photo by Dr. John Wipfler</a:t>
            </a:r>
          </a:p>
        </p:txBody>
      </p:sp>
    </p:spTree>
    <p:extLst>
      <p:ext uri="{BB962C8B-B14F-4D97-AF65-F5344CB8AC3E}">
        <p14:creationId xmlns:p14="http://schemas.microsoft.com/office/powerpoint/2010/main" val="92906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a:defRPr/>
            </a:pPr>
            <a:r>
              <a:rPr lang="en-US">
                <a:solidFill>
                  <a:schemeClr val="accent1">
                    <a:lumMod val="75000"/>
                  </a:schemeClr>
                </a:solidFill>
              </a:rPr>
              <a:t>Effective Incident Management</a:t>
            </a:r>
          </a:p>
        </p:txBody>
      </p:sp>
      <p:sp>
        <p:nvSpPr>
          <p:cNvPr id="17411" name="Rectangle 3"/>
          <p:cNvSpPr>
            <a:spLocks noGrp="1" noChangeArrowheads="1"/>
          </p:cNvSpPr>
          <p:nvPr>
            <p:ph idx="1"/>
          </p:nvPr>
        </p:nvSpPr>
        <p:spPr/>
        <p:txBody>
          <a:bodyPr/>
          <a:lstStyle/>
          <a:p>
            <a:pPr eaLnBrk="1" hangingPunct="1">
              <a:buFont typeface="Wingdings" pitchFamily="2" charset="2"/>
              <a:buNone/>
              <a:defRPr/>
            </a:pPr>
            <a:r>
              <a:rPr lang="en-US" altLang="en-US" dirty="0"/>
              <a:t>Requires:</a:t>
            </a:r>
          </a:p>
          <a:p>
            <a:pPr eaLnBrk="1" hangingPunct="1">
              <a:defRPr/>
            </a:pPr>
            <a:r>
              <a:rPr lang="en-US" altLang="en-US" dirty="0"/>
              <a:t>Establishing objectives</a:t>
            </a:r>
          </a:p>
          <a:p>
            <a:pPr eaLnBrk="1" hangingPunct="1">
              <a:defRPr/>
            </a:pPr>
            <a:r>
              <a:rPr lang="en-US" altLang="en-US" dirty="0"/>
              <a:t>Setting priorities</a:t>
            </a:r>
          </a:p>
          <a:p>
            <a:pPr eaLnBrk="1" hangingPunct="1">
              <a:defRPr/>
            </a:pPr>
            <a:r>
              <a:rPr lang="en-US" altLang="en-US" dirty="0"/>
              <a:t>Assigning resources</a:t>
            </a:r>
          </a:p>
          <a:p>
            <a:pPr eaLnBrk="1" hangingPunct="1">
              <a:defRPr/>
            </a:pPr>
            <a:r>
              <a:rPr lang="en-US" altLang="en-US" dirty="0"/>
              <a:t>Coordination of </a:t>
            </a:r>
          </a:p>
          <a:p>
            <a:pPr marL="114300" indent="0">
              <a:buNone/>
              <a:defRPr/>
            </a:pPr>
            <a:r>
              <a:rPr lang="en-US" altLang="en-US" dirty="0"/>
              <a:t>several agencies with</a:t>
            </a:r>
          </a:p>
          <a:p>
            <a:pPr marL="114300" indent="0">
              <a:buNone/>
              <a:defRPr/>
            </a:pPr>
            <a:r>
              <a:rPr lang="en-US" altLang="en-US" dirty="0"/>
              <a:t>differing missions</a:t>
            </a:r>
          </a:p>
        </p:txBody>
      </p:sp>
      <p:sp>
        <p:nvSpPr>
          <p:cNvPr id="348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pic>
        <p:nvPicPr>
          <p:cNvPr id="34819" name="Picture 6" descr="C:\Users\jsmith\Desktop\Pictures\BrownDeese\DSCN10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016250"/>
            <a:ext cx="43434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7718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defRPr/>
            </a:pPr>
            <a:r>
              <a:rPr lang="en-US" sz="4000">
                <a:solidFill>
                  <a:schemeClr val="accent1">
                    <a:lumMod val="75000"/>
                  </a:schemeClr>
                </a:solidFill>
              </a:rPr>
              <a:t>Factors Affecting Emergency Response Management</a:t>
            </a:r>
          </a:p>
        </p:txBody>
      </p:sp>
      <p:sp>
        <p:nvSpPr>
          <p:cNvPr id="36866" name="Rectangle 4"/>
          <p:cNvSpPr>
            <a:spLocks noGrp="1"/>
          </p:cNvSpPr>
          <p:nvPr>
            <p:ph idx="1"/>
          </p:nvPr>
        </p:nvSpPr>
        <p:spPr/>
        <p:txBody>
          <a:bodyPr/>
          <a:lstStyle/>
          <a:p>
            <a:pPr eaLnBrk="1" hangingPunct="1"/>
            <a:r>
              <a:rPr lang="en-US" altLang="en-US"/>
              <a:t>Basic Incident Priorities</a:t>
            </a:r>
          </a:p>
        </p:txBody>
      </p:sp>
      <p:sp>
        <p:nvSpPr>
          <p:cNvPr id="368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pic>
        <p:nvPicPr>
          <p:cNvPr id="36867" name="Picture 5" descr="CH04FG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667000"/>
            <a:ext cx="6248400" cy="3613150"/>
          </a:xfrm>
          <a:prstGeom prst="rect">
            <a:avLst/>
          </a:prstGeom>
          <a:noFill/>
          <a:ln w="57150" cmpd="thinThick">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260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solidFill>
                  <a:schemeClr val="accent1">
                    <a:lumMod val="75000"/>
                  </a:schemeClr>
                </a:solidFill>
              </a:rPr>
              <a:t>History of ICS/IMS</a:t>
            </a:r>
          </a:p>
        </p:txBody>
      </p:sp>
      <p:sp>
        <p:nvSpPr>
          <p:cNvPr id="38914" name="Rectangle 3"/>
          <p:cNvSpPr>
            <a:spLocks noGrp="1"/>
          </p:cNvSpPr>
          <p:nvPr>
            <p:ph idx="1"/>
          </p:nvPr>
        </p:nvSpPr>
        <p:spPr/>
        <p:txBody>
          <a:bodyPr/>
          <a:lstStyle/>
          <a:p>
            <a:pPr eaLnBrk="1" hangingPunct="1">
              <a:buFont typeface="Wingdings" charset="2"/>
              <a:buNone/>
            </a:pPr>
            <a:r>
              <a:rPr lang="en-US" altLang="en-US"/>
              <a:t>Recurring problem areas:</a:t>
            </a:r>
          </a:p>
          <a:p>
            <a:pPr eaLnBrk="1" hangingPunct="1"/>
            <a:r>
              <a:rPr lang="en-US" altLang="en-US"/>
              <a:t>Terminology</a:t>
            </a:r>
          </a:p>
          <a:p>
            <a:pPr eaLnBrk="1" hangingPunct="1"/>
            <a:r>
              <a:rPr lang="en-US" altLang="en-US"/>
              <a:t>Organizational structure</a:t>
            </a:r>
          </a:p>
          <a:p>
            <a:pPr eaLnBrk="1" hangingPunct="1"/>
            <a:r>
              <a:rPr lang="en-US" altLang="en-US"/>
              <a:t>Communications</a:t>
            </a:r>
          </a:p>
          <a:p>
            <a:pPr eaLnBrk="1" hangingPunct="1"/>
            <a:r>
              <a:rPr lang="en-US" altLang="en-US"/>
              <a:t>Span of control</a:t>
            </a:r>
          </a:p>
          <a:p>
            <a:pPr eaLnBrk="1" hangingPunct="1"/>
            <a:r>
              <a:rPr lang="en-US" altLang="en-US"/>
              <a:t>Incident facilities</a:t>
            </a:r>
          </a:p>
          <a:p>
            <a:pPr eaLnBrk="1" hangingPunct="1"/>
            <a:r>
              <a:rPr lang="en-US" altLang="en-US"/>
              <a:t>Resource management</a:t>
            </a:r>
          </a:p>
        </p:txBody>
      </p:sp>
      <p:sp>
        <p:nvSpPr>
          <p:cNvPr id="389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pic>
        <p:nvPicPr>
          <p:cNvPr id="38915" name="Picture 4" descr="Puzz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633664"/>
            <a:ext cx="3810000" cy="2790825"/>
          </a:xfrm>
          <a:prstGeom prst="rect">
            <a:avLst/>
          </a:prstGeom>
          <a:noFill/>
          <a:ln w="57150" cmpd="thinThick">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88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a:bodyPr>
          <a:lstStyle/>
          <a:p>
            <a:pPr>
              <a:defRPr/>
            </a:pPr>
            <a:r>
              <a:rPr lang="en-US" sz="4000" dirty="0">
                <a:solidFill>
                  <a:schemeClr val="accent1">
                    <a:lumMod val="75000"/>
                  </a:schemeClr>
                </a:solidFill>
              </a:rPr>
              <a:t>Laws and Policies Pertaining to IMS</a:t>
            </a:r>
          </a:p>
        </p:txBody>
      </p:sp>
      <p:sp>
        <p:nvSpPr>
          <p:cNvPr id="40962" name="Rectangle 3"/>
          <p:cNvSpPr>
            <a:spLocks noGrp="1"/>
          </p:cNvSpPr>
          <p:nvPr>
            <p:ph idx="1"/>
          </p:nvPr>
        </p:nvSpPr>
        <p:spPr>
          <a:xfrm>
            <a:off x="1752600" y="1981200"/>
            <a:ext cx="8534400" cy="4114800"/>
          </a:xfrm>
        </p:spPr>
        <p:txBody>
          <a:bodyPr/>
          <a:lstStyle/>
          <a:p>
            <a:pPr eaLnBrk="1" hangingPunct="1">
              <a:lnSpc>
                <a:spcPct val="90000"/>
              </a:lnSpc>
            </a:pPr>
            <a:r>
              <a:rPr lang="en-US" altLang="en-US" b="1">
                <a:solidFill>
                  <a:schemeClr val="tx1"/>
                </a:solidFill>
              </a:rPr>
              <a:t>Home Land Security Presidential Directive 5 - NIMS</a:t>
            </a:r>
          </a:p>
          <a:p>
            <a:pPr eaLnBrk="1" hangingPunct="1">
              <a:lnSpc>
                <a:spcPct val="90000"/>
              </a:lnSpc>
            </a:pPr>
            <a:r>
              <a:rPr lang="en-US" altLang="en-US" b="1">
                <a:solidFill>
                  <a:schemeClr val="tx1"/>
                </a:solidFill>
              </a:rPr>
              <a:t>Department of Homeland Security—National Response Plan</a:t>
            </a:r>
          </a:p>
          <a:p>
            <a:pPr eaLnBrk="1" hangingPunct="1">
              <a:lnSpc>
                <a:spcPct val="90000"/>
              </a:lnSpc>
            </a:pPr>
            <a:r>
              <a:rPr lang="en-US" altLang="en-US" b="1">
                <a:solidFill>
                  <a:schemeClr val="tx1"/>
                </a:solidFill>
              </a:rPr>
              <a:t>OSHA 29 CFR 1910.120</a:t>
            </a:r>
          </a:p>
          <a:p>
            <a:pPr eaLnBrk="1" hangingPunct="1">
              <a:lnSpc>
                <a:spcPct val="90000"/>
              </a:lnSpc>
            </a:pPr>
            <a:r>
              <a:rPr lang="en-US" altLang="en-US" b="1">
                <a:solidFill>
                  <a:schemeClr val="tx1"/>
                </a:solidFill>
              </a:rPr>
              <a:t>EPA 40 CFR 311</a:t>
            </a:r>
          </a:p>
          <a:p>
            <a:pPr eaLnBrk="1" hangingPunct="1">
              <a:lnSpc>
                <a:spcPct val="90000"/>
              </a:lnSpc>
            </a:pPr>
            <a:r>
              <a:rPr lang="en-US" altLang="en-US" b="1">
                <a:solidFill>
                  <a:schemeClr val="tx1"/>
                </a:solidFill>
              </a:rPr>
              <a:t>NFPA 1561</a:t>
            </a:r>
          </a:p>
          <a:p>
            <a:pPr eaLnBrk="1" hangingPunct="1">
              <a:lnSpc>
                <a:spcPct val="90000"/>
              </a:lnSpc>
            </a:pPr>
            <a:r>
              <a:rPr lang="en-US" altLang="en-US" b="1">
                <a:solidFill>
                  <a:schemeClr val="tx1"/>
                </a:solidFill>
              </a:rPr>
              <a:t>NFPA 1500</a:t>
            </a:r>
          </a:p>
          <a:p>
            <a:pPr eaLnBrk="1" hangingPunct="1">
              <a:lnSpc>
                <a:spcPct val="90000"/>
              </a:lnSpc>
            </a:pPr>
            <a:r>
              <a:rPr lang="en-US" altLang="en-US" b="1">
                <a:solidFill>
                  <a:schemeClr val="tx1"/>
                </a:solidFill>
              </a:rPr>
              <a:t>NFPA 1521</a:t>
            </a:r>
          </a:p>
        </p:txBody>
      </p:sp>
      <p:sp>
        <p:nvSpPr>
          <p:cNvPr id="409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pic>
        <p:nvPicPr>
          <p:cNvPr id="40963" name="Picture 12" descr="https://lh3.googleusercontent.com/-TVyxDUEMFu4/Ujh40zDNnUI/AAAAAAAAArE/UFFOuVxg-aU/s800-no/800x800_se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3655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4142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Autofit/>
          </a:bodyPr>
          <a:lstStyle/>
          <a:p>
            <a:pPr>
              <a:defRPr/>
            </a:pPr>
            <a:r>
              <a:rPr lang="en-US" sz="3200" dirty="0">
                <a:solidFill>
                  <a:schemeClr val="accent1">
                    <a:lumMod val="75000"/>
                  </a:schemeClr>
                </a:solidFill>
              </a:rPr>
              <a:t>Components of a Good Emergency Response Management System</a:t>
            </a:r>
          </a:p>
        </p:txBody>
      </p:sp>
      <p:sp>
        <p:nvSpPr>
          <p:cNvPr id="4301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pic>
        <p:nvPicPr>
          <p:cNvPr id="43010" name="Picture 4" descr="Puzz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764" y="1752600"/>
            <a:ext cx="8626475" cy="4495800"/>
          </a:xfrm>
          <a:prstGeom prst="rect">
            <a:avLst/>
          </a:prstGeom>
          <a:noFill/>
          <a:ln w="762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639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fontScale="90000"/>
          </a:bodyPr>
          <a:lstStyle/>
          <a:p>
            <a:pPr>
              <a:defRPr/>
            </a:pPr>
            <a:r>
              <a:rPr lang="en-US" dirty="0">
                <a:solidFill>
                  <a:schemeClr val="accent1">
                    <a:lumMod val="75000"/>
                  </a:schemeClr>
                </a:solidFill>
              </a:rPr>
              <a:t>Common Terminology and Plain Language Radio Traffic</a:t>
            </a:r>
          </a:p>
        </p:txBody>
      </p:sp>
      <p:sp>
        <p:nvSpPr>
          <p:cNvPr id="232451" name="Rectangle 3"/>
          <p:cNvSpPr>
            <a:spLocks noGrp="1" noChangeArrowheads="1"/>
          </p:cNvSpPr>
          <p:nvPr>
            <p:ph idx="1"/>
          </p:nvPr>
        </p:nvSpPr>
        <p:spPr/>
        <p:txBody>
          <a:bodyPr rtlCol="0">
            <a:normAutofit/>
          </a:bodyPr>
          <a:lstStyle/>
          <a:p>
            <a:pPr>
              <a:buNone/>
              <a:defRPr/>
            </a:pPr>
            <a:r>
              <a:rPr lang="en-US" dirty="0"/>
              <a:t>Common terminology and is important and required in multi agency events when common signals or codes are not used</a:t>
            </a:r>
          </a:p>
          <a:p>
            <a:pPr>
              <a:buFont typeface="Arial" panose="020B0604020202020204" pitchFamily="34" charset="0"/>
              <a:buChar char="•"/>
              <a:defRPr/>
            </a:pPr>
            <a:r>
              <a:rPr lang="en-US" dirty="0"/>
              <a:t>Most units have standard names</a:t>
            </a:r>
          </a:p>
          <a:p>
            <a:pPr>
              <a:buFont typeface="Arial" panose="020B0604020202020204" pitchFamily="34" charset="0"/>
              <a:buChar char="•"/>
              <a:defRPr/>
            </a:pPr>
            <a:r>
              <a:rPr lang="en-US" dirty="0"/>
              <a:t>Incidents have names, usually the locale</a:t>
            </a:r>
          </a:p>
          <a:p>
            <a:pPr>
              <a:buFont typeface="Arial" panose="020B0604020202020204" pitchFamily="34" charset="0"/>
              <a:buChar char="•"/>
              <a:defRPr/>
            </a:pPr>
            <a:r>
              <a:rPr lang="en-US" dirty="0"/>
              <a:t>Common names are used for people, equipment, and places</a:t>
            </a:r>
          </a:p>
          <a:p>
            <a:pPr>
              <a:buFont typeface="Arial" panose="020B0604020202020204" pitchFamily="34" charset="0"/>
              <a:buChar char="•"/>
              <a:defRPr/>
            </a:pPr>
            <a:r>
              <a:rPr lang="en-US" dirty="0"/>
              <a:t>Plain language is used during radio transmissions but consumes valuable airtime</a:t>
            </a:r>
          </a:p>
          <a:p>
            <a:pPr marL="114300" indent="0">
              <a:buNone/>
              <a:defRPr/>
            </a:pPr>
            <a:endParaRPr lang="en-US" dirty="0"/>
          </a:p>
        </p:txBody>
      </p:sp>
      <p:sp>
        <p:nvSpPr>
          <p:cNvPr id="4505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2020James Smith.                           All rights reserved.</a:t>
            </a:r>
          </a:p>
        </p:txBody>
      </p:sp>
    </p:spTree>
    <p:extLst>
      <p:ext uri="{BB962C8B-B14F-4D97-AF65-F5344CB8AC3E}">
        <p14:creationId xmlns:p14="http://schemas.microsoft.com/office/powerpoint/2010/main" val="956680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a:defRPr/>
            </a:pPr>
            <a:r>
              <a:rPr lang="en-US">
                <a:solidFill>
                  <a:schemeClr val="accent1">
                    <a:lumMod val="75000"/>
                  </a:schemeClr>
                </a:solidFill>
              </a:rPr>
              <a:t>Modular Organization</a:t>
            </a:r>
          </a:p>
        </p:txBody>
      </p:sp>
      <p:sp>
        <p:nvSpPr>
          <p:cNvPr id="47106" name="Rectangle 3"/>
          <p:cNvSpPr>
            <a:spLocks noGrp="1"/>
          </p:cNvSpPr>
          <p:nvPr>
            <p:ph idx="1"/>
          </p:nvPr>
        </p:nvSpPr>
        <p:spPr>
          <a:xfrm>
            <a:off x="1981200" y="1804988"/>
            <a:ext cx="8229600" cy="4373562"/>
          </a:xfrm>
        </p:spPr>
        <p:txBody>
          <a:bodyPr/>
          <a:lstStyle/>
          <a:p>
            <a:pPr eaLnBrk="1" hangingPunct="1">
              <a:buFont typeface="Wingdings" charset="2"/>
              <a:buNone/>
            </a:pPr>
            <a:r>
              <a:rPr lang="en-US" altLang="en-US"/>
              <a:t>Organizational structure…</a:t>
            </a:r>
          </a:p>
          <a:p>
            <a:pPr eaLnBrk="1" hangingPunct="1"/>
            <a:r>
              <a:rPr lang="en-US" altLang="en-US"/>
              <a:t>Develops top down, from first-in unit</a:t>
            </a:r>
          </a:p>
          <a:p>
            <a:pPr eaLnBrk="1" hangingPunct="1"/>
            <a:r>
              <a:rPr lang="en-US" altLang="en-US"/>
              <a:t>Is based on incident’s management needs</a:t>
            </a:r>
          </a:p>
          <a:p>
            <a:pPr eaLnBrk="1" hangingPunct="1"/>
            <a:r>
              <a:rPr lang="en-US" altLang="en-US"/>
              <a:t>Is always staffed with a designated IC; other functions staffed as needed</a:t>
            </a:r>
          </a:p>
        </p:txBody>
      </p:sp>
      <p:sp>
        <p:nvSpPr>
          <p:cNvPr id="47114" name="Footer Placeholder 2"/>
          <p:cNvSpPr>
            <a:spLocks noGrp="1"/>
          </p:cNvSpPr>
          <p:nvPr>
            <p:ph type="ftr" sz="quarter" idx="11"/>
          </p:nvPr>
        </p:nvSpPr>
        <p:spPr bwMode="auto">
          <a:xfrm>
            <a:off x="1341438" y="6370639"/>
            <a:ext cx="289560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                           All rights reserved.</a:t>
            </a:r>
          </a:p>
        </p:txBody>
      </p:sp>
      <p:sp>
        <p:nvSpPr>
          <p:cNvPr id="2" name="Isosceles Triangle 1"/>
          <p:cNvSpPr/>
          <p:nvPr/>
        </p:nvSpPr>
        <p:spPr>
          <a:xfrm>
            <a:off x="3856038" y="4038600"/>
            <a:ext cx="5287962" cy="2514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108" name="TextBox 2"/>
          <p:cNvSpPr txBox="1">
            <a:spLocks noChangeArrowheads="1"/>
          </p:cNvSpPr>
          <p:nvPr/>
        </p:nvSpPr>
        <p:spPr bwMode="auto">
          <a:xfrm>
            <a:off x="5965825" y="4829176"/>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a:r>
              <a:rPr lang="en-US" altLang="en-US"/>
              <a:t>Small</a:t>
            </a:r>
          </a:p>
          <a:p>
            <a:pPr algn="ctr"/>
            <a:r>
              <a:rPr lang="en-US" altLang="en-US"/>
              <a:t>Incident</a:t>
            </a:r>
          </a:p>
        </p:txBody>
      </p:sp>
      <p:sp>
        <p:nvSpPr>
          <p:cNvPr id="4" name="Down Arrow 3"/>
          <p:cNvSpPr/>
          <p:nvPr/>
        </p:nvSpPr>
        <p:spPr>
          <a:xfrm>
            <a:off x="6305550" y="5541964"/>
            <a:ext cx="388938" cy="32543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47110" name="TextBox 4"/>
          <p:cNvSpPr txBox="1">
            <a:spLocks noChangeArrowheads="1"/>
          </p:cNvSpPr>
          <p:nvPr/>
        </p:nvSpPr>
        <p:spPr bwMode="auto">
          <a:xfrm>
            <a:off x="5470525" y="5884864"/>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a:r>
              <a:rPr lang="en-US" altLang="en-US"/>
              <a:t>Large Incident</a:t>
            </a:r>
          </a:p>
        </p:txBody>
      </p:sp>
      <p:sp>
        <p:nvSpPr>
          <p:cNvPr id="6" name="Right Arrow 5"/>
          <p:cNvSpPr/>
          <p:nvPr/>
        </p:nvSpPr>
        <p:spPr>
          <a:xfrm>
            <a:off x="5181600" y="4038600"/>
            <a:ext cx="914400" cy="2286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solidFill>
                <a:srgbClr val="C00000"/>
              </a:solidFill>
            </a:endParaRPr>
          </a:p>
        </p:txBody>
      </p:sp>
      <p:sp>
        <p:nvSpPr>
          <p:cNvPr id="47112" name="TextBox 6"/>
          <p:cNvSpPr txBox="1">
            <a:spLocks noChangeArrowheads="1"/>
          </p:cNvSpPr>
          <p:nvPr/>
        </p:nvSpPr>
        <p:spPr bwMode="auto">
          <a:xfrm>
            <a:off x="3200400" y="3968750"/>
            <a:ext cx="198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t>Frist Unit on scene</a:t>
            </a:r>
          </a:p>
        </p:txBody>
      </p:sp>
      <p:sp>
        <p:nvSpPr>
          <p:cNvPr id="47113" name="TextBox 7"/>
          <p:cNvSpPr txBox="1">
            <a:spLocks noChangeArrowheads="1"/>
          </p:cNvSpPr>
          <p:nvPr/>
        </p:nvSpPr>
        <p:spPr bwMode="auto">
          <a:xfrm>
            <a:off x="7924800" y="4267201"/>
            <a:ext cx="2438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t>Number of personnel involved</a:t>
            </a:r>
          </a:p>
        </p:txBody>
      </p:sp>
    </p:spTree>
    <p:extLst>
      <p:ext uri="{BB962C8B-B14F-4D97-AF65-F5344CB8AC3E}">
        <p14:creationId xmlns:p14="http://schemas.microsoft.com/office/powerpoint/2010/main" val="441588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sz="2000" dirty="0" smtClean="0"/>
              <a:t>The full set of 150 slides is available upon adoption. If you are a professor using this book for a class, please contact </a:t>
            </a:r>
            <a:r>
              <a:rPr lang="en-US" sz="2000" dirty="0" err="1" smtClean="0"/>
              <a:t>beth</a:t>
            </a:r>
            <a:r>
              <a:rPr lang="en-US" sz="2000" dirty="0" smtClean="0"/>
              <a:t> hall at </a:t>
            </a:r>
            <a:r>
              <a:rPr lang="en-US" sz="2000" dirty="0" smtClean="0">
                <a:hlinkClick r:id="rId2"/>
              </a:rPr>
              <a:t>bhall@cap-press.com</a:t>
            </a:r>
            <a:r>
              <a:rPr lang="en-US" sz="2000" dirty="0" smtClean="0"/>
              <a:t> to request your slides</a:t>
            </a:r>
            <a:endParaRPr lang="en-US" sz="2000" dirty="0"/>
          </a:p>
        </p:txBody>
      </p:sp>
      <p:sp>
        <p:nvSpPr>
          <p:cNvPr id="4" name="Footer Placeholder 2"/>
          <p:cNvSpPr>
            <a:spLocks noGrp="1"/>
          </p:cNvSpPr>
          <p:nvPr>
            <p:ph type="ftr" sz="quarter" idx="11"/>
          </p:nvPr>
        </p:nvSpPr>
        <p:spPr bwMode="auto">
          <a:xfrm>
            <a:off x="2958839" y="6341456"/>
            <a:ext cx="453406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r>
              <a:rPr lang="en-US" altLang="en-US">
                <a:solidFill>
                  <a:schemeClr val="tx2"/>
                </a:solidFill>
              </a:rPr>
              <a:t>Copyright © 2020 James Smith</a:t>
            </a:r>
            <a:r>
              <a:rPr lang="en-US" altLang="en-US">
                <a:solidFill>
                  <a:schemeClr val="tx2"/>
                </a:solidFill>
              </a:rPr>
              <a:t>. </a:t>
            </a:r>
            <a:r>
              <a:rPr lang="en-US" altLang="en-US" dirty="0" smtClean="0">
                <a:solidFill>
                  <a:schemeClr val="tx2"/>
                </a:solidFill>
              </a:rPr>
              <a:t>All </a:t>
            </a:r>
            <a:r>
              <a:rPr lang="en-US" altLang="en-US" dirty="0">
                <a:solidFill>
                  <a:schemeClr val="tx2"/>
                </a:solidFill>
              </a:rPr>
              <a:t>rights reserved.</a:t>
            </a:r>
          </a:p>
        </p:txBody>
      </p:sp>
    </p:spTree>
    <p:extLst>
      <p:ext uri="{BB962C8B-B14F-4D97-AF65-F5344CB8AC3E}">
        <p14:creationId xmlns:p14="http://schemas.microsoft.com/office/powerpoint/2010/main" val="828153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Incident Management System</Template>
  <TotalTime>3</TotalTime>
  <Words>1365</Words>
  <Application>Microsoft Macintosh PowerPoint</Application>
  <PresentationFormat>Widescreen</PresentationFormat>
  <Paragraphs>127</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Times New Roman</vt:lpstr>
      <vt:lpstr>Wingdings</vt:lpstr>
      <vt:lpstr>Arial</vt:lpstr>
      <vt:lpstr>Book Antiqua</vt:lpstr>
      <vt:lpstr>Century Gothic</vt:lpstr>
      <vt:lpstr>Apothecary</vt:lpstr>
      <vt:lpstr>Incident Management System</vt:lpstr>
      <vt:lpstr>Effective Incident Management</vt:lpstr>
      <vt:lpstr>Factors Affecting Emergency Response Management</vt:lpstr>
      <vt:lpstr>History of ICS/IMS</vt:lpstr>
      <vt:lpstr>Laws and Policies Pertaining to IMS</vt:lpstr>
      <vt:lpstr>Components of a Good Emergency Response Management System</vt:lpstr>
      <vt:lpstr>Common Terminology and Plain Language Radio Traffic</vt:lpstr>
      <vt:lpstr>Modular Organization</vt:lpstr>
      <vt:lpstr>The full set of 150 slides is available upon adoption. If you are a professor using this book for a class, please contact beth hall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Management System</dc:title>
  <dc:creator>Microsoft Office User</dc:creator>
  <cp:lastModifiedBy>Microsoft Office User</cp:lastModifiedBy>
  <cp:revision>1</cp:revision>
  <dcterms:created xsi:type="dcterms:W3CDTF">2020-02-17T17:26:09Z</dcterms:created>
  <dcterms:modified xsi:type="dcterms:W3CDTF">2020-02-17T17:29:16Z</dcterms:modified>
</cp:coreProperties>
</file>