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959049-328A-CD45-9350-1AE8878BB3E1}" type="datetimeFigureOut">
              <a:rPr lang="en-US" smtClean="0"/>
              <a:t>1/2/20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6C212-E6BF-074E-93B6-A283267F0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227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6C212-E6BF-074E-93B6-A283267F0C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432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7151" y="1905004"/>
            <a:ext cx="9437699" cy="1625599"/>
          </a:xfrm>
        </p:spPr>
        <p:txBody>
          <a:bodyPr>
            <a:normAutofit/>
          </a:bodyPr>
          <a:lstStyle>
            <a:lvl1pPr algn="ctr">
              <a:lnSpc>
                <a:spcPct val="90000"/>
              </a:lnSpc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2464" y="3657124"/>
            <a:ext cx="9432387" cy="991077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Copyright © 2020 Alisa Smith. All rights reserved.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307296-F150-294E-A617-4AB0FFE6DC4C}" type="datetime1">
              <a:rPr lang="en-US" smtClean="0"/>
              <a:t>1/2/20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AB8257-170B-5A43-A57D-C997384E5B8F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219200" y="1600200"/>
            <a:ext cx="9742283" cy="73152"/>
            <a:chOff x="914400" y="1200150"/>
            <a:chExt cx="7306712" cy="54864"/>
          </a:xfrm>
        </p:grpSpPr>
        <p:sp>
          <p:nvSpPr>
            <p:cNvPr id="8" name="Oval 7"/>
            <p:cNvSpPr/>
            <p:nvPr/>
          </p:nvSpPr>
          <p:spPr>
            <a:xfrm>
              <a:off x="8166248" y="1200150"/>
              <a:ext cx="54864" cy="5486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9" name="Oval 8"/>
            <p:cNvSpPr/>
            <p:nvPr/>
          </p:nvSpPr>
          <p:spPr>
            <a:xfrm>
              <a:off x="914400" y="1200150"/>
              <a:ext cx="54864" cy="5486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1036847" y="1207626"/>
              <a:ext cx="7074290" cy="38998"/>
              <a:chOff x="2141408" y="1752956"/>
              <a:chExt cx="7315200" cy="38998"/>
            </a:xfrm>
            <a:solidFill>
              <a:schemeClr val="tx2"/>
            </a:solidFill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2141408" y="1752956"/>
                <a:ext cx="7315200" cy="0"/>
              </a:xfrm>
              <a:prstGeom prst="line">
                <a:avLst/>
              </a:prstGeom>
              <a:grpFill/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2141408" y="1791954"/>
                <a:ext cx="7315200" cy="0"/>
              </a:xfrm>
              <a:prstGeom prst="line">
                <a:avLst/>
              </a:prstGeom>
              <a:grpFill/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" name="Group 12"/>
          <p:cNvGrpSpPr/>
          <p:nvPr/>
        </p:nvGrpSpPr>
        <p:grpSpPr>
          <a:xfrm>
            <a:off x="1219200" y="4851400"/>
            <a:ext cx="9742283" cy="73152"/>
            <a:chOff x="914400" y="3638550"/>
            <a:chExt cx="7306712" cy="54864"/>
          </a:xfrm>
        </p:grpSpPr>
        <p:sp>
          <p:nvSpPr>
            <p:cNvPr id="14" name="Oval 13"/>
            <p:cNvSpPr/>
            <p:nvPr/>
          </p:nvSpPr>
          <p:spPr>
            <a:xfrm>
              <a:off x="8166248" y="3638550"/>
              <a:ext cx="54864" cy="5486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sp>
          <p:nvSpPr>
            <p:cNvPr id="15" name="Oval 14"/>
            <p:cNvSpPr/>
            <p:nvPr/>
          </p:nvSpPr>
          <p:spPr>
            <a:xfrm>
              <a:off x="914400" y="3638550"/>
              <a:ext cx="54864" cy="54864"/>
            </a:xfrm>
            <a:prstGeom prst="ellipse">
              <a:avLst/>
            </a:prstGeom>
            <a:solidFill>
              <a:schemeClr val="tx2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1036847" y="3646026"/>
              <a:ext cx="7074290" cy="38998"/>
              <a:chOff x="2141408" y="1752956"/>
              <a:chExt cx="7315200" cy="38998"/>
            </a:xfrm>
            <a:solidFill>
              <a:schemeClr val="tx2"/>
            </a:solidFill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2141408" y="1752956"/>
                <a:ext cx="7315200" cy="0"/>
              </a:xfrm>
              <a:prstGeom prst="line">
                <a:avLst/>
              </a:prstGeom>
              <a:grpFill/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141408" y="1791954"/>
                <a:ext cx="7315200" cy="0"/>
              </a:xfrm>
              <a:prstGeom prst="line">
                <a:avLst/>
              </a:prstGeom>
              <a:grpFill/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/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Alisa Smith. All rights reserved.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E0179-814F-7C45-9AE0-73FCEC6E1BDF}" type="datetime1">
              <a:rPr lang="en-US" smtClean="0"/>
              <a:t>1/2/20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B8257-170B-5A43-A57D-C997384E5B8F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37125" y="434976"/>
            <a:ext cx="1168704" cy="5661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7930" y="434976"/>
            <a:ext cx="8415942" cy="5661025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Alisa Smith. All rights reserved.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29713-A808-9A41-8DD1-F92F285F856D}" type="datetime1">
              <a:rPr lang="en-US" smtClean="0"/>
              <a:t>1/2/20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B8257-170B-5A43-A57D-C997384E5B8F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Alisa Smith. All rights reserved.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BF96-8A0A-F141-845E-9B2240EB540C}" type="datetime1">
              <a:rPr lang="en-US" smtClean="0"/>
              <a:t>1/2/20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B8257-170B-5A43-A57D-C997384E5B8F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1" y="990600"/>
            <a:ext cx="9347199" cy="2235203"/>
          </a:xfrm>
        </p:spPr>
        <p:txBody>
          <a:bodyPr anchor="b">
            <a:normAutofit/>
          </a:bodyPr>
          <a:lstStyle>
            <a:lvl1pPr algn="ctr">
              <a:lnSpc>
                <a:spcPct val="90000"/>
              </a:lnSpc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401" y="3733800"/>
            <a:ext cx="9347199" cy="1219200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Alisa Smith. All rights reserved.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42A10-25E8-5A42-B880-65029CE6FDBD}" type="datetime1">
              <a:rPr lang="en-US" smtClean="0"/>
              <a:t>1/2/20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B8257-170B-5A43-A57D-C997384E5B8F}" type="slidenum">
              <a:rPr lang="en-US" smtClean="0"/>
              <a:t>‹#›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3274635" y="3475736"/>
            <a:ext cx="5642734" cy="54864"/>
            <a:chOff x="2455975" y="2588441"/>
            <a:chExt cx="4232051" cy="41148"/>
          </a:xfrm>
        </p:grpSpPr>
        <p:sp>
          <p:nvSpPr>
            <p:cNvPr id="14" name="Oval 13"/>
            <p:cNvSpPr/>
            <p:nvPr/>
          </p:nvSpPr>
          <p:spPr>
            <a:xfrm>
              <a:off x="6642306" y="2588441"/>
              <a:ext cx="45720" cy="41148"/>
            </a:xfrm>
            <a:prstGeom prst="ellipse">
              <a:avLst/>
            </a:prstGeom>
            <a:solidFill>
              <a:schemeClr val="tx1"/>
            </a:solidFill>
            <a:ln w="264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455975" y="2588441"/>
              <a:ext cx="45720" cy="41148"/>
            </a:xfrm>
            <a:prstGeom prst="ellipse">
              <a:avLst/>
            </a:prstGeom>
            <a:solidFill>
              <a:schemeClr val="tx1"/>
            </a:solidFill>
            <a:ln w="264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2563229" y="2594391"/>
              <a:ext cx="4023360" cy="29249"/>
              <a:chOff x="2550323" y="3458731"/>
              <a:chExt cx="4023360" cy="38998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2550323" y="3458731"/>
                <a:ext cx="4023360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</a:ln>
              <a:effectLst/>
            </p:spPr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2550323" y="3497729"/>
                <a:ext cx="4023360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</a:ln>
              <a:effectLst/>
            </p:spPr>
          </p:cxnSp>
        </p:grpSp>
      </p:grp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803400"/>
            <a:ext cx="4775200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03400"/>
            <a:ext cx="4775200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Alisa Smith. All rights reserved.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B27E-0766-4842-8035-072C83C13BF6}" type="datetime1">
              <a:rPr lang="en-US" smtClean="0"/>
              <a:t>1/2/20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B8257-170B-5A43-A57D-C997384E5B8F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3264" y="1803400"/>
            <a:ext cx="4771048" cy="711200"/>
          </a:xfrm>
        </p:spPr>
        <p:txBody>
          <a:bodyPr anchor="ctr"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2514600"/>
            <a:ext cx="4775200" cy="35560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1664" y="1803400"/>
            <a:ext cx="4771048" cy="711200"/>
          </a:xfrm>
        </p:spPr>
        <p:txBody>
          <a:bodyPr anchor="ctr"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2514600"/>
            <a:ext cx="4775200" cy="35560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Alisa Smith. All rights reserved.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2C8B-EE4E-FA49-888C-4CC564EE1F5A}" type="datetime1">
              <a:rPr lang="en-US" smtClean="0"/>
              <a:t>1/2/20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B8257-170B-5A43-A57D-C997384E5B8F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Alisa Smith. All rights reserved.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99E3F-010A-8B45-B70F-C6FC353AB8D7}" type="datetime1">
              <a:rPr lang="en-US" smtClean="0"/>
              <a:t>1/2/20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B8257-170B-5A43-A57D-C997384E5B8F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Alisa Smith. All rights reserved.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50787-19A9-9D42-B57E-9D4124925215}" type="datetime1">
              <a:rPr lang="en-US" smtClean="0"/>
              <a:t>1/2/20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B8257-170B-5A43-A57D-C997384E5B8F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1" y="1803401"/>
            <a:ext cx="6604001" cy="42672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0" y="1803401"/>
            <a:ext cx="2844801" cy="4267201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Alisa Smith. All rights reserved.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8670-EA0B-A545-8C61-AE7682BB691E}" type="datetime1">
              <a:rPr lang="en-US" smtClean="0"/>
              <a:t>1/2/20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B8257-170B-5A43-A57D-C997384E5B8F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1219200" y="1803400"/>
            <a:ext cx="6604000" cy="426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1800"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339088" y="1925320"/>
            <a:ext cx="6364224" cy="4023360"/>
          </a:xfrm>
          <a:solidFill>
            <a:schemeClr val="bg2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0" y="1803401"/>
            <a:ext cx="2844801" cy="41656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Alisa Smith. All rights reserved.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838BA-8725-B341-A877-92EF77614ADB}" type="datetime1">
              <a:rPr lang="en-US" smtClean="0"/>
              <a:t>1/2/20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B8257-170B-5A43-A57D-C997384E5B8F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2400"/>
          </a:p>
        </p:txBody>
      </p:sp>
      <p:sp>
        <p:nvSpPr>
          <p:cNvPr id="8" name="Rounded Rectangle 7"/>
          <p:cNvSpPr/>
          <p:nvPr/>
        </p:nvSpPr>
        <p:spPr>
          <a:xfrm>
            <a:off x="304801" y="301752"/>
            <a:ext cx="11582400" cy="6254496"/>
          </a:xfrm>
          <a:prstGeom prst="roundRect">
            <a:avLst>
              <a:gd name="adj" fmla="val 2341"/>
            </a:avLst>
          </a:prstGeom>
          <a:solidFill>
            <a:srgbClr val="FFFFFF"/>
          </a:solidFill>
          <a:ln>
            <a:noFill/>
          </a:ln>
          <a:effectLst>
            <a:innerShdw blurRad="508000">
              <a:srgbClr val="FFD14B">
                <a:alpha val="69804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1" y="431800"/>
            <a:ext cx="9753600" cy="1168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1" y="1803400"/>
            <a:ext cx="9753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7416801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Copyright © 2020 Alisa Smith. All rights reserved.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39200" y="6172200"/>
            <a:ext cx="1219201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5481087-8F76-1641-B344-5F287087CA8A}" type="datetime1">
              <a:rPr lang="en-US" smtClean="0"/>
              <a:t>1/2/20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1601" y="6172200"/>
            <a:ext cx="7112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ACAB8257-170B-5A43-A57D-C997384E5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918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0392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144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53896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55648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057400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359152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660904" indent="-246888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bhall@cap-press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#_ftn1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Much of what we know or think we know is based on life experience, intuition, authoritative sources, and science. </a:t>
            </a:r>
            <a:endParaRPr lang="en-US" dirty="0" smtClean="0"/>
          </a:p>
          <a:p>
            <a:r>
              <a:rPr lang="en-US" dirty="0"/>
              <a:t>Judges and attorneys in the legal system routinely rely on "logic" or assumptions about human behavior in resolving legal disputes. </a:t>
            </a:r>
            <a:endParaRPr lang="en-US" dirty="0" smtClean="0"/>
          </a:p>
          <a:p>
            <a:r>
              <a:rPr lang="en-US" dirty="0"/>
              <a:t>When social scientists undertake the study of what is real, they do so by utilizing a particular method of study — called the scientific method.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00400" y="4648201"/>
            <a:ext cx="5334000" cy="12003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Scientific Method: </a:t>
            </a:r>
            <a:r>
              <a:rPr lang="en-US" dirty="0"/>
              <a:t>A</a:t>
            </a:r>
            <a:r>
              <a:rPr lang="en-US" dirty="0"/>
              <a:t>n </a:t>
            </a:r>
            <a:r>
              <a:rPr lang="en-US" dirty="0"/>
              <a:t>approach to acquiring knowledge that uses observations to develop a hypothesis and then empirically tests the hypothesis by making additional, systematic observations.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Alisa Smith.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326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2464" y="3657124"/>
            <a:ext cx="9432387" cy="115806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full set of </a:t>
            </a:r>
            <a:r>
              <a:rPr lang="en-US" sz="2200" dirty="0" smtClean="0"/>
              <a:t>201</a:t>
            </a:r>
            <a:r>
              <a:rPr lang="en-US" dirty="0" smtClean="0"/>
              <a:t> </a:t>
            </a:r>
            <a:r>
              <a:rPr lang="en-US" dirty="0" err="1" smtClean="0"/>
              <a:t>powerpoint</a:t>
            </a:r>
            <a:r>
              <a:rPr lang="en-US" dirty="0" smtClean="0"/>
              <a:t> slides is available upon adoption. If you are a professor using this book for a course, please contact Beth hall at </a:t>
            </a:r>
            <a:r>
              <a:rPr lang="en-US" dirty="0" smtClean="0">
                <a:hlinkClick r:id="rId2"/>
              </a:rPr>
              <a:t>bhall@cap-press.com</a:t>
            </a:r>
            <a:r>
              <a:rPr lang="en-US" dirty="0" smtClean="0"/>
              <a:t> to request your slides.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Alisa Smith.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B8257-170B-5A43-A57D-C997384E5B8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429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0471" y="1803400"/>
            <a:ext cx="9751060" cy="4673600"/>
          </a:xfrm>
        </p:spPr>
        <p:txBody>
          <a:bodyPr>
            <a:normAutofit/>
          </a:bodyPr>
          <a:lstStyle/>
          <a:p>
            <a:r>
              <a:rPr lang="en-US" dirty="0"/>
              <a:t>Researchers collect quantitative or qualitative data to test hypotheses. </a:t>
            </a:r>
            <a:endParaRPr lang="en-US" dirty="0" smtClean="0"/>
          </a:p>
          <a:p>
            <a:pPr lvl="1"/>
            <a:r>
              <a:rPr lang="en-US" dirty="0"/>
              <a:t>Quantitative research methods emphasize objective measures and statistical </a:t>
            </a:r>
            <a:r>
              <a:rPr lang="en-US" dirty="0" smtClean="0"/>
              <a:t>analysis.</a:t>
            </a:r>
          </a:p>
          <a:p>
            <a:pPr lvl="2"/>
            <a:r>
              <a:rPr lang="en-US" dirty="0" smtClean="0"/>
              <a:t>Quantitative </a:t>
            </a:r>
            <a:r>
              <a:rPr lang="en-US" dirty="0"/>
              <a:t>findings attempt to generalize about groups or explain social phenomena (</a:t>
            </a:r>
            <a:r>
              <a:rPr lang="en-US" dirty="0" err="1"/>
              <a:t>Babbie</a:t>
            </a:r>
            <a:r>
              <a:rPr lang="en-US" dirty="0"/>
              <a:t>, 2010). </a:t>
            </a:r>
            <a:endParaRPr lang="en-US" dirty="0" smtClean="0"/>
          </a:p>
          <a:p>
            <a:pPr lvl="1"/>
            <a:r>
              <a:rPr lang="en-US" dirty="0" smtClean="0"/>
              <a:t>Qualitative research </a:t>
            </a:r>
            <a:r>
              <a:rPr lang="en-US" dirty="0"/>
              <a:t>“involves collecting and/or working with text, images, or sounds” (Guest, </a:t>
            </a:r>
            <a:r>
              <a:rPr lang="en-US" dirty="0" err="1"/>
              <a:t>Namey</a:t>
            </a:r>
            <a:r>
              <a:rPr lang="en-US" dirty="0"/>
              <a:t>, &amp; Mitchell, 2013, p. 3). </a:t>
            </a:r>
            <a:endParaRPr lang="en-US" dirty="0" smtClean="0"/>
          </a:p>
          <a:p>
            <a:r>
              <a:rPr lang="en-US" dirty="0"/>
              <a:t>Both types of research may be considered basic or pure and applied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Basic research is driven by curiosity and </a:t>
            </a:r>
            <a:r>
              <a:rPr lang="en-US" dirty="0" smtClean="0"/>
              <a:t>interest; </a:t>
            </a:r>
            <a:r>
              <a:rPr lang="en-US" dirty="0"/>
              <a:t>it is the gaining of knowledge for the sake of </a:t>
            </a:r>
            <a:r>
              <a:rPr lang="en-US" dirty="0" smtClean="0"/>
              <a:t>knowledge.</a:t>
            </a:r>
          </a:p>
          <a:p>
            <a:pPr lvl="1"/>
            <a:r>
              <a:rPr lang="en-US" dirty="0" smtClean="0"/>
              <a:t>Applied </a:t>
            </a:r>
            <a:r>
              <a:rPr lang="en-US" dirty="0"/>
              <a:t>research is intended to solve some problem or improve a social </a:t>
            </a:r>
            <a:r>
              <a:rPr lang="en-US" dirty="0" smtClean="0"/>
              <a:t>condition.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Alisa Smith.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7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Scientific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ocial </a:t>
            </a:r>
            <a:r>
              <a:rPr lang="en-US" dirty="0"/>
              <a:t>science evidence </a:t>
            </a:r>
            <a:r>
              <a:rPr lang="en-US" dirty="0" smtClean="0"/>
              <a:t>is defined </a:t>
            </a:r>
            <a:r>
              <a:rPr lang="en-US" dirty="0"/>
              <a:t>broadly to include psychology, economics, sociology, political science, anthropology, public policy, and criminal justice, but not </a:t>
            </a:r>
            <a:r>
              <a:rPr lang="en-US" dirty="0" smtClean="0"/>
              <a:t>history.</a:t>
            </a:r>
          </a:p>
          <a:p>
            <a:r>
              <a:rPr lang="en-US" dirty="0"/>
              <a:t>Courts and policy-makers use three types of evidence in resolving disputes and creating </a:t>
            </a:r>
            <a:r>
              <a:rPr lang="en-US" dirty="0" smtClean="0"/>
              <a:t>law</a:t>
            </a:r>
          </a:p>
          <a:p>
            <a:pPr lvl="1"/>
            <a:r>
              <a:rPr lang="en-US" dirty="0" smtClean="0"/>
              <a:t>adjudicative </a:t>
            </a:r>
            <a:r>
              <a:rPr lang="en-US" dirty="0"/>
              <a:t>facts (also referred to as social facts</a:t>
            </a:r>
            <a:r>
              <a:rPr lang="en-US" dirty="0" smtClean="0"/>
              <a:t>),</a:t>
            </a:r>
          </a:p>
          <a:p>
            <a:pPr lvl="1"/>
            <a:r>
              <a:rPr lang="en-US" dirty="0" smtClean="0"/>
              <a:t>legislative </a:t>
            </a:r>
            <a:r>
              <a:rPr lang="en-US" dirty="0"/>
              <a:t>facts (also referred to as social authority) </a:t>
            </a:r>
            <a:r>
              <a:rPr lang="en-US" dirty="0" smtClean="0"/>
              <a:t>and</a:t>
            </a:r>
          </a:p>
          <a:p>
            <a:pPr lvl="1"/>
            <a:r>
              <a:rPr lang="en-US" dirty="0" smtClean="0"/>
              <a:t>social </a:t>
            </a:r>
            <a:r>
              <a:rPr lang="en-US" dirty="0"/>
              <a:t>framework evidence (Davis, 1942; Monahan &amp; Walker, 1998). </a:t>
            </a:r>
            <a:endParaRPr lang="en-US" dirty="0" smtClean="0"/>
          </a:p>
          <a:p>
            <a:pPr lvl="2"/>
            <a:r>
              <a:rPr lang="en-US" dirty="0" smtClean="0"/>
              <a:t>SFE is a combination </a:t>
            </a:r>
            <a:r>
              <a:rPr lang="en-US" dirty="0"/>
              <a:t>of adjudicative and legislative </a:t>
            </a:r>
            <a:r>
              <a:rPr lang="en-US" dirty="0" smtClean="0"/>
              <a:t>facts.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Alisa Smith.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791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Science and Adjudicative or Social Fact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0471" y="1803400"/>
            <a:ext cx="9751060" cy="4673600"/>
          </a:xfrm>
        </p:spPr>
        <p:txBody>
          <a:bodyPr>
            <a:normAutofit/>
          </a:bodyPr>
          <a:lstStyle/>
          <a:p>
            <a:r>
              <a:rPr lang="en-US" dirty="0"/>
              <a:t>E</a:t>
            </a:r>
            <a:r>
              <a:rPr lang="en-US" dirty="0" smtClean="0"/>
              <a:t>vidence that provides </a:t>
            </a:r>
            <a:r>
              <a:rPr lang="en-US" dirty="0"/>
              <a:t>information to assist juries in determining questions about "who-what-where-when-why</a:t>
            </a:r>
            <a:r>
              <a:rPr lang="en-US" dirty="0" smtClean="0"/>
              <a:t>.“</a:t>
            </a:r>
          </a:p>
          <a:p>
            <a:pPr lvl="1"/>
            <a:r>
              <a:rPr lang="en-US" dirty="0" smtClean="0"/>
              <a:t>These </a:t>
            </a:r>
            <a:r>
              <a:rPr lang="en-US" dirty="0"/>
              <a:t>case-specific facts do not address general questions or changing laws or policies</a:t>
            </a:r>
            <a:r>
              <a:rPr lang="en-US" dirty="0" smtClean="0"/>
              <a:t>.</a:t>
            </a:r>
          </a:p>
          <a:p>
            <a:r>
              <a:rPr lang="en-US" dirty="0"/>
              <a:t>In criminal cases, adjudicative fact examples can be found in pre-trial publicity and the prosecution of pornography or obscenity cases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In pornography cases, community standards and assessments are essential to establish community norms. </a:t>
            </a:r>
            <a:endParaRPr lang="en-US" dirty="0" smtClean="0"/>
          </a:p>
          <a:p>
            <a:pPr lvl="1"/>
            <a:r>
              <a:rPr lang="en-US" dirty="0"/>
              <a:t>To gauge community bias or standards, for example, social scientists may conduct surveys or telephone interviews</a:t>
            </a:r>
            <a:r>
              <a:rPr lang="en-US" dirty="0" smtClean="0"/>
              <a:t>.</a:t>
            </a:r>
          </a:p>
          <a:p>
            <a:r>
              <a:rPr lang="en-US" dirty="0"/>
              <a:t>The Court has struggled with defining and distinguishing between what is considered obscene, and not.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Alisa Smith.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34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Science and Adjudicative or Social </a:t>
            </a:r>
            <a:r>
              <a:rPr lang="en-US" dirty="0" smtClean="0"/>
              <a:t>Fact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0471" y="1803400"/>
            <a:ext cx="9751060" cy="4597400"/>
          </a:xfrm>
        </p:spPr>
        <p:txBody>
          <a:bodyPr>
            <a:normAutofit/>
          </a:bodyPr>
          <a:lstStyle/>
          <a:p>
            <a:r>
              <a:rPr lang="en-US" dirty="0"/>
              <a:t>In </a:t>
            </a:r>
            <a:r>
              <a:rPr lang="en-US" i="1" dirty="0"/>
              <a:t>Miller v. California </a:t>
            </a:r>
            <a:r>
              <a:rPr lang="en-US" dirty="0"/>
              <a:t>(1973), the United States Supreme Court developed a test for identifying obscene materials:</a:t>
            </a:r>
          </a:p>
          <a:p>
            <a:pPr lvl="1"/>
            <a:r>
              <a:rPr lang="en-US" dirty="0"/>
              <a:t>(</a:t>
            </a:r>
            <a:r>
              <a:rPr lang="en-US" dirty="0" smtClean="0"/>
              <a:t>a) whether </a:t>
            </a:r>
            <a:r>
              <a:rPr lang="en-US" dirty="0"/>
              <a:t>the average person, applying contemporary community standards, would find that the work, taken as a whole, appeals to the prurient interests, </a:t>
            </a:r>
          </a:p>
          <a:p>
            <a:pPr lvl="1"/>
            <a:r>
              <a:rPr lang="en-US" dirty="0"/>
              <a:t>(b) whether the work depicts or describes, in a patently offensive way, sexual conduct specifically defined by the applicable state law; and </a:t>
            </a:r>
          </a:p>
          <a:p>
            <a:pPr lvl="1"/>
            <a:r>
              <a:rPr lang="en-US" dirty="0"/>
              <a:t>(c) whether the work, taken as a whole, lacks serious literary, artistic, political or scientific value</a:t>
            </a:r>
            <a:r>
              <a:rPr lang="en-US" dirty="0" smtClean="0"/>
              <a:t>.</a:t>
            </a:r>
          </a:p>
          <a:p>
            <a:r>
              <a:rPr lang="en-US" dirty="0"/>
              <a:t>Jurors do not apply their personal views or values in deciding what is, or is not obscenity. Instead, they apply the community standards (</a:t>
            </a:r>
            <a:r>
              <a:rPr lang="en-US" i="1" dirty="0" err="1"/>
              <a:t>Hamling</a:t>
            </a:r>
            <a:r>
              <a:rPr lang="en-US" i="1" dirty="0"/>
              <a:t> v. U.S.</a:t>
            </a:r>
            <a:r>
              <a:rPr lang="en-US" dirty="0"/>
              <a:t>, 1974).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Alisa Smith.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78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Science and Adjudicative or Social Fact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 </a:t>
            </a:r>
            <a:r>
              <a:rPr lang="en-US" dirty="0" smtClean="0"/>
              <a:t>jurors determine </a:t>
            </a:r>
            <a:r>
              <a:rPr lang="en-US" dirty="0"/>
              <a:t>community standards on obscenity?</a:t>
            </a:r>
          </a:p>
          <a:p>
            <a:pPr lvl="1"/>
            <a:r>
              <a:rPr lang="en-US" dirty="0" smtClean="0"/>
              <a:t>Courts </a:t>
            </a:r>
            <a:r>
              <a:rPr lang="en-US" dirty="0"/>
              <a:t>in a few states and Canada have admitted the results from social science surveys to assist judges, or juries</a:t>
            </a:r>
            <a:r>
              <a:rPr lang="en-US" baseline="30000" dirty="0">
                <a:hlinkClick r:id="rId2" action="ppaction://hlinkfile"/>
              </a:rPr>
              <a:t>1</a:t>
            </a:r>
            <a:r>
              <a:rPr lang="en-US" dirty="0"/>
              <a:t> in determining "community standards" (Clark, 1993</a:t>
            </a:r>
            <a:r>
              <a:rPr lang="en-US" dirty="0" smtClean="0"/>
              <a:t>). 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dirty="0" smtClean="0"/>
              <a:t>Researchers </a:t>
            </a:r>
            <a:r>
              <a:rPr lang="en-US" dirty="0"/>
              <a:t>have assisted courts and juries to define and distinguish societal views on what should, or should not be protected as free speech and art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The three most common types of evidence offered to prove community standards are expert opinion testimony, public opinion surveys, and comparable materials available in the community" (Peterson 1998, p. 639). </a:t>
            </a:r>
            <a:endParaRPr lang="en-US" dirty="0" smtClean="0"/>
          </a:p>
          <a:p>
            <a:pPr lvl="1"/>
            <a:r>
              <a:rPr lang="en-US" dirty="0" smtClean="0"/>
              <a:t>Community surveys are the </a:t>
            </a:r>
            <a:r>
              <a:rPr lang="en-US" dirty="0"/>
              <a:t>most common form of expert evidence introduced to educate juries on community standards (Clark, 1993; Peterson, 1998).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Alisa Smith.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84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Science and </a:t>
            </a:r>
            <a:r>
              <a:rPr lang="en-US" dirty="0" smtClean="0"/>
              <a:t>Legislative Fact or Social Authority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0471" y="1803400"/>
            <a:ext cx="9751060" cy="4597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When a [court] wrestles with a question of law or policy, it is acting </a:t>
            </a:r>
            <a:r>
              <a:rPr lang="en-US" dirty="0" smtClean="0"/>
              <a:t>legislatively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/>
              <a:t>Davis, 1942, p. 402</a:t>
            </a:r>
            <a:r>
              <a:rPr lang="en-US" dirty="0" smtClean="0"/>
              <a:t>).</a:t>
            </a:r>
          </a:p>
          <a:p>
            <a:pPr lvl="1"/>
            <a:r>
              <a:rPr lang="en-US" dirty="0"/>
              <a:t>Courts’ determinations of legislative facts impact more than just the parties in litigation, and these decisions are more controversial than simple applications to adjudicative facts. </a:t>
            </a:r>
            <a:endParaRPr lang="en-US" dirty="0" smtClean="0"/>
          </a:p>
          <a:p>
            <a:pPr lvl="1"/>
            <a:r>
              <a:rPr lang="en-US" dirty="0"/>
              <a:t>These facts shape constitutional rules, legal precedent, and public policy. </a:t>
            </a:r>
            <a:endParaRPr lang="en-US" dirty="0" smtClean="0"/>
          </a:p>
          <a:p>
            <a:r>
              <a:rPr lang="en-US" dirty="0"/>
              <a:t>Monahan and Walker </a:t>
            </a:r>
            <a:r>
              <a:rPr lang="en-US" dirty="0" smtClean="0"/>
              <a:t>(1986) proposed </a:t>
            </a:r>
            <a:r>
              <a:rPr lang="en-US" dirty="0"/>
              <a:t>treating ‘legislative fact’ evidence as social </a:t>
            </a:r>
            <a:r>
              <a:rPr lang="en-US" dirty="0" smtClean="0"/>
              <a:t>authority.</a:t>
            </a:r>
          </a:p>
          <a:p>
            <a:pPr lvl="1"/>
            <a:r>
              <a:rPr lang="en-US" dirty="0"/>
              <a:t>Monahan and Walker </a:t>
            </a:r>
            <a:r>
              <a:rPr lang="en-US" dirty="0" smtClean="0"/>
              <a:t>(1986) recommend </a:t>
            </a:r>
            <a:r>
              <a:rPr lang="en-US" dirty="0"/>
              <a:t>that empirical findings are treated the same way, i.e., general empirical propositions become social authority with precedential </a:t>
            </a:r>
            <a:r>
              <a:rPr lang="en-US" dirty="0" smtClean="0"/>
              <a:t>value.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conceptualization of social authority provides “coherence” to “the task of incorporating social science research in the judicial lawmaking process” (Monahan &amp; Walker, 2018, p. 372).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Alisa Smith.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12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Science and Legislative </a:t>
            </a:r>
            <a:r>
              <a:rPr lang="en-US" dirty="0" smtClean="0"/>
              <a:t>Fact or Social Authority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0471" y="1803400"/>
            <a:ext cx="9751060" cy="4521200"/>
          </a:xfrm>
        </p:spPr>
        <p:txBody>
          <a:bodyPr>
            <a:normAutofit/>
          </a:bodyPr>
          <a:lstStyle/>
          <a:p>
            <a:r>
              <a:rPr lang="en-US" dirty="0"/>
              <a:t>Monahan and Walker </a:t>
            </a:r>
            <a:r>
              <a:rPr lang="en-US" dirty="0" smtClean="0"/>
              <a:t>(1986</a:t>
            </a:r>
            <a:r>
              <a:rPr lang="en-US" dirty="0"/>
              <a:t>, p. 499</a:t>
            </a:r>
            <a:r>
              <a:rPr lang="en-US" dirty="0" smtClean="0"/>
              <a:t>) developed </a:t>
            </a:r>
            <a:r>
              <a:rPr lang="en-US" dirty="0"/>
              <a:t>criteria for judges to assess the admissibility of social science research as evidence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(</a:t>
            </a:r>
            <a:r>
              <a:rPr lang="en-US" dirty="0"/>
              <a:t>1) the findings have survived the critical review of the scientific community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(</a:t>
            </a:r>
            <a:r>
              <a:rPr lang="en-US" dirty="0"/>
              <a:t>2) the research methods employed were valid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(</a:t>
            </a:r>
            <a:r>
              <a:rPr lang="en-US" dirty="0"/>
              <a:t>3) the study is generalizable to the case at issue; </a:t>
            </a:r>
            <a:r>
              <a:rPr lang="en-US" dirty="0" smtClean="0"/>
              <a:t>and</a:t>
            </a:r>
          </a:p>
          <a:p>
            <a:pPr lvl="1"/>
            <a:r>
              <a:rPr lang="en-US" dirty="0" smtClean="0"/>
              <a:t>(4</a:t>
            </a:r>
            <a:r>
              <a:rPr lang="en-US" dirty="0"/>
              <a:t>) the findings are supported by other </a:t>
            </a:r>
            <a:r>
              <a:rPr lang="en-US" dirty="0" smtClean="0"/>
              <a:t>research.</a:t>
            </a:r>
          </a:p>
          <a:p>
            <a:r>
              <a:rPr lang="en-US" dirty="0"/>
              <a:t>Once approved by an appellate court, social science research would hold precedential value, much like legal decisions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Alisa Smith.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8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Science and Legislative Fact or Social Authority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0471" y="1676400"/>
            <a:ext cx="9751060" cy="4724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cases most likely to rely on social authority involve constitutional law questions concerning the "First, Sixth, Eighth, and Fourteenth Amendments (Monahan &amp; Walker, 1998, p. 179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Other </a:t>
            </a:r>
            <a:r>
              <a:rPr lang="en-US" dirty="0"/>
              <a:t>issues include the constitutional minimum number of persons necessary for a criminal jury and the use of video-taping witness </a:t>
            </a:r>
            <a:r>
              <a:rPr lang="en-US" dirty="0" smtClean="0"/>
              <a:t>testimony.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everal </a:t>
            </a:r>
            <a:r>
              <a:rPr lang="en-US" dirty="0"/>
              <a:t>issues concerning the constitutionality of the death penalty involve legislative fact questions — proportionality, racial discrimination, and deterrent-effect issues. </a:t>
            </a:r>
            <a:endParaRPr lang="en-US" dirty="0" smtClean="0"/>
          </a:p>
          <a:p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i="1" dirty="0"/>
              <a:t>Williams v. </a:t>
            </a:r>
            <a:r>
              <a:rPr lang="en-US" i="1" dirty="0" smtClean="0"/>
              <a:t>Florida (1970)</a:t>
            </a:r>
            <a:r>
              <a:rPr lang="en-US" dirty="0" smtClean="0"/>
              <a:t>, Williams </a:t>
            </a:r>
            <a:r>
              <a:rPr lang="en-US" dirty="0"/>
              <a:t>was tried and convicted of robbery by a six-person </a:t>
            </a:r>
            <a:r>
              <a:rPr lang="en-US" dirty="0" smtClean="0"/>
              <a:t>jury.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Court held that twelve-person juries were not a necessary ingredient of "trial by jury," and six-person juries, used in Florida in felony prosecutions, did not violate the </a:t>
            </a:r>
            <a:r>
              <a:rPr lang="en-US" dirty="0" smtClean="0"/>
              <a:t>Constitution.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conclusion is a matter of legislative fact or social authority, rooted in the Court’s adoption of a functional-equivalence test.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19201" y="6248400"/>
            <a:ext cx="7416801" cy="304800"/>
          </a:xfrm>
        </p:spPr>
        <p:txBody>
          <a:bodyPr/>
          <a:lstStyle/>
          <a:p>
            <a:r>
              <a:rPr lang="en-US" smtClean="0"/>
              <a:t>Copyright © 2020 Alisa Smith. </a:t>
            </a:r>
            <a:r>
              <a:rPr lang="en-US" dirty="0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567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oks Classic 16x9">
  <a:themeElements>
    <a:clrScheme name="BooksClassic_16x9">
      <a:dk1>
        <a:srgbClr val="6A3A20"/>
      </a:dk1>
      <a:lt1>
        <a:sysClr val="window" lastClr="FFFFFF"/>
      </a:lt1>
      <a:dk2>
        <a:srgbClr val="000000"/>
      </a:dk2>
      <a:lt2>
        <a:srgbClr val="FFEDB9"/>
      </a:lt2>
      <a:accent1>
        <a:srgbClr val="6A3A20"/>
      </a:accent1>
      <a:accent2>
        <a:srgbClr val="B4914C"/>
      </a:accent2>
      <a:accent3>
        <a:srgbClr val="610606"/>
      </a:accent3>
      <a:accent4>
        <a:srgbClr val="2B3742"/>
      </a:accent4>
      <a:accent5>
        <a:srgbClr val="787A41"/>
      </a:accent5>
      <a:accent6>
        <a:srgbClr val="B95E14"/>
      </a:accent6>
      <a:hlink>
        <a:srgbClr val="2B3742"/>
      </a:hlink>
      <a:folHlink>
        <a:srgbClr val="C1A56D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50000"/>
              </a:schemeClr>
            </a:gs>
            <a:gs pos="6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/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2801059.potx" id="{C5FD5170-17AC-4815-968A-FDC1AAB6E99D}" vid="{74C691A5-1550-4555-B870-169F3443F41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Chapter 1</Template>
  <TotalTime>6</TotalTime>
  <Words>1190</Words>
  <Application>Microsoft Macintosh PowerPoint</Application>
  <PresentationFormat>Widescreen</PresentationFormat>
  <Paragraphs>82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Constantia</vt:lpstr>
      <vt:lpstr>Books Classic 16x9</vt:lpstr>
      <vt:lpstr>The Scientific Method</vt:lpstr>
      <vt:lpstr>Data</vt:lpstr>
      <vt:lpstr>Social Scientific Evidence</vt:lpstr>
      <vt:lpstr>Social Science and Adjudicative or Social Fact</vt:lpstr>
      <vt:lpstr>Social Science and Adjudicative or Social Fact (continued)</vt:lpstr>
      <vt:lpstr>Social Science and Adjudicative or Social Fact (continued)</vt:lpstr>
      <vt:lpstr>Social Science and Legislative Fact or Social Authority</vt:lpstr>
      <vt:lpstr>Social Science and Legislative Fact or Social Authority (continued)</vt:lpstr>
      <vt:lpstr>Social Science and Legislative Fact or Social Authority (continued)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Scientific Method</dc:title>
  <dc:creator>Microsoft Office User</dc:creator>
  <cp:lastModifiedBy>Microsoft Office User</cp:lastModifiedBy>
  <cp:revision>1</cp:revision>
  <dcterms:created xsi:type="dcterms:W3CDTF">2020-01-02T18:01:28Z</dcterms:created>
  <dcterms:modified xsi:type="dcterms:W3CDTF">2020-01-02T18:07:54Z</dcterms:modified>
</cp:coreProperties>
</file>