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5" r:id="rId3"/>
    <p:sldId id="276" r:id="rId4"/>
    <p:sldId id="279" r:id="rId5"/>
    <p:sldId id="278" r:id="rId6"/>
    <p:sldId id="25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2" autoAdjust="0"/>
    <p:restoredTop sz="94660"/>
  </p:normalViewPr>
  <p:slideViewPr>
    <p:cSldViewPr snapToGrid="0">
      <p:cViewPr varScale="1">
        <p:scale>
          <a:sx n="99" d="100"/>
          <a:sy n="99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EB78E-8684-4CD4-BB57-F7D3143E101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95400-3A46-43BC-BF48-03629A8B0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3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CFE99-443F-468B-A8A5-B16538069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9CAC6-29A4-4B75-8D03-7E2F0A1D6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AA78C3-1315-4929-8EA0-A9A6E78E4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6BB89-8342-49CC-82DE-174B99BA652E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75772-C5DF-4D68-870F-5F3D6767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ECCE9-5716-4EA0-9A31-B86CB384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80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E043C-CDD2-45FF-8045-D0920F04F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A15B1-F3E5-4904-A8A9-40DB334993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6C730-E6EF-42FB-ADE3-E6BD0C6D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EF487-1809-4AEA-A970-17D15D9CB503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D3779-4A0D-49CD-B406-9F7A658FD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AB98-D213-4750-87CE-A90B20A66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5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44FC2E-F981-49FD-B28B-94AAE4D43D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55A480-6592-464D-AEF2-F12D234F3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0A2DE1-642D-4FE6-A697-2244C9B96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42663-72DF-4AEE-91B0-F36460329CB9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E7731-C3EA-4512-951B-1EA77078D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F4DE6-966F-4B71-BFC5-D743C0409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2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B5B1B-085A-4C2C-A784-B337EE18A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4BB711-C3D1-482D-A935-9677018D4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D85B7-849F-4EBA-A12C-7D9D1570D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168D-3F92-4ACA-AE0B-157FB80A7EEC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F7D3C-11E3-4591-A763-81D230BE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9BC9B-FF96-4F3A-8590-4AD275FCA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39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CCC2B-7410-4C6D-8047-9D9F47A60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BBE6C-690C-4BAA-AED3-26C7C9D14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4B5C7-6D14-4A39-98AA-1515D9FE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359DB-D268-483D-A23D-57020D54D6AB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BE507-704E-41C4-9480-DA88E236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A5B89-ACB9-4F7F-809B-F9680FF8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7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50B69-035F-47B2-9523-44F5BE7C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94AEF-9FB1-4EB8-A3B2-879A8B85C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E26AC-485A-48EE-9AB4-E6F1E196C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DBA58F-E0F6-4547-A7BA-3EB273E70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14987-0E63-4341-928F-51CEDAC1CE65}" type="datetime1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47A86-3C70-4EE3-8D24-C6F58373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650B2-9314-4D05-9AD8-7E971845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C554-B79A-4CE1-85D2-BAFCE82C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4CB47-468B-4808-8B32-15D812ED5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D8A43-D55C-4044-8AEC-8B615B3AF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40B6DE-714B-472D-84C2-59AA6FB001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00B02-4417-47C4-A5F5-00B6A5C8E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BD336-3334-45D4-918C-913BDFFF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7BF50-014A-4A5C-91A9-3A0B35294712}" type="datetime1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221AC1-B448-4F9E-A84F-20E727E6E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F12966-4B5B-4583-BFF8-F4CFE0A8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5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AD958-7A50-4F0A-B3C6-BE6144AC0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5A403-7F34-4BF1-980E-CA475B69F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BD475-F9BA-4935-B509-75620AF6DF78}" type="datetime1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61B611-9011-4B16-AEC3-8AAB1A83C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8807E6-8E43-47DE-B526-DB85971A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90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BAECBF-754B-4DE1-87BC-FCD1D43ED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BCFD6-101A-45E0-8CC9-9EFFE6897963}" type="datetime1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701D1A-B3C6-4007-B666-530DF116B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C1490A-089F-4C75-9ACF-29FE05F31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50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580E-D75A-4260-9F5E-07950444D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C468B-5DD4-4D54-826A-F58215FC4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E96DB5-83AA-4264-AD8D-0046BDC683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71113-5FF4-4CCD-A72D-D626C1DDA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BF6A2-90EF-4988-9252-FC18F0DFBF5B}" type="datetime1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01319-1D0A-4B64-B2D7-F36AA1BF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6E6581-4B3C-4AA6-B375-A60BE6AAA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9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16219-1F8E-4AE3-85B5-84BF93216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1C1D69-3121-4B53-8107-4BCBF36B15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64D3F-91BA-4556-87AD-71661A6A53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23112-64B9-4FC2-9D3E-2E3EFACD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1D1D-12A3-40D9-9357-AFC82F8E4C99}" type="datetime1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49457-6F51-447D-A050-8C7B3F95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3D8A4-2319-45B7-99D4-707348C0C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20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4D33E-F17F-4BC2-B80A-8480AB787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2DB4E-8771-43E8-B891-4E323A8D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E5282-49E1-4EE8-A9FE-B7F647F442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E4A86-C7F4-4DE2-92D7-28E4071A4764}" type="datetime1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172C1-4AA5-49DF-8E43-BA50B1357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2020 Ned Snow. All rights reserved.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2EA4A-5318-4B56-B823-F5083944E7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F085-AEFA-4BE6-9B78-4F5EE2331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1/19/Constitution_Pg1of4_AC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1/19/Constitution_Pg1of4_AC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emeier@cap-press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524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rial Black" pitchFamily="34" charset="0"/>
                <a:ea typeface="BatangChe" pitchFamily="49" charset="-127"/>
              </a:rPr>
              <a:t>Copyright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2991535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Exclusive rights in original expression</a:t>
            </a:r>
          </a:p>
        </p:txBody>
      </p:sp>
      <p:pic>
        <p:nvPicPr>
          <p:cNvPr id="17" name="Picture 4" descr="File:Expression of the Emotions Plate III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8" r="5174" b="65794"/>
          <a:stretch/>
        </p:blipFill>
        <p:spPr bwMode="auto">
          <a:xfrm>
            <a:off x="2632194" y="3810992"/>
            <a:ext cx="3215421" cy="156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File:Expression of the Emotions Plate III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" t="68545" r="2357" b="3469"/>
          <a:stretch/>
        </p:blipFill>
        <p:spPr bwMode="auto">
          <a:xfrm>
            <a:off x="6328012" y="3783726"/>
            <a:ext cx="3261816" cy="1596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File:Music-GClef.sv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0C162-982E-41EC-8D05-EA5F91B6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Constitution Pg1of4 A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761" y="739140"/>
            <a:ext cx="4714875" cy="57054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60076" y="748092"/>
            <a:ext cx="800007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Blackadder ITC" pitchFamily="82" charset="0"/>
              </a:rPr>
              <a:t>The Congress shall have Power . . . </a:t>
            </a:r>
          </a:p>
          <a:p>
            <a:pPr algn="ctr"/>
            <a:r>
              <a:rPr lang="en-US" sz="4800" dirty="0">
                <a:latin typeface="Blackadder ITC" pitchFamily="82" charset="0"/>
              </a:rPr>
              <a:t>To promote the Progress of </a:t>
            </a:r>
          </a:p>
          <a:p>
            <a:pPr algn="ctr"/>
            <a:r>
              <a:rPr lang="en-US" sz="4800" b="1" dirty="0">
                <a:latin typeface="Blackadder ITC" pitchFamily="82" charset="0"/>
              </a:rPr>
              <a:t>Science  </a:t>
            </a:r>
            <a:r>
              <a:rPr lang="en-US" sz="4800" dirty="0">
                <a:latin typeface="Blackadder ITC" pitchFamily="82" charset="0"/>
              </a:rPr>
              <a:t>and  </a:t>
            </a:r>
            <a:r>
              <a:rPr lang="en-US" sz="4800" b="1" dirty="0">
                <a:latin typeface="Blackadder ITC" pitchFamily="82" charset="0"/>
              </a:rPr>
              <a:t>useful</a:t>
            </a:r>
            <a:r>
              <a:rPr lang="en-US" sz="4800" dirty="0">
                <a:latin typeface="Blackadder ITC" pitchFamily="82" charset="0"/>
              </a:rPr>
              <a:t> </a:t>
            </a:r>
            <a:r>
              <a:rPr lang="en-US" sz="4800" b="1" dirty="0">
                <a:latin typeface="Blackadder ITC" pitchFamily="82" charset="0"/>
              </a:rPr>
              <a:t>Arts</a:t>
            </a:r>
            <a:r>
              <a:rPr lang="en-US" sz="4800" dirty="0">
                <a:latin typeface="Blackadder ITC" pitchFamily="82" charset="0"/>
              </a:rPr>
              <a:t>, </a:t>
            </a:r>
          </a:p>
          <a:p>
            <a:pPr algn="ctr"/>
            <a:r>
              <a:rPr lang="en-US" sz="4800" dirty="0">
                <a:latin typeface="Blackadder ITC" pitchFamily="82" charset="0"/>
              </a:rPr>
              <a:t>by securing for limited Times </a:t>
            </a:r>
          </a:p>
          <a:p>
            <a:pPr algn="ctr"/>
            <a:r>
              <a:rPr lang="en-US" sz="4800" dirty="0">
                <a:latin typeface="Blackadder ITC" pitchFamily="82" charset="0"/>
              </a:rPr>
              <a:t>to </a:t>
            </a:r>
            <a:r>
              <a:rPr lang="en-US" sz="4800" b="1" dirty="0">
                <a:latin typeface="Blackadder ITC" pitchFamily="82" charset="0"/>
              </a:rPr>
              <a:t>Authors</a:t>
            </a:r>
            <a:r>
              <a:rPr lang="en-US" sz="4800" dirty="0">
                <a:latin typeface="Blackadder ITC" pitchFamily="82" charset="0"/>
              </a:rPr>
              <a:t> and </a:t>
            </a:r>
            <a:r>
              <a:rPr lang="en-US" sz="4800" b="1" dirty="0">
                <a:latin typeface="Blackadder ITC" pitchFamily="82" charset="0"/>
              </a:rPr>
              <a:t>Inventors </a:t>
            </a:r>
          </a:p>
          <a:p>
            <a:pPr algn="ctr"/>
            <a:r>
              <a:rPr lang="en-US" sz="4800" dirty="0">
                <a:latin typeface="Blackadder ITC" pitchFamily="82" charset="0"/>
              </a:rPr>
              <a:t>the exclusive Right to their respective </a:t>
            </a:r>
          </a:p>
          <a:p>
            <a:pPr algn="ctr"/>
            <a:r>
              <a:rPr lang="en-US" sz="4800" b="1" dirty="0">
                <a:latin typeface="Blackadder ITC" pitchFamily="82" charset="0"/>
              </a:rPr>
              <a:t>Writings </a:t>
            </a:r>
            <a:r>
              <a:rPr lang="en-US" sz="4800" dirty="0">
                <a:latin typeface="Blackadder ITC" pitchFamily="82" charset="0"/>
              </a:rPr>
              <a:t>and </a:t>
            </a:r>
            <a:r>
              <a:rPr lang="en-US" sz="4800" b="1" dirty="0">
                <a:latin typeface="Blackadder ITC" pitchFamily="82" charset="0"/>
              </a:rPr>
              <a:t>Discoveries</a:t>
            </a:r>
            <a:r>
              <a:rPr lang="en-US" sz="4800" dirty="0">
                <a:latin typeface="Blackadder ITC" pitchFamily="82" charset="0"/>
              </a:rPr>
              <a:t>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3671DB-B88C-4FA0-8B7E-61DC4D5D0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3509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12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Constitution Pg1of4 A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4761" y="739140"/>
            <a:ext cx="4714875" cy="570547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60076" y="748092"/>
            <a:ext cx="800007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Blackadder ITC" pitchFamily="82" charset="0"/>
              </a:rPr>
              <a:t>The Congress shall have Power . . . </a:t>
            </a:r>
          </a:p>
          <a:p>
            <a:pPr algn="ctr"/>
            <a:r>
              <a:rPr lang="en-US" sz="4800" dirty="0">
                <a:latin typeface="Blackadder ITC" pitchFamily="82" charset="0"/>
              </a:rPr>
              <a:t>To promote the Progress of 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Blackadder ITC" pitchFamily="82" charset="0"/>
              </a:rPr>
              <a:t>Science</a:t>
            </a:r>
            <a:r>
              <a:rPr lang="en-US" sz="4800" b="1" dirty="0">
                <a:latin typeface="Blackadder ITC" pitchFamily="82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Blackadder ITC" pitchFamily="82" charset="0"/>
              </a:rPr>
              <a:t> </a:t>
            </a:r>
            <a:r>
              <a:rPr lang="en-US" sz="4800" dirty="0">
                <a:latin typeface="Blackadder ITC" pitchFamily="82" charset="0"/>
              </a:rPr>
              <a:t>and  </a:t>
            </a:r>
            <a:r>
              <a:rPr lang="en-US" sz="4800" b="1" dirty="0">
                <a:solidFill>
                  <a:srgbClr val="FF0000"/>
                </a:solidFill>
                <a:latin typeface="Blackadder ITC" pitchFamily="82" charset="0"/>
              </a:rPr>
              <a:t>useful</a:t>
            </a:r>
            <a:r>
              <a:rPr lang="en-US" sz="4800" dirty="0">
                <a:solidFill>
                  <a:srgbClr val="FF0000"/>
                </a:solidFill>
                <a:latin typeface="Blackadder ITC" pitchFamily="82" charset="0"/>
              </a:rPr>
              <a:t> </a:t>
            </a:r>
            <a:r>
              <a:rPr lang="en-US" sz="4800" b="1" dirty="0">
                <a:solidFill>
                  <a:srgbClr val="FF0000"/>
                </a:solidFill>
                <a:latin typeface="Blackadder ITC" pitchFamily="82" charset="0"/>
              </a:rPr>
              <a:t>Arts</a:t>
            </a:r>
            <a:r>
              <a:rPr lang="en-US" sz="4800" dirty="0">
                <a:latin typeface="Blackadder ITC" pitchFamily="82" charset="0"/>
              </a:rPr>
              <a:t>, </a:t>
            </a:r>
          </a:p>
          <a:p>
            <a:pPr algn="ctr"/>
            <a:r>
              <a:rPr lang="en-US" sz="4800" dirty="0">
                <a:latin typeface="Blackadder ITC" pitchFamily="82" charset="0"/>
              </a:rPr>
              <a:t>by securing for limited Times </a:t>
            </a:r>
          </a:p>
          <a:p>
            <a:pPr algn="ctr"/>
            <a:r>
              <a:rPr lang="en-US" sz="4800" dirty="0">
                <a:latin typeface="Blackadder ITC" pitchFamily="82" charset="0"/>
              </a:rPr>
              <a:t>to </a:t>
            </a:r>
            <a:r>
              <a:rPr lang="en-US" sz="4800" b="1" dirty="0">
                <a:solidFill>
                  <a:srgbClr val="FF0000"/>
                </a:solidFill>
                <a:latin typeface="Blackadder ITC" pitchFamily="82" charset="0"/>
              </a:rPr>
              <a:t>Authors</a:t>
            </a:r>
            <a:r>
              <a:rPr lang="en-US" sz="4800" dirty="0">
                <a:solidFill>
                  <a:srgbClr val="FF0000"/>
                </a:solidFill>
                <a:latin typeface="Blackadder ITC" pitchFamily="82" charset="0"/>
              </a:rPr>
              <a:t> </a:t>
            </a:r>
            <a:r>
              <a:rPr lang="en-US" sz="4800" dirty="0">
                <a:latin typeface="Blackadder ITC" pitchFamily="82" charset="0"/>
              </a:rPr>
              <a:t>and </a:t>
            </a:r>
            <a:r>
              <a:rPr lang="en-US" sz="4800" b="1" dirty="0">
                <a:solidFill>
                  <a:srgbClr val="FF0000"/>
                </a:solidFill>
                <a:latin typeface="Blackadder ITC" pitchFamily="82" charset="0"/>
              </a:rPr>
              <a:t>Inventors</a:t>
            </a:r>
            <a:r>
              <a:rPr lang="en-US" sz="4800" b="1" dirty="0">
                <a:latin typeface="Blackadder ITC" pitchFamily="82" charset="0"/>
              </a:rPr>
              <a:t> </a:t>
            </a:r>
          </a:p>
          <a:p>
            <a:pPr algn="ctr"/>
            <a:r>
              <a:rPr lang="en-US" sz="4800" dirty="0">
                <a:latin typeface="Blackadder ITC" pitchFamily="82" charset="0"/>
              </a:rPr>
              <a:t>the exclusive Right to their respective </a:t>
            </a:r>
          </a:p>
          <a:p>
            <a:pPr algn="ctr"/>
            <a:r>
              <a:rPr lang="en-US" sz="4800" b="1" dirty="0">
                <a:solidFill>
                  <a:srgbClr val="FF0000"/>
                </a:solidFill>
                <a:latin typeface="Blackadder ITC" pitchFamily="82" charset="0"/>
              </a:rPr>
              <a:t>Writings</a:t>
            </a:r>
            <a:r>
              <a:rPr lang="en-US" sz="4800" b="1" dirty="0">
                <a:latin typeface="Blackadder ITC" pitchFamily="82" charset="0"/>
              </a:rPr>
              <a:t> </a:t>
            </a:r>
            <a:r>
              <a:rPr lang="en-US" sz="4800" dirty="0">
                <a:latin typeface="Blackadder ITC" pitchFamily="82" charset="0"/>
              </a:rPr>
              <a:t>and </a:t>
            </a:r>
            <a:r>
              <a:rPr lang="en-US" sz="4800" b="1" dirty="0">
                <a:solidFill>
                  <a:srgbClr val="FF0000"/>
                </a:solidFill>
                <a:latin typeface="Blackadder ITC" pitchFamily="82" charset="0"/>
              </a:rPr>
              <a:t>Discoveries</a:t>
            </a:r>
            <a:r>
              <a:rPr lang="en-US" sz="4800" dirty="0">
                <a:latin typeface="Blackadder ITC" pitchFamily="82" charset="0"/>
              </a:rPr>
              <a:t>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DAE24E-93F8-474A-A1C8-DCC95370E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09677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4"/>
                                      </p:to>
                                    </p:set>
                                    <p:animEffect filter="image" prLst="opacity: 0.4">
                                      <p:cBhvr rctx="IE">
                                        <p:cTn id="7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4132" y="660779"/>
            <a:ext cx="55290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The Purpose of Copyright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34003" y="1784818"/>
            <a:ext cx="74398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incentivize original expression and its dissemination;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increase knowledge and learning.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6833" y="4100367"/>
            <a:ext cx="444705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 restrains speech and knowledge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90144" y="3209850"/>
            <a:ext cx="423705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The Cost of Copyright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9A0AA5-DA09-4BD0-92B2-362BC603F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0506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1" y="402609"/>
            <a:ext cx="9143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Coverage Overview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93059" y="3646534"/>
            <a:ext cx="807785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3. Ownership (sole and joint authorship; work made for hire; 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	licenses).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3060" y="2508913"/>
            <a:ext cx="6029215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2. Subject matter of copyrightable works </a:t>
            </a: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	(what can and cannot be copyrighted).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93059" y="1756012"/>
            <a:ext cx="718177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1. Requirements for copyright (originality &amp; fixation).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93059" y="4858430"/>
            <a:ext cx="703429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4. Exclusive Rights (the rights of a copyright owner).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93060" y="5570388"/>
            <a:ext cx="489749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5. Infringement (direct and indirect).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3059" y="6282346"/>
            <a:ext cx="490230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6. Defenses (fair use) and Remedies.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BEE8B-A1B6-44D4-A9D4-391A587BD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89809" y="6294437"/>
            <a:ext cx="4114800" cy="365125"/>
          </a:xfrm>
        </p:spPr>
        <p:txBody>
          <a:bodyPr/>
          <a:lstStyle/>
          <a:p>
            <a:r>
              <a:rPr lang="en-US" dirty="0"/>
              <a:t>Copyright © 2020 Ned Snow.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201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0E16C-450A-4F29-AC20-D393F9EDB9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A3CD4D-F302-4E9E-83EC-80115DAA1F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full set of 669 PowerPoint slides is available upon adoption. If you are a professor using this book for a class, please contact Rachael Meier at </a:t>
            </a:r>
            <a:r>
              <a:rPr lang="en-US" dirty="0">
                <a:hlinkClick r:id="rId2"/>
              </a:rPr>
              <a:t>remeier@cap-press.com</a:t>
            </a:r>
            <a:r>
              <a:rPr lang="en-US" dirty="0"/>
              <a:t> to request your slides.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DF21FB3-2006-4283-BD56-AB17D5B03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Ned Snow.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75147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Blackadder ITC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Garrett Meier</dc:creator>
  <cp:lastModifiedBy>Garrett Meier</cp:lastModifiedBy>
  <cp:revision>2</cp:revision>
  <dcterms:created xsi:type="dcterms:W3CDTF">2020-09-02T18:10:41Z</dcterms:created>
  <dcterms:modified xsi:type="dcterms:W3CDTF">2020-09-02T18:22:44Z</dcterms:modified>
</cp:coreProperties>
</file>