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3"/>
    <p:restoredTop sz="94674"/>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F0B4B-9047-0F43-9B12-A5E98EEE8BCE}" type="datetimeFigureOut">
              <a:rPr lang="en-US" smtClean="0"/>
              <a:t>11/9/20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AFD5BA-36A0-994A-9CA1-0DC1F0D689B7}" type="slidenum">
              <a:rPr lang="en-US" smtClean="0"/>
              <a:t>‹#›</a:t>
            </a:fld>
            <a:endParaRPr lang="en-US"/>
          </a:p>
        </p:txBody>
      </p:sp>
    </p:spTree>
    <p:extLst>
      <p:ext uri="{BB962C8B-B14F-4D97-AF65-F5344CB8AC3E}">
        <p14:creationId xmlns:p14="http://schemas.microsoft.com/office/powerpoint/2010/main" val="973476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AFD5BA-36A0-994A-9CA1-0DC1F0D689B7}" type="slidenum">
              <a:rPr lang="en-US" smtClean="0"/>
              <a:t>1</a:t>
            </a:fld>
            <a:endParaRPr lang="en-US"/>
          </a:p>
        </p:txBody>
      </p:sp>
    </p:spTree>
    <p:extLst>
      <p:ext uri="{BB962C8B-B14F-4D97-AF65-F5344CB8AC3E}">
        <p14:creationId xmlns:p14="http://schemas.microsoft.com/office/powerpoint/2010/main" val="1763739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AFD5BA-36A0-994A-9CA1-0DC1F0D689B7}" type="slidenum">
              <a:rPr lang="en-US" smtClean="0"/>
              <a:t>10</a:t>
            </a:fld>
            <a:endParaRPr lang="en-US"/>
          </a:p>
        </p:txBody>
      </p:sp>
    </p:spTree>
    <p:extLst>
      <p:ext uri="{BB962C8B-B14F-4D97-AF65-F5344CB8AC3E}">
        <p14:creationId xmlns:p14="http://schemas.microsoft.com/office/powerpoint/2010/main" val="168314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9E6F21-2AD8-A94A-B23C-C114C7A5F93D}" type="datetime1">
              <a:rPr lang="en-US" smtClean="0"/>
              <a:t>11/9/20</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96392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50D03-76CD-6D49-8C34-8187A8197E7A}" type="datetime1">
              <a:rPr lang="en-US" smtClean="0"/>
              <a:t>11/9/20</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22701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ADD47-DF69-AA49-82FA-33E7D7D80FE4}" type="datetime1">
              <a:rPr lang="en-US" smtClean="0"/>
              <a:t>11/9/20</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58690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E0422-C6E0-CB47-9D37-6F0C59DC6FC5}" type="datetime1">
              <a:rPr lang="en-US" smtClean="0"/>
              <a:t>11/9/20</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77990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0524EF-9BFD-9E45-9BC4-4FC71EEA313C}" type="datetime1">
              <a:rPr lang="en-US" smtClean="0"/>
              <a:t>11/9/20</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74137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77C95-1027-E547-86A6-EA1001D54E28}" type="datetime1">
              <a:rPr lang="en-US" smtClean="0"/>
              <a:t>11/9/20</a:t>
            </a:fld>
            <a:endParaRPr lang="en-US"/>
          </a:p>
        </p:txBody>
      </p:sp>
      <p:sp>
        <p:nvSpPr>
          <p:cNvPr id="6" name="Footer Placeholder 5"/>
          <p:cNvSpPr>
            <a:spLocks noGrp="1"/>
          </p:cNvSpPr>
          <p:nvPr>
            <p:ph type="ftr" sz="quarter" idx="11"/>
          </p:nvPr>
        </p:nvSpPr>
        <p:spPr/>
        <p:txBody>
          <a:bodyPr/>
          <a:lstStyle/>
          <a:p>
            <a:r>
              <a:rPr lang="en-US" smtClean="0"/>
              <a:t>Copyright © 2020 Carolina Academic Press, LLC. All rights reserved.</a:t>
            </a:r>
            <a:endParaRPr lang="en-US"/>
          </a:p>
        </p:txBody>
      </p:sp>
      <p:sp>
        <p:nvSpPr>
          <p:cNvPr id="7" name="Slide Number Placeholder 6"/>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40554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13BE37-4B65-BF4B-84B5-A54393CC9F5D}" type="datetime1">
              <a:rPr lang="en-US" smtClean="0"/>
              <a:t>11/9/20</a:t>
            </a:fld>
            <a:endParaRPr lang="en-US"/>
          </a:p>
        </p:txBody>
      </p:sp>
      <p:sp>
        <p:nvSpPr>
          <p:cNvPr id="8" name="Footer Placeholder 7"/>
          <p:cNvSpPr>
            <a:spLocks noGrp="1"/>
          </p:cNvSpPr>
          <p:nvPr>
            <p:ph type="ftr" sz="quarter" idx="11"/>
          </p:nvPr>
        </p:nvSpPr>
        <p:spPr/>
        <p:txBody>
          <a:bodyPr/>
          <a:lstStyle/>
          <a:p>
            <a:r>
              <a:rPr lang="en-US" smtClean="0"/>
              <a:t>Copyright © 2020 Carolina Academic Press, LLC. All rights reserved.</a:t>
            </a:r>
            <a:endParaRPr lang="en-US"/>
          </a:p>
        </p:txBody>
      </p:sp>
      <p:sp>
        <p:nvSpPr>
          <p:cNvPr id="9" name="Slide Number Placeholder 8"/>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63920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E049E1-B290-9D4C-A724-5E26624B232F}" type="datetime1">
              <a:rPr lang="en-US" smtClean="0"/>
              <a:t>11/9/20</a:t>
            </a:fld>
            <a:endParaRPr lang="en-US"/>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
        <p:nvSpPr>
          <p:cNvPr id="5" name="Slide Number Placeholder 4"/>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348357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E2B74-D582-F84F-A3E8-1EE79A04A9CB}" type="datetime1">
              <a:rPr lang="en-US" smtClean="0"/>
              <a:t>11/9/20</a:t>
            </a:fld>
            <a:endParaRPr lang="en-US"/>
          </a:p>
        </p:txBody>
      </p:sp>
      <p:sp>
        <p:nvSpPr>
          <p:cNvPr id="3" name="Footer Placeholder 2"/>
          <p:cNvSpPr>
            <a:spLocks noGrp="1"/>
          </p:cNvSpPr>
          <p:nvPr>
            <p:ph type="ftr" sz="quarter" idx="11"/>
          </p:nvPr>
        </p:nvSpPr>
        <p:spPr/>
        <p:txBody>
          <a:bodyPr/>
          <a:lstStyle/>
          <a:p>
            <a:r>
              <a:rPr lang="en-US" smtClean="0"/>
              <a:t>Copyright © 2020 Carolina Academic Press, LLC. All rights reserved.</a:t>
            </a:r>
            <a:endParaRPr lang="en-US"/>
          </a:p>
        </p:txBody>
      </p:sp>
      <p:sp>
        <p:nvSpPr>
          <p:cNvPr id="4" name="Slide Number Placeholder 3"/>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60240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D59D2-4C34-2A4B-9ECC-41E0857F764D}" type="datetime1">
              <a:rPr lang="en-US" smtClean="0"/>
              <a:t>11/9/20</a:t>
            </a:fld>
            <a:endParaRPr lang="en-US"/>
          </a:p>
        </p:txBody>
      </p:sp>
      <p:sp>
        <p:nvSpPr>
          <p:cNvPr id="6" name="Footer Placeholder 5"/>
          <p:cNvSpPr>
            <a:spLocks noGrp="1"/>
          </p:cNvSpPr>
          <p:nvPr>
            <p:ph type="ftr" sz="quarter" idx="11"/>
          </p:nvPr>
        </p:nvSpPr>
        <p:spPr/>
        <p:txBody>
          <a:bodyPr/>
          <a:lstStyle/>
          <a:p>
            <a:r>
              <a:rPr lang="en-US" smtClean="0"/>
              <a:t>Copyright © 2020 Carolina Academic Press, LLC. All rights reserved.</a:t>
            </a:r>
            <a:endParaRPr lang="en-US"/>
          </a:p>
        </p:txBody>
      </p:sp>
      <p:sp>
        <p:nvSpPr>
          <p:cNvPr id="7" name="Slide Number Placeholder 6"/>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130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1B937-4511-924E-96E2-39F7F99E1937}" type="datetime1">
              <a:rPr lang="en-US" smtClean="0"/>
              <a:t>11/9/20</a:t>
            </a:fld>
            <a:endParaRPr lang="en-US"/>
          </a:p>
        </p:txBody>
      </p:sp>
      <p:sp>
        <p:nvSpPr>
          <p:cNvPr id="6" name="Footer Placeholder 5"/>
          <p:cNvSpPr>
            <a:spLocks noGrp="1"/>
          </p:cNvSpPr>
          <p:nvPr>
            <p:ph type="ftr" sz="quarter" idx="11"/>
          </p:nvPr>
        </p:nvSpPr>
        <p:spPr/>
        <p:txBody>
          <a:bodyPr/>
          <a:lstStyle/>
          <a:p>
            <a:r>
              <a:rPr lang="en-US" smtClean="0"/>
              <a:t>Copyright © 2020 Carolina Academic Press, LLC. All rights reserved.</a:t>
            </a:r>
            <a:endParaRPr lang="en-US"/>
          </a:p>
        </p:txBody>
      </p:sp>
      <p:sp>
        <p:nvSpPr>
          <p:cNvPr id="7" name="Slide Number Placeholder 6"/>
          <p:cNvSpPr>
            <a:spLocks noGrp="1"/>
          </p:cNvSpPr>
          <p:nvPr>
            <p:ph type="sldNum" sz="quarter" idx="12"/>
          </p:nvPr>
        </p:nvSpPr>
        <p:spPr/>
        <p:txBody>
          <a:bodyPr/>
          <a:lstStyle/>
          <a:p>
            <a:fld id="{3AF18506-E263-B943-A595-F2EC32201866}" type="slidenum">
              <a:rPr lang="en-US" smtClean="0"/>
              <a:t>‹#›</a:t>
            </a:fld>
            <a:endParaRPr lang="en-US"/>
          </a:p>
        </p:txBody>
      </p:sp>
    </p:spTree>
    <p:extLst>
      <p:ext uri="{BB962C8B-B14F-4D97-AF65-F5344CB8AC3E}">
        <p14:creationId xmlns:p14="http://schemas.microsoft.com/office/powerpoint/2010/main" val="10825077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13FF7-8FEE-8A4F-A76E-20E63B23BB6C}" type="datetime1">
              <a:rPr lang="en-US" smtClean="0"/>
              <a:t>11/9/20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2020 Carolina Academic Press, LLC. All rights reserved.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18506-E263-B943-A595-F2EC32201866}" type="slidenum">
              <a:rPr lang="en-US" smtClean="0"/>
              <a:t>‹#›</a:t>
            </a:fld>
            <a:endParaRPr lang="en-US"/>
          </a:p>
        </p:txBody>
      </p:sp>
    </p:spTree>
    <p:extLst>
      <p:ext uri="{BB962C8B-B14F-4D97-AF65-F5344CB8AC3E}">
        <p14:creationId xmlns:p14="http://schemas.microsoft.com/office/powerpoint/2010/main" val="813137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mailto:remeier@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fontScale="90000"/>
          </a:bodyPr>
          <a:lstStyle/>
          <a:p>
            <a:pPr algn="ctr"/>
            <a:r>
              <a:rPr lang="en-US" u="sng" dirty="0">
                <a:latin typeface="Book Antiqua" panose="02040602050305030304" pitchFamily="18" charset="0"/>
              </a:rPr>
              <a:t>Fundamental question: </a:t>
            </a:r>
            <a:r>
              <a:rPr lang="en-US" dirty="0">
                <a:latin typeface="Book Antiqua" panose="02040602050305030304" pitchFamily="18" charset="0"/>
              </a:rPr>
              <a:t/>
            </a:r>
            <a:br>
              <a:rPr lang="en-US" dirty="0">
                <a:latin typeface="Book Antiqua" panose="02040602050305030304" pitchFamily="18" charset="0"/>
              </a:rPr>
            </a:br>
            <a:r>
              <a:rPr lang="en-US" sz="3100" dirty="0">
                <a:latin typeface="Book Antiqua" panose="02040602050305030304" pitchFamily="18" charset="0"/>
              </a:rPr>
              <a:t>How should income be divided between the estate or trust and the beneficiaries? </a:t>
            </a: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a:xfrm>
            <a:off x="838200" y="1825624"/>
            <a:ext cx="10515600" cy="4457729"/>
          </a:xfrm>
        </p:spPr>
        <p:txBody>
          <a:bodyPr>
            <a:normAutofit fontScale="92500" lnSpcReduction="10000"/>
          </a:bodyPr>
          <a:lstStyle/>
          <a:p>
            <a:r>
              <a:rPr lang="en-US" dirty="0">
                <a:latin typeface="Book Antiqua" panose="02040602050305030304" pitchFamily="18" charset="0"/>
              </a:rPr>
              <a:t>To determine how much income a trust or estate has distributed to beneficiaries, the Internal Revenue Code uses distributable net income (“DNI”).</a:t>
            </a:r>
          </a:p>
          <a:p>
            <a:r>
              <a:rPr lang="en-US" dirty="0">
                <a:latin typeface="Book Antiqua" panose="02040602050305030304" pitchFamily="18" charset="0"/>
              </a:rPr>
              <a:t>DNI is an amount equal to the trust’s or estate’s taxable income, with unique modifications. DNI is used to determine the amount and character of income included in a beneficiary’s gross income. </a:t>
            </a:r>
          </a:p>
          <a:p>
            <a:r>
              <a:rPr lang="en-US" dirty="0">
                <a:latin typeface="Book Antiqua" panose="02040602050305030304" pitchFamily="18" charset="0"/>
              </a:rPr>
              <a:t>More specifically, DNI is a number that represents the largest amount of income that can be treated as being:</a:t>
            </a:r>
          </a:p>
          <a:p>
            <a:pPr lvl="1"/>
            <a:r>
              <a:rPr lang="en-US" dirty="0">
                <a:latin typeface="Book Antiqua" panose="02040602050305030304" pitchFamily="18" charset="0"/>
              </a:rPr>
              <a:t>(</a:t>
            </a:r>
            <a:r>
              <a:rPr lang="en-US" dirty="0" err="1">
                <a:latin typeface="Book Antiqua" panose="02040602050305030304" pitchFamily="18" charset="0"/>
              </a:rPr>
              <a:t>i</a:t>
            </a:r>
            <a:r>
              <a:rPr lang="en-US" dirty="0">
                <a:latin typeface="Book Antiqua" panose="02040602050305030304" pitchFamily="18" charset="0"/>
              </a:rPr>
              <a:t>) distributed and correspondingly deductible by a trust or estate; and </a:t>
            </a:r>
          </a:p>
          <a:p>
            <a:pPr lvl="1"/>
            <a:r>
              <a:rPr lang="en-US" dirty="0">
                <a:latin typeface="Book Antiqua" panose="02040602050305030304" pitchFamily="18" charset="0"/>
              </a:rPr>
              <a:t>(ii) reportable as income by trust and estate beneficiaries.</a:t>
            </a:r>
          </a:p>
          <a:p>
            <a:pPr marL="457200" lvl="1" indent="0">
              <a:buNone/>
            </a:pPr>
            <a:r>
              <a:rPr lang="en-US" dirty="0">
                <a:solidFill>
                  <a:prstClr val="black"/>
                </a:solidFill>
                <a:latin typeface="Book Antiqua" panose="02040602050305030304" pitchFamily="18" charset="0"/>
              </a:rPr>
              <a:t>Any item of gross income of a trust or estate that is not a part of DNI cannot be taxed to a beneficiary. </a:t>
            </a:r>
          </a:p>
          <a:p>
            <a:pPr lvl="1"/>
            <a:endParaRPr lang="en-US" dirty="0">
              <a:latin typeface="Book Antiqua" panose="02040602050305030304" pitchFamily="18" charset="0"/>
            </a:endParaRPr>
          </a:p>
        </p:txBody>
      </p:sp>
      <p:sp>
        <p:nvSpPr>
          <p:cNvPr id="4" name="Footer Placeholder 3"/>
          <p:cNvSpPr>
            <a:spLocks noGrp="1"/>
          </p:cNvSpPr>
          <p:nvPr>
            <p:ph type="ftr" sz="quarter" idx="11"/>
          </p:nvPr>
        </p:nvSpPr>
        <p:spPr/>
        <p:txBody>
          <a:bodyPr/>
          <a:lstStyle/>
          <a:p>
            <a:r>
              <a:rPr lang="en-US" dirty="0" smtClean="0"/>
              <a:t>Copyright © 2020 Carolina Academic Press, LLC. All rights reserved.</a:t>
            </a:r>
            <a:endParaRPr lang="en-US" dirty="0"/>
          </a:p>
        </p:txBody>
      </p:sp>
    </p:spTree>
    <p:extLst>
      <p:ext uri="{BB962C8B-B14F-4D97-AF65-F5344CB8AC3E}">
        <p14:creationId xmlns:p14="http://schemas.microsoft.com/office/powerpoint/2010/main" val="14519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smtClean="0"/>
              <a:t>The full set of 222 slides is available upon adoption. If you are a professor using this book for a class, please contact Rachael Meier at </a:t>
            </a:r>
            <a:r>
              <a:rPr lang="en-US" dirty="0" smtClean="0">
                <a:hlinkClick r:id="rId3"/>
              </a:rPr>
              <a:t>remeier@cap-press.com</a:t>
            </a:r>
            <a:r>
              <a:rPr lang="en-US" dirty="0" smtClean="0"/>
              <a:t> to request your slides.</a:t>
            </a:r>
            <a:endParaRPr lang="en-US" dirty="0"/>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52127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lstStyle/>
          <a:p>
            <a:pPr algn="ctr"/>
            <a:r>
              <a:rPr lang="en-US" u="sng" dirty="0">
                <a:latin typeface="Book Antiqua" panose="02040602050305030304" pitchFamily="18" charset="0"/>
              </a:rPr>
              <a:t>Determining DNI</a:t>
            </a: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a:bodyPr>
          <a:lstStyle/>
          <a:p>
            <a:r>
              <a:rPr lang="en-US" dirty="0">
                <a:latin typeface="Book Antiqua" panose="02040602050305030304" pitchFamily="18" charset="0"/>
              </a:rPr>
              <a:t>The method of determining DNI is set forth in § 643(a) and amplified in the regulations.</a:t>
            </a:r>
          </a:p>
          <a:p>
            <a:r>
              <a:rPr lang="en-US" dirty="0">
                <a:latin typeface="Book Antiqua" panose="02040602050305030304" pitchFamily="18" charset="0"/>
              </a:rPr>
              <a:t>For many domestic estates and trusts, the DNI will equal:</a:t>
            </a:r>
          </a:p>
          <a:p>
            <a:pPr lvl="1"/>
            <a:r>
              <a:rPr lang="en-US" dirty="0">
                <a:latin typeface="Book Antiqua" panose="02040602050305030304" pitchFamily="18" charset="0"/>
              </a:rPr>
              <a:t>The taxable income determined before the distribution deduction and the personal exemption;</a:t>
            </a:r>
          </a:p>
          <a:p>
            <a:pPr lvl="1"/>
            <a:r>
              <a:rPr lang="en-US" dirty="0">
                <a:latin typeface="Book Antiqua" panose="02040602050305030304" pitchFamily="18" charset="0"/>
              </a:rPr>
              <a:t>less the net capital gains allocated to principal; and</a:t>
            </a:r>
          </a:p>
          <a:p>
            <a:pPr lvl="1"/>
            <a:r>
              <a:rPr lang="en-US" dirty="0">
                <a:latin typeface="Book Antiqua" panose="02040602050305030304" pitchFamily="18" charset="0"/>
              </a:rPr>
              <a:t>plus tax-exempt income reduced by expenses and any charitable deduction allocated to the tax-exempt income.</a:t>
            </a:r>
          </a:p>
          <a:p>
            <a:pPr lvl="1"/>
            <a:r>
              <a:rPr lang="en-US" dirty="0">
                <a:latin typeface="Book Antiqua" panose="02040602050305030304" pitchFamily="18" charset="0"/>
              </a:rPr>
              <a:t>Note that DNI often, but not always, approximates gross accounting income less allowed tax deductions. </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75968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a:bodyPr>
          <a:lstStyle/>
          <a:p>
            <a:pPr algn="ctr"/>
            <a:r>
              <a:rPr lang="en-US" u="sng" dirty="0">
                <a:latin typeface="Book Antiqua" panose="02040602050305030304" pitchFamily="18" charset="0"/>
              </a:rPr>
              <a:t>Modifications to Taxable Income to Arrive at DNI</a:t>
            </a: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a:bodyPr>
          <a:lstStyle/>
          <a:p>
            <a:r>
              <a:rPr lang="en-US" dirty="0">
                <a:latin typeface="Book Antiqua" panose="02040602050305030304" pitchFamily="18" charset="0"/>
              </a:rPr>
              <a:t>§ 643(a)(1): Ignore the distribution deduction.</a:t>
            </a:r>
          </a:p>
          <a:p>
            <a:r>
              <a:rPr lang="en-US" dirty="0">
                <a:latin typeface="Book Antiqua" panose="02040602050305030304" pitchFamily="18" charset="0"/>
              </a:rPr>
              <a:t>§ 643(a)(2): Ignore the deduction allowed in lieu of the personal exemption of $100, $300 or $600 allowed under § 642(b). To determine DNI, it must therefore be added back to taxable income.</a:t>
            </a:r>
          </a:p>
          <a:p>
            <a:r>
              <a:rPr lang="en-US" dirty="0">
                <a:latin typeface="Book Antiqua" panose="02040602050305030304" pitchFamily="18" charset="0"/>
              </a:rPr>
              <a:t>§ 643(a)(3): </a:t>
            </a:r>
            <a:r>
              <a:rPr lang="en-US" i="1" dirty="0">
                <a:latin typeface="Book Antiqua" panose="02040602050305030304" pitchFamily="18" charset="0"/>
              </a:rPr>
              <a:t>Sometimes</a:t>
            </a:r>
            <a:r>
              <a:rPr lang="en-US" dirty="0">
                <a:latin typeface="Book Antiqua" panose="02040602050305030304" pitchFamily="18" charset="0"/>
              </a:rPr>
              <a:t> ignore capital gains and losses. </a:t>
            </a:r>
          </a:p>
          <a:p>
            <a:pPr lvl="1"/>
            <a:r>
              <a:rPr lang="en-US" dirty="0">
                <a:latin typeface="Book Antiqua" panose="02040602050305030304" pitchFamily="18" charset="0"/>
              </a:rPr>
              <a:t>Capital gains are excluded from DNI to the extent such gains are allocated to principal for accounting purposes and are </a:t>
            </a:r>
            <a:r>
              <a:rPr lang="en-US" u="sng" dirty="0">
                <a:latin typeface="Book Antiqua" panose="02040602050305030304" pitchFamily="18" charset="0"/>
              </a:rPr>
              <a:t>not</a:t>
            </a:r>
            <a:r>
              <a:rPr lang="en-US" dirty="0">
                <a:latin typeface="Book Antiqua" panose="02040602050305030304" pitchFamily="18" charset="0"/>
              </a:rPr>
              <a:t>:</a:t>
            </a:r>
          </a:p>
          <a:p>
            <a:pPr lvl="2"/>
            <a:r>
              <a:rPr lang="en-US" dirty="0">
                <a:latin typeface="Book Antiqua" panose="02040602050305030304" pitchFamily="18" charset="0"/>
              </a:rPr>
              <a:t>(</a:t>
            </a:r>
            <a:r>
              <a:rPr lang="en-US" dirty="0" err="1">
                <a:latin typeface="Book Antiqua" panose="02040602050305030304" pitchFamily="18" charset="0"/>
              </a:rPr>
              <a:t>i</a:t>
            </a:r>
            <a:r>
              <a:rPr lang="en-US" dirty="0">
                <a:latin typeface="Book Antiqua" panose="02040602050305030304" pitchFamily="18" charset="0"/>
              </a:rPr>
              <a:t>) paid, credited, or required to be distributed to any beneficiary during the tax year; or</a:t>
            </a:r>
          </a:p>
          <a:p>
            <a:pPr lvl="2"/>
            <a:r>
              <a:rPr lang="en-US" dirty="0">
                <a:latin typeface="Book Antiqua" panose="02040602050305030304" pitchFamily="18" charset="0"/>
              </a:rPr>
              <a:t>(ii) paid, permanently set aside, or to be used for charitable purposes.</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17917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a:bodyPr>
          <a:lstStyle/>
          <a:p>
            <a:pPr algn="ctr"/>
            <a:r>
              <a:rPr lang="en-US" u="sng" dirty="0">
                <a:solidFill>
                  <a:prstClr val="black"/>
                </a:solidFill>
                <a:latin typeface="Book Antiqua" panose="02040602050305030304" pitchFamily="18" charset="0"/>
              </a:rPr>
              <a:t>Modifications to Taxable Income to Arrive at DNI</a:t>
            </a:r>
            <a:endParaRPr lang="en-US" dirty="0">
              <a:latin typeface="Book Antiqua" panose="02040602050305030304" pitchFamily="18" charset="0"/>
            </a:endParaRP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a:bodyPr>
          <a:lstStyle/>
          <a:p>
            <a:pPr lvl="1"/>
            <a:r>
              <a:rPr lang="en-US" dirty="0">
                <a:latin typeface="Book Antiqua" panose="02040602050305030304" pitchFamily="18" charset="0"/>
              </a:rPr>
              <a:t>Treasury Regulation § 1.643(a)-3(b): capital gains will be a part of DNI if such gains are </a:t>
            </a:r>
          </a:p>
          <a:p>
            <a:pPr lvl="2"/>
            <a:r>
              <a:rPr lang="en-US" dirty="0">
                <a:latin typeface="Book Antiqua" panose="02040602050305030304" pitchFamily="18" charset="0"/>
              </a:rPr>
              <a:t>(</a:t>
            </a:r>
            <a:r>
              <a:rPr lang="en-US" dirty="0" err="1">
                <a:latin typeface="Book Antiqua" panose="02040602050305030304" pitchFamily="18" charset="0"/>
              </a:rPr>
              <a:t>i</a:t>
            </a:r>
            <a:r>
              <a:rPr lang="en-US" dirty="0">
                <a:latin typeface="Book Antiqua" panose="02040602050305030304" pitchFamily="18" charset="0"/>
              </a:rPr>
              <a:t>) allocated to income or (ii) allocated to principal, but:</a:t>
            </a:r>
          </a:p>
          <a:p>
            <a:pPr lvl="3"/>
            <a:r>
              <a:rPr lang="en-US" dirty="0">
                <a:latin typeface="Book Antiqua" panose="02040602050305030304" pitchFamily="18" charset="0"/>
              </a:rPr>
              <a:t>(a) treated consistently by the fiduciary on the books, records, and tax returns as part of a distribution to a beneficiary, </a:t>
            </a:r>
          </a:p>
          <a:p>
            <a:pPr lvl="3"/>
            <a:r>
              <a:rPr lang="en-US" dirty="0">
                <a:latin typeface="Book Antiqua" panose="02040602050305030304" pitchFamily="18" charset="0"/>
              </a:rPr>
              <a:t>(b) actually distributed to a beneficiary, or </a:t>
            </a:r>
          </a:p>
          <a:p>
            <a:pPr lvl="3"/>
            <a:r>
              <a:rPr lang="en-US" dirty="0">
                <a:latin typeface="Book Antiqua" panose="02040602050305030304" pitchFamily="18" charset="0"/>
              </a:rPr>
              <a:t>(c) used by the fiduciary in determining the amount that is distributed or required to be distributed to a beneficiary</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44069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a:bodyPr>
          <a:lstStyle/>
          <a:p>
            <a:pPr algn="ctr"/>
            <a:r>
              <a:rPr lang="en-US" u="sng" dirty="0">
                <a:solidFill>
                  <a:prstClr val="black"/>
                </a:solidFill>
                <a:latin typeface="Book Antiqua" panose="02040602050305030304" pitchFamily="18" charset="0"/>
              </a:rPr>
              <a:t>Modifications to Taxable Income to Arrive at DNI</a:t>
            </a:r>
            <a:endParaRPr lang="en-US" dirty="0">
              <a:latin typeface="Book Antiqua" panose="02040602050305030304" pitchFamily="18" charset="0"/>
            </a:endParaRP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a:bodyPr>
          <a:lstStyle/>
          <a:p>
            <a:pPr marL="0" indent="0">
              <a:buNone/>
            </a:pPr>
            <a:r>
              <a:rPr lang="en-US" dirty="0">
                <a:latin typeface="Book Antiqua" panose="02040602050305030304" pitchFamily="18" charset="0"/>
              </a:rPr>
              <a:t>Capital gains and losses, continued:</a:t>
            </a:r>
          </a:p>
          <a:p>
            <a:r>
              <a:rPr lang="en-US" dirty="0">
                <a:latin typeface="Book Antiqua" panose="02040602050305030304" pitchFamily="18" charset="0"/>
              </a:rPr>
              <a:t>Treasury Regulation § 1.643(a)-3(b) sets forth a prerequisite for capital gains to be a part of DNI: either (</a:t>
            </a:r>
            <a:r>
              <a:rPr lang="en-US" dirty="0" err="1">
                <a:latin typeface="Book Antiqua" panose="02040602050305030304" pitchFamily="18" charset="0"/>
              </a:rPr>
              <a:t>i</a:t>
            </a:r>
            <a:r>
              <a:rPr lang="en-US" dirty="0">
                <a:latin typeface="Book Antiqua" panose="02040602050305030304" pitchFamily="18" charset="0"/>
              </a:rPr>
              <a:t>) the distribution must be made pursuant to </a:t>
            </a:r>
            <a:r>
              <a:rPr lang="en-US" u="sng" dirty="0">
                <a:latin typeface="Book Antiqua" panose="02040602050305030304" pitchFamily="18" charset="0"/>
              </a:rPr>
              <a:t>the terms of the governing instrument </a:t>
            </a:r>
            <a:r>
              <a:rPr lang="en-US" dirty="0">
                <a:latin typeface="Book Antiqua" panose="02040602050305030304" pitchFamily="18" charset="0"/>
              </a:rPr>
              <a:t>and </a:t>
            </a:r>
            <a:r>
              <a:rPr lang="en-US" u="sng" dirty="0">
                <a:latin typeface="Book Antiqua" panose="02040602050305030304" pitchFamily="18" charset="0"/>
              </a:rPr>
              <a:t>applicable local law requirements </a:t>
            </a:r>
            <a:r>
              <a:rPr lang="en-US" dirty="0">
                <a:latin typeface="Book Antiqua" panose="02040602050305030304" pitchFamily="18" charset="0"/>
              </a:rPr>
              <a:t>or (ii) the fiduciary (i.e., trustee or executor) exercises “reasonable and impartial” discretion “in accordance with a </a:t>
            </a:r>
            <a:r>
              <a:rPr lang="en-US" u="sng" dirty="0">
                <a:latin typeface="Book Antiqua" panose="02040602050305030304" pitchFamily="18" charset="0"/>
              </a:rPr>
              <a:t>power granted </a:t>
            </a:r>
            <a:r>
              <a:rPr lang="en-US" dirty="0">
                <a:latin typeface="Book Antiqua" panose="02040602050305030304" pitchFamily="18" charset="0"/>
              </a:rPr>
              <a:t>to the fiduciary </a:t>
            </a:r>
            <a:r>
              <a:rPr lang="en-US" u="sng" dirty="0">
                <a:latin typeface="Book Antiqua" panose="02040602050305030304" pitchFamily="18" charset="0"/>
              </a:rPr>
              <a:t>by applicable local law </a:t>
            </a:r>
            <a:r>
              <a:rPr lang="en-US" dirty="0">
                <a:latin typeface="Book Antiqua" panose="02040602050305030304" pitchFamily="18" charset="0"/>
              </a:rPr>
              <a:t>or </a:t>
            </a:r>
            <a:r>
              <a:rPr lang="en-US" u="sng" dirty="0">
                <a:latin typeface="Book Antiqua" panose="02040602050305030304" pitchFamily="18" charset="0"/>
              </a:rPr>
              <a:t>by the governing instrument </a:t>
            </a:r>
            <a:r>
              <a:rPr lang="en-US" dirty="0">
                <a:latin typeface="Book Antiqua" panose="02040602050305030304" pitchFamily="18" charset="0"/>
              </a:rPr>
              <a:t>if not prohibited by applicable local law . . . .”</a:t>
            </a:r>
          </a:p>
          <a:p>
            <a:endParaRPr lang="en-US" dirty="0">
              <a:latin typeface="Book Antiqua" panose="02040602050305030304" pitchFamily="18" charset="0"/>
            </a:endParaRP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86477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a:bodyPr>
          <a:lstStyle/>
          <a:p>
            <a:pPr algn="ctr"/>
            <a:r>
              <a:rPr lang="en-US" u="sng" dirty="0">
                <a:solidFill>
                  <a:prstClr val="black"/>
                </a:solidFill>
                <a:latin typeface="Book Antiqua" panose="02040602050305030304" pitchFamily="18" charset="0"/>
              </a:rPr>
              <a:t>Modifications to Taxable Income to Arrive at DNI</a:t>
            </a:r>
            <a:endParaRPr lang="en-US" dirty="0">
              <a:latin typeface="Book Antiqua" panose="02040602050305030304" pitchFamily="18" charset="0"/>
            </a:endParaRP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a:bodyPr>
          <a:lstStyle/>
          <a:p>
            <a:pPr marL="0" indent="0">
              <a:buNone/>
            </a:pPr>
            <a:r>
              <a:rPr lang="en-US" dirty="0">
                <a:latin typeface="Book Antiqua" panose="02040602050305030304" pitchFamily="18" charset="0"/>
              </a:rPr>
              <a:t>Capital gains and losses, continued:</a:t>
            </a:r>
          </a:p>
          <a:p>
            <a:r>
              <a:rPr lang="en-US" dirty="0">
                <a:latin typeface="Book Antiqua" panose="02040602050305030304" pitchFamily="18" charset="0"/>
              </a:rPr>
              <a:t>Treas. Reg. § 1.643(a)-3(b)(1): Directing That Capital Gains Be Allocated to Income </a:t>
            </a:r>
          </a:p>
          <a:p>
            <a:r>
              <a:rPr lang="en-US" dirty="0">
                <a:latin typeface="Book Antiqua" panose="02040602050305030304" pitchFamily="18" charset="0"/>
              </a:rPr>
              <a:t>Treas. Reg. § 1.643(a)-3(b)(2): Distributing Capital Gains by Consistent Treatment</a:t>
            </a:r>
          </a:p>
          <a:p>
            <a:endParaRPr lang="en-US" dirty="0">
              <a:latin typeface="Book Antiqua" panose="02040602050305030304" pitchFamily="18" charset="0"/>
            </a:endParaRP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6111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a:bodyPr>
          <a:lstStyle/>
          <a:p>
            <a:pPr algn="ctr"/>
            <a:r>
              <a:rPr lang="en-US" u="sng" dirty="0">
                <a:solidFill>
                  <a:prstClr val="black"/>
                </a:solidFill>
                <a:latin typeface="Book Antiqua" panose="02040602050305030304" pitchFamily="18" charset="0"/>
              </a:rPr>
              <a:t>Modifications to Taxable Income to Arrive at DNI</a:t>
            </a:r>
            <a:endParaRPr lang="en-US" dirty="0">
              <a:latin typeface="Book Antiqua" panose="02040602050305030304" pitchFamily="18" charset="0"/>
            </a:endParaRP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lnSpcReduction="10000"/>
          </a:bodyPr>
          <a:lstStyle/>
          <a:p>
            <a:r>
              <a:rPr lang="en-US" sz="2600" dirty="0">
                <a:latin typeface="Book Antiqua" panose="02040602050305030304" pitchFamily="18" charset="0"/>
              </a:rPr>
              <a:t>Capital losses are excluded from DNI. </a:t>
            </a:r>
          </a:p>
          <a:p>
            <a:pPr lvl="1"/>
            <a:r>
              <a:rPr lang="en-US" sz="2200" dirty="0">
                <a:latin typeface="Book Antiqua" panose="02040602050305030304" pitchFamily="18" charset="0"/>
              </a:rPr>
              <a:t>Exception: at the trust or estate level, capital losses are first netted against capital gains, except for those capital gains used in determining the amount that is distributed or required to be distributed to a particular beneficiary. </a:t>
            </a:r>
          </a:p>
          <a:p>
            <a:pPr lvl="1"/>
            <a:r>
              <a:rPr lang="en-US" sz="2200" dirty="0">
                <a:latin typeface="Book Antiqua" panose="02040602050305030304" pitchFamily="18" charset="0"/>
              </a:rPr>
              <a:t>Thus, if there is a net capital loss that decreases the taxable income of the trust or estate, such loss would be added to the taxable income in arriving at the DNI for such trust or estate. </a:t>
            </a:r>
          </a:p>
          <a:p>
            <a:r>
              <a:rPr lang="en-US" sz="2600" dirty="0">
                <a:latin typeface="Book Antiqua" panose="02040602050305030304" pitchFamily="18" charset="0"/>
              </a:rPr>
              <a:t>The general rule and its exception presuppose that in any instance in which capital gains are to be distributed, such gains should be offset first by any capital losses. </a:t>
            </a:r>
          </a:p>
          <a:p>
            <a:pPr lvl="1"/>
            <a:r>
              <a:rPr lang="en-US" sz="2200" dirty="0">
                <a:latin typeface="Book Antiqua" panose="02040602050305030304" pitchFamily="18" charset="0"/>
              </a:rPr>
              <a:t>Thus, the fiduciary cannot treat capital gains and losses independent of each other; for example, the fiduciary cannot distribute the gross amount of capital gains to beneficiaries while retaining the capital losses in the estate or trust.</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97071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a:bodyPr>
          <a:lstStyle/>
          <a:p>
            <a:pPr algn="ctr"/>
            <a:r>
              <a:rPr lang="en-US" u="sng" dirty="0">
                <a:solidFill>
                  <a:prstClr val="black"/>
                </a:solidFill>
                <a:latin typeface="Book Antiqua" panose="02040602050305030304" pitchFamily="18" charset="0"/>
              </a:rPr>
              <a:t>Modifications to Taxable Income to Arrive at DNI</a:t>
            </a:r>
            <a:endParaRPr lang="en-US" dirty="0">
              <a:latin typeface="Book Antiqua" panose="02040602050305030304" pitchFamily="18" charset="0"/>
            </a:endParaRP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a:bodyPr>
          <a:lstStyle/>
          <a:p>
            <a:r>
              <a:rPr lang="en-US" dirty="0">
                <a:latin typeface="Book Antiqua" panose="02040602050305030304" pitchFamily="18" charset="0"/>
              </a:rPr>
              <a:t>§ 643(a)(4): With respect to simple trusts only, if the trustee allocates extraordinary dividends or taxable stock dividends to principal and does not pay such dividends to any beneficiary, such dividends are excluded from DNI.</a:t>
            </a:r>
          </a:p>
          <a:p>
            <a:r>
              <a:rPr lang="en-US" dirty="0">
                <a:latin typeface="Book Antiqua" panose="02040602050305030304" pitchFamily="18" charset="0"/>
              </a:rPr>
              <a:t>§ 643(a)(5): Tax-exempt interest income </a:t>
            </a:r>
            <a:r>
              <a:rPr lang="en-US" u="sng" dirty="0">
                <a:latin typeface="Book Antiqua" panose="02040602050305030304" pitchFamily="18" charset="0"/>
              </a:rPr>
              <a:t>is included</a:t>
            </a:r>
            <a:r>
              <a:rPr lang="en-US" dirty="0">
                <a:latin typeface="Book Antiqua" panose="02040602050305030304" pitchFamily="18" charset="0"/>
              </a:rPr>
              <a:t> in DNI, reduced by those expenses allocable to such income under Code § 265 or deemed distributed to charity. </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10480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92CC0-9831-4C40-B058-FFF05A40E52C}"/>
              </a:ext>
            </a:extLst>
          </p:cNvPr>
          <p:cNvSpPr>
            <a:spLocks noGrp="1"/>
          </p:cNvSpPr>
          <p:nvPr>
            <p:ph type="title"/>
          </p:nvPr>
        </p:nvSpPr>
        <p:spPr/>
        <p:txBody>
          <a:bodyPr>
            <a:normAutofit/>
          </a:bodyPr>
          <a:lstStyle/>
          <a:p>
            <a:pPr algn="ctr"/>
            <a:r>
              <a:rPr lang="en-US" u="sng" dirty="0">
                <a:latin typeface="Book Antiqua" panose="02040602050305030304" pitchFamily="18" charset="0"/>
              </a:rPr>
              <a:t>Determining the Specific Items of Income</a:t>
            </a:r>
            <a:br>
              <a:rPr lang="en-US" u="sng" dirty="0">
                <a:latin typeface="Book Antiqua" panose="02040602050305030304" pitchFamily="18" charset="0"/>
              </a:rPr>
            </a:br>
            <a:r>
              <a:rPr lang="en-US" u="sng" dirty="0">
                <a:latin typeface="Book Antiqua" panose="02040602050305030304" pitchFamily="18" charset="0"/>
              </a:rPr>
              <a:t>Comprising DNI</a:t>
            </a:r>
          </a:p>
        </p:txBody>
      </p:sp>
      <p:sp>
        <p:nvSpPr>
          <p:cNvPr id="3" name="Content Placeholder 2">
            <a:extLst>
              <a:ext uri="{FF2B5EF4-FFF2-40B4-BE49-F238E27FC236}">
                <a16:creationId xmlns="" xmlns:a16="http://schemas.microsoft.com/office/drawing/2014/main" id="{A426E48B-FDE6-466E-B953-7CECD59972F0}"/>
              </a:ext>
            </a:extLst>
          </p:cNvPr>
          <p:cNvSpPr>
            <a:spLocks noGrp="1"/>
          </p:cNvSpPr>
          <p:nvPr>
            <p:ph idx="1"/>
          </p:nvPr>
        </p:nvSpPr>
        <p:spPr/>
        <p:txBody>
          <a:bodyPr>
            <a:normAutofit/>
          </a:bodyPr>
          <a:lstStyle/>
          <a:p>
            <a:r>
              <a:rPr lang="en-US" dirty="0">
                <a:latin typeface="Book Antiqua" panose="02040602050305030304" pitchFamily="18" charset="0"/>
              </a:rPr>
              <a:t>Section 643(a) informs how the gross amount of DNI is determined but does not help in determining the amount of each particular item of income that is a part of DNI. Where a trust or estate is allowed a distribution deduction, the beneficiary is considered to receive, absent special provisions in the governing instrument, the same proportion of each item of income entering into the computation of DNI as the total of each item of income bears to the total DNI of the trust or estate.</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235551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1128</Words>
  <Application>Microsoft Macintosh PowerPoint</Application>
  <PresentationFormat>Widescreen</PresentationFormat>
  <Paragraphs>58</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 Antiqua</vt:lpstr>
      <vt:lpstr>Calibri</vt:lpstr>
      <vt:lpstr>Calibri Light</vt:lpstr>
      <vt:lpstr>Arial</vt:lpstr>
      <vt:lpstr>Office Theme</vt:lpstr>
      <vt:lpstr>Fundamental question:  How should income be divided between the estate or trust and the beneficiaries? </vt:lpstr>
      <vt:lpstr>Determining DNI</vt:lpstr>
      <vt:lpstr>Modifications to Taxable Income to Arrive at DNI</vt:lpstr>
      <vt:lpstr>Modifications to Taxable Income to Arrive at DNI</vt:lpstr>
      <vt:lpstr>Modifications to Taxable Income to Arrive at DNI</vt:lpstr>
      <vt:lpstr>Modifications to Taxable Income to Arrive at DNI</vt:lpstr>
      <vt:lpstr>Modifications to Taxable Income to Arrive at DNI</vt:lpstr>
      <vt:lpstr>Modifications to Taxable Income to Arrive at DNI</vt:lpstr>
      <vt:lpstr>Determining the Specific Items of Income Comprising DNI</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question:  How should income be divided between the estate or trust and the beneficiaries? </dc:title>
  <dc:creator>Microsoft Office User</dc:creator>
  <cp:lastModifiedBy>Microsoft Office User</cp:lastModifiedBy>
  <cp:revision>3</cp:revision>
  <dcterms:created xsi:type="dcterms:W3CDTF">2020-11-09T15:38:22Z</dcterms:created>
  <dcterms:modified xsi:type="dcterms:W3CDTF">2020-11-09T16:15:35Z</dcterms:modified>
</cp:coreProperties>
</file>