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title"/>
          </p:nvPr>
        </p:nvSpPr>
        <p:spPr>
          <a:xfrm>
            <a:off x="974713" y="1869439"/>
            <a:ext cx="11044016" cy="1414744"/>
          </a:xfrm>
          <a:prstGeom prst="rect">
            <a:avLst/>
          </a:prstGeom>
        </p:spPr>
        <p:txBody>
          <a:bodyPr lIns="48766" tIns="48766" rIns="48766" bIns="48766"/>
          <a:lstStyle>
            <a:lvl1pPr defTabSz="1300480">
              <a:lnSpc>
                <a:spcPct val="90000"/>
              </a:lnSpc>
              <a:defRPr b="1" cap="all" sz="4800">
                <a:effectLst>
                  <a:outerShdw sx="100000" sy="100000" kx="0" ky="0" algn="b" rotWithShape="0" blurRad="50800" dist="63500" dir="2700000">
                    <a:srgbClr val="000000">
                      <a:alpha val="48000"/>
                    </a:srgbClr>
                  </a:outerShdw>
                </a:effectLst>
                <a:latin typeface="Bookman Old Style"/>
                <a:ea typeface="Bookman Old Style"/>
                <a:cs typeface="Bookman Old Style"/>
                <a:sym typeface="Bookman Old Style"/>
              </a:defRPr>
            </a:lvl1pPr>
          </a:lstStyle>
          <a:p>
            <a:pPr/>
            <a:r>
              <a:t>Title Text</a:t>
            </a:r>
          </a:p>
        </p:txBody>
      </p:sp>
      <p:sp>
        <p:nvSpPr>
          <p:cNvPr id="118" name="Shape 118"/>
          <p:cNvSpPr/>
          <p:nvPr>
            <p:ph type="body" sz="half" idx="1"/>
          </p:nvPr>
        </p:nvSpPr>
        <p:spPr>
          <a:xfrm>
            <a:off x="974713" y="3455000"/>
            <a:ext cx="11044016" cy="3941480"/>
          </a:xfrm>
          <a:prstGeom prst="rect">
            <a:avLst/>
          </a:prstGeom>
        </p:spPr>
        <p:txBody>
          <a:bodyPr lIns="48766" tIns="48766" rIns="48766" bIns="48766" anchor="t"/>
          <a:lstStyle>
            <a:lvl1pPr marL="320039" indent="-320039" defTabSz="1300480">
              <a:lnSpc>
                <a:spcPct val="120000"/>
              </a:lnSpc>
              <a:spcBef>
                <a:spcPts val="1400"/>
              </a:spcBef>
              <a:buSzPct val="100000"/>
              <a:buFont typeface="Arial"/>
              <a:defRPr sz="2800">
                <a:effectLst>
                  <a:outerShdw sx="100000" sy="100000" kx="0" ky="0" algn="b" rotWithShape="0" blurRad="50800" dist="38100" dir="2700000">
                    <a:srgbClr val="000000">
                      <a:alpha val="48000"/>
                    </a:srgbClr>
                  </a:outerShdw>
                </a:effectLst>
                <a:latin typeface="Rockwell"/>
                <a:ea typeface="Rockwell"/>
                <a:cs typeface="Rockwell"/>
                <a:sym typeface="Rockwell"/>
              </a:defRPr>
            </a:lvl1pPr>
            <a:lvl2pPr marL="812800" indent="-355600" defTabSz="1300480">
              <a:lnSpc>
                <a:spcPct val="120000"/>
              </a:lnSpc>
              <a:spcBef>
                <a:spcPts val="1400"/>
              </a:spcBef>
              <a:buSzPct val="100000"/>
              <a:buFont typeface="Arial"/>
              <a:defRPr sz="2800">
                <a:effectLst>
                  <a:outerShdw sx="100000" sy="100000" kx="0" ky="0" algn="b" rotWithShape="0" blurRad="50800" dist="38100" dir="2700000">
                    <a:srgbClr val="000000">
                      <a:alpha val="48000"/>
                    </a:srgbClr>
                  </a:outerShdw>
                </a:effectLst>
                <a:latin typeface="Rockwell"/>
                <a:ea typeface="Rockwell"/>
                <a:cs typeface="Rockwell"/>
                <a:sym typeface="Rockwell"/>
              </a:defRPr>
            </a:lvl2pPr>
            <a:lvl3pPr marL="1314450" indent="-400050" defTabSz="1300480">
              <a:lnSpc>
                <a:spcPct val="120000"/>
              </a:lnSpc>
              <a:spcBef>
                <a:spcPts val="1400"/>
              </a:spcBef>
              <a:buSzPct val="100000"/>
              <a:buFont typeface="Arial"/>
              <a:defRPr sz="2800">
                <a:effectLst>
                  <a:outerShdw sx="100000" sy="100000" kx="0" ky="0" algn="b" rotWithShape="0" blurRad="50800" dist="38100" dir="2700000">
                    <a:srgbClr val="000000">
                      <a:alpha val="48000"/>
                    </a:srgbClr>
                  </a:outerShdw>
                </a:effectLst>
                <a:latin typeface="Rockwell"/>
                <a:ea typeface="Rockwell"/>
                <a:cs typeface="Rockwell"/>
                <a:sym typeface="Rockwell"/>
              </a:defRPr>
            </a:lvl3pPr>
            <a:lvl4pPr marL="1828799" indent="-457199" defTabSz="1300480">
              <a:lnSpc>
                <a:spcPct val="120000"/>
              </a:lnSpc>
              <a:spcBef>
                <a:spcPts val="1400"/>
              </a:spcBef>
              <a:buSzPct val="100000"/>
              <a:buFont typeface="Arial"/>
              <a:defRPr sz="2800">
                <a:effectLst>
                  <a:outerShdw sx="100000" sy="100000" kx="0" ky="0" algn="b" rotWithShape="0" blurRad="50800" dist="38100" dir="2700000">
                    <a:srgbClr val="000000">
                      <a:alpha val="48000"/>
                    </a:srgbClr>
                  </a:outerShdw>
                </a:effectLst>
                <a:latin typeface="Rockwell"/>
                <a:ea typeface="Rockwell"/>
                <a:cs typeface="Rockwell"/>
                <a:sym typeface="Rockwell"/>
              </a:defRPr>
            </a:lvl4pPr>
            <a:lvl5pPr marL="2362200" indent="-533400" defTabSz="1300480">
              <a:lnSpc>
                <a:spcPct val="120000"/>
              </a:lnSpc>
              <a:spcBef>
                <a:spcPts val="1400"/>
              </a:spcBef>
              <a:buSzPct val="100000"/>
              <a:buFont typeface="Arial"/>
              <a:defRPr sz="2800">
                <a:effectLst>
                  <a:outerShdw sx="100000" sy="100000" kx="0" ky="0" algn="b" rotWithShape="0" blurRad="50800" dist="38100" dir="2700000">
                    <a:srgbClr val="000000">
                      <a:alpha val="48000"/>
                    </a:srgbClr>
                  </a:outerShdw>
                </a:effectLst>
                <a:latin typeface="Rockwell"/>
                <a:ea typeface="Rockwell"/>
                <a:cs typeface="Rockwell"/>
                <a:sym typeface="Rockwell"/>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11715760" y="7539059"/>
            <a:ext cx="302967" cy="300735"/>
          </a:xfrm>
          <a:prstGeom prst="rect">
            <a:avLst/>
          </a:prstGeom>
        </p:spPr>
        <p:txBody>
          <a:bodyPr lIns="48766" tIns="48766" rIns="48766" bIns="48766" anchor="ctr"/>
          <a:lstStyle>
            <a:lvl1pPr algn="r" defTabSz="650240">
              <a:defRPr sz="1400">
                <a:latin typeface="Rockwell"/>
                <a:ea typeface="Rockwell"/>
                <a:cs typeface="Rockwell"/>
                <a:sym typeface="Rockwe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0">
    <p:bg>
      <p:bgPr>
        <a:solidFill>
          <a:srgbClr val="FFFFFF"/>
        </a:solidFill>
      </p:bgPr>
    </p:bg>
    <p:spTree>
      <p:nvGrpSpPr>
        <p:cNvPr id="1" name=""/>
        <p:cNvGrpSpPr/>
        <p:nvPr/>
      </p:nvGrpSpPr>
      <p:grpSpPr>
        <a:xfrm>
          <a:off x="0" y="0"/>
          <a:ext cx="0" cy="0"/>
          <a:chOff x="0" y="0"/>
          <a:chExt cx="0" cy="0"/>
        </a:xfrm>
      </p:grpSpPr>
      <p:sp>
        <p:nvSpPr>
          <p:cNvPr id="126" name="Shape 126"/>
          <p:cNvSpPr/>
          <p:nvPr>
            <p:ph type="title"/>
          </p:nvPr>
        </p:nvSpPr>
        <p:spPr>
          <a:xfrm>
            <a:off x="974713" y="1869439"/>
            <a:ext cx="11044016" cy="1414744"/>
          </a:xfrm>
          <a:prstGeom prst="rect">
            <a:avLst/>
          </a:prstGeom>
        </p:spPr>
        <p:txBody>
          <a:bodyPr lIns="48766" tIns="48766" rIns="48766" bIns="48766"/>
          <a:lstStyle>
            <a:lvl1pPr defTabSz="1300480">
              <a:lnSpc>
                <a:spcPct val="90000"/>
              </a:lnSpc>
              <a:defRPr b="1" cap="all" sz="4800">
                <a:solidFill>
                  <a:srgbClr val="000000"/>
                </a:solidFill>
                <a:effectLst>
                  <a:outerShdw sx="100000" sy="100000" kx="0" ky="0" algn="b" rotWithShape="0" blurRad="50800" dist="63500" dir="2700000">
                    <a:srgbClr val="000000">
                      <a:alpha val="48000"/>
                    </a:srgbClr>
                  </a:outerShdw>
                </a:effectLst>
                <a:latin typeface="Bookman Old Style"/>
                <a:ea typeface="Bookman Old Style"/>
                <a:cs typeface="Bookman Old Style"/>
                <a:sym typeface="Bookman Old Style"/>
              </a:defRPr>
            </a:lvl1pPr>
          </a:lstStyle>
          <a:p>
            <a:pPr/>
            <a:r>
              <a:t>Title Text</a:t>
            </a:r>
          </a:p>
        </p:txBody>
      </p:sp>
      <p:sp>
        <p:nvSpPr>
          <p:cNvPr id="127" name="Shape 127"/>
          <p:cNvSpPr/>
          <p:nvPr>
            <p:ph type="body" sz="half" idx="1"/>
          </p:nvPr>
        </p:nvSpPr>
        <p:spPr>
          <a:xfrm>
            <a:off x="974713" y="3455000"/>
            <a:ext cx="11044016" cy="3941480"/>
          </a:xfrm>
          <a:prstGeom prst="rect">
            <a:avLst/>
          </a:prstGeom>
        </p:spPr>
        <p:txBody>
          <a:bodyPr lIns="48766" tIns="48766" rIns="48766" bIns="48766" anchor="t"/>
          <a:lstStyle>
            <a:lvl1pPr marL="320039" indent="-320039" defTabSz="1300480">
              <a:lnSpc>
                <a:spcPct val="120000"/>
              </a:lnSpc>
              <a:spcBef>
                <a:spcPts val="1400"/>
              </a:spcBef>
              <a:buSzPct val="100000"/>
              <a:buFont typeface="Arial"/>
              <a:defRPr sz="2800">
                <a:solidFill>
                  <a:srgbClr val="000000"/>
                </a:solidFill>
                <a:effectLst>
                  <a:outerShdw sx="100000" sy="100000" kx="0" ky="0" algn="b" rotWithShape="0" blurRad="50800" dist="38100" dir="2700000">
                    <a:srgbClr val="000000">
                      <a:alpha val="48000"/>
                    </a:srgbClr>
                  </a:outerShdw>
                </a:effectLst>
                <a:latin typeface="Rockwell"/>
                <a:ea typeface="Rockwell"/>
                <a:cs typeface="Rockwell"/>
                <a:sym typeface="Rockwell"/>
              </a:defRPr>
            </a:lvl1pPr>
            <a:lvl2pPr marL="812800" indent="-355600" defTabSz="1300480">
              <a:lnSpc>
                <a:spcPct val="120000"/>
              </a:lnSpc>
              <a:spcBef>
                <a:spcPts val="1400"/>
              </a:spcBef>
              <a:buSzPct val="100000"/>
              <a:buFont typeface="Arial"/>
              <a:defRPr sz="2800">
                <a:solidFill>
                  <a:srgbClr val="000000"/>
                </a:solidFill>
                <a:effectLst>
                  <a:outerShdw sx="100000" sy="100000" kx="0" ky="0" algn="b" rotWithShape="0" blurRad="50800" dist="38100" dir="2700000">
                    <a:srgbClr val="000000">
                      <a:alpha val="48000"/>
                    </a:srgbClr>
                  </a:outerShdw>
                </a:effectLst>
                <a:latin typeface="Rockwell"/>
                <a:ea typeface="Rockwell"/>
                <a:cs typeface="Rockwell"/>
                <a:sym typeface="Rockwell"/>
              </a:defRPr>
            </a:lvl2pPr>
            <a:lvl3pPr marL="1314450" indent="-400050" defTabSz="1300480">
              <a:lnSpc>
                <a:spcPct val="120000"/>
              </a:lnSpc>
              <a:spcBef>
                <a:spcPts val="1400"/>
              </a:spcBef>
              <a:buSzPct val="100000"/>
              <a:buFont typeface="Arial"/>
              <a:defRPr sz="2800">
                <a:solidFill>
                  <a:srgbClr val="000000"/>
                </a:solidFill>
                <a:effectLst>
                  <a:outerShdw sx="100000" sy="100000" kx="0" ky="0" algn="b" rotWithShape="0" blurRad="50800" dist="38100" dir="2700000">
                    <a:srgbClr val="000000">
                      <a:alpha val="48000"/>
                    </a:srgbClr>
                  </a:outerShdw>
                </a:effectLst>
                <a:latin typeface="Rockwell"/>
                <a:ea typeface="Rockwell"/>
                <a:cs typeface="Rockwell"/>
                <a:sym typeface="Rockwell"/>
              </a:defRPr>
            </a:lvl3pPr>
            <a:lvl4pPr marL="1828799" indent="-457199" defTabSz="1300480">
              <a:lnSpc>
                <a:spcPct val="120000"/>
              </a:lnSpc>
              <a:spcBef>
                <a:spcPts val="1400"/>
              </a:spcBef>
              <a:buSzPct val="100000"/>
              <a:buFont typeface="Arial"/>
              <a:defRPr sz="2800">
                <a:solidFill>
                  <a:srgbClr val="000000"/>
                </a:solidFill>
                <a:effectLst>
                  <a:outerShdw sx="100000" sy="100000" kx="0" ky="0" algn="b" rotWithShape="0" blurRad="50800" dist="38100" dir="2700000">
                    <a:srgbClr val="000000">
                      <a:alpha val="48000"/>
                    </a:srgbClr>
                  </a:outerShdw>
                </a:effectLst>
                <a:latin typeface="Rockwell"/>
                <a:ea typeface="Rockwell"/>
                <a:cs typeface="Rockwell"/>
                <a:sym typeface="Rockwell"/>
              </a:defRPr>
            </a:lvl4pPr>
            <a:lvl5pPr marL="2362200" indent="-533400" defTabSz="1300480">
              <a:lnSpc>
                <a:spcPct val="120000"/>
              </a:lnSpc>
              <a:spcBef>
                <a:spcPts val="1400"/>
              </a:spcBef>
              <a:buSzPct val="100000"/>
              <a:buFont typeface="Arial"/>
              <a:defRPr sz="2800">
                <a:solidFill>
                  <a:srgbClr val="000000"/>
                </a:solidFill>
                <a:effectLst>
                  <a:outerShdw sx="100000" sy="100000" kx="0" ky="0" algn="b" rotWithShape="0" blurRad="50800" dist="38100" dir="2700000">
                    <a:srgbClr val="000000">
                      <a:alpha val="48000"/>
                    </a:srgbClr>
                  </a:outerShdw>
                </a:effectLst>
                <a:latin typeface="Rockwell"/>
                <a:ea typeface="Rockwell"/>
                <a:cs typeface="Rockwell"/>
                <a:sym typeface="Rockwell"/>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xfrm>
            <a:off x="11715760" y="7539059"/>
            <a:ext cx="302967" cy="300735"/>
          </a:xfrm>
          <a:prstGeom prst="rect">
            <a:avLst/>
          </a:prstGeom>
        </p:spPr>
        <p:txBody>
          <a:bodyPr lIns="48766" tIns="48766" rIns="48766" bIns="48766" anchor="ctr"/>
          <a:lstStyle>
            <a:lvl1pPr algn="r" defTabSz="650240">
              <a:defRPr sz="1400">
                <a:solidFill>
                  <a:srgbClr val="888888"/>
                </a:solidFill>
                <a:latin typeface="Rockwell"/>
                <a:ea typeface="Rockwell"/>
                <a:cs typeface="Rockwell"/>
                <a:sym typeface="Rockwe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974713" y="1445370"/>
            <a:ext cx="11044014" cy="1414743"/>
          </a:xfrm>
          <a:prstGeom prst="rect">
            <a:avLst/>
          </a:prstGeom>
        </p:spPr>
        <p:txBody>
          <a:bodyPr/>
          <a:lstStyle>
            <a:lvl1pPr defTabSz="1248460">
              <a:defRPr sz="4608">
                <a:effectLst>
                  <a:outerShdw sx="100000" sy="100000" kx="0" ky="0" algn="b" rotWithShape="0" blurRad="48768" dist="60959" dir="2700000">
                    <a:srgbClr val="000000">
                      <a:alpha val="48000"/>
                    </a:srgbClr>
                  </a:outerShdw>
                </a:effectLst>
              </a:defRPr>
            </a:lvl1pPr>
          </a:lstStyle>
          <a:p>
            <a:pPr/>
            <a:r>
              <a:t>Why is Conservation Law Enforcement Important?</a:t>
            </a:r>
          </a:p>
        </p:txBody>
      </p:sp>
      <p:sp>
        <p:nvSpPr>
          <p:cNvPr id="138" name="Shape 138"/>
          <p:cNvSpPr/>
          <p:nvPr>
            <p:ph type="body" idx="1"/>
          </p:nvPr>
        </p:nvSpPr>
        <p:spPr>
          <a:xfrm>
            <a:off x="974714" y="2759984"/>
            <a:ext cx="11044014" cy="5548247"/>
          </a:xfrm>
          <a:prstGeom prst="rect">
            <a:avLst/>
          </a:prstGeom>
        </p:spPr>
        <p:txBody>
          <a:bodyPr/>
          <a:lstStyle/>
          <a:p>
            <a:pPr marL="271272" indent="-271272" defTabSz="1157427">
              <a:lnSpc>
                <a:spcPct val="96000"/>
              </a:lnSpc>
              <a:spcBef>
                <a:spcPts val="1200"/>
              </a:spcBef>
              <a:defRPr sz="2136">
                <a:effectLst>
                  <a:outerShdw sx="100000" sy="100000" kx="0" ky="0" algn="b" rotWithShape="0" blurRad="45212" dist="33909" dir="2700000">
                    <a:srgbClr val="000000">
                      <a:alpha val="48000"/>
                    </a:srgbClr>
                  </a:outerShdw>
                </a:effectLst>
              </a:defRPr>
            </a:pPr>
            <a:r>
              <a:t>There is an existing threat that wildlife crimes pose to not only the world’s natural resources, but also communities and the citizens that live there</a:t>
            </a:r>
          </a:p>
          <a:p>
            <a:pPr marL="271272" indent="-271272" defTabSz="1157427">
              <a:lnSpc>
                <a:spcPct val="96000"/>
              </a:lnSpc>
              <a:spcBef>
                <a:spcPts val="1200"/>
              </a:spcBef>
              <a:defRPr sz="2136">
                <a:effectLst>
                  <a:outerShdw sx="100000" sy="100000" kx="0" ky="0" algn="b" rotWithShape="0" blurRad="45212" dist="33909" dir="2700000">
                    <a:srgbClr val="000000">
                      <a:alpha val="48000"/>
                    </a:srgbClr>
                  </a:outerShdw>
                </a:effectLst>
              </a:defRPr>
            </a:pPr>
            <a:r>
              <a:t>Wildlife crimes have ecological, economic, and human costs as well as public health and national security concerns </a:t>
            </a:r>
          </a:p>
          <a:p>
            <a:pPr lvl="1" marL="686657" indent="-279749" defTabSz="1157427">
              <a:lnSpc>
                <a:spcPct val="96000"/>
              </a:lnSpc>
              <a:spcBef>
                <a:spcPts val="600"/>
              </a:spcBef>
              <a:defRPr sz="1958">
                <a:effectLst>
                  <a:outerShdw sx="100000" sy="100000" kx="0" ky="0" algn="b" rotWithShape="0" blurRad="45212" dist="33909" dir="2700000">
                    <a:srgbClr val="000000">
                      <a:alpha val="48000"/>
                    </a:srgbClr>
                  </a:outerShdw>
                </a:effectLst>
              </a:defRPr>
            </a:pPr>
            <a:r>
              <a:t>Unregulated harvesting of animals and plants may result in severe ecological reducing population levels, affect sex-ratios, and alter ecosystems</a:t>
            </a:r>
          </a:p>
          <a:p>
            <a:pPr lvl="1" marL="686657" indent="-279749" defTabSz="1157427">
              <a:lnSpc>
                <a:spcPct val="96000"/>
              </a:lnSpc>
              <a:spcBef>
                <a:spcPts val="600"/>
              </a:spcBef>
              <a:defRPr sz="1958">
                <a:effectLst>
                  <a:outerShdw sx="100000" sy="100000" kx="0" ky="0" algn="b" rotWithShape="0" blurRad="45212" dist="33909" dir="2700000">
                    <a:srgbClr val="000000">
                      <a:alpha val="48000"/>
                    </a:srgbClr>
                  </a:outerShdw>
                </a:effectLst>
              </a:defRPr>
            </a:pPr>
            <a:r>
              <a:t>If overharvest or the exploitation of a particular species creates imbalanced sex-ratios, it impacts the long-term health of those species, especially if the species is a slow maturing species</a:t>
            </a:r>
          </a:p>
          <a:p>
            <a:pPr marL="271272" indent="-271272" defTabSz="1157427">
              <a:lnSpc>
                <a:spcPct val="96000"/>
              </a:lnSpc>
              <a:spcBef>
                <a:spcPts val="1200"/>
              </a:spcBef>
              <a:defRPr sz="2136">
                <a:effectLst>
                  <a:outerShdw sx="100000" sy="100000" kx="0" ky="0" algn="b" rotWithShape="0" blurRad="45212" dist="33909" dir="2700000">
                    <a:srgbClr val="000000">
                      <a:alpha val="48000"/>
                    </a:srgbClr>
                  </a:outerShdw>
                </a:effectLst>
              </a:defRPr>
            </a:pPr>
            <a:r>
              <a:t>The species that is exploited is one that is considered a “keystone species”, it can have a disproportionate impact on the surrounding ecosystem</a:t>
            </a:r>
          </a:p>
          <a:p>
            <a:pPr marL="271272" indent="-271272" defTabSz="1157427">
              <a:lnSpc>
                <a:spcPct val="96000"/>
              </a:lnSpc>
              <a:spcBef>
                <a:spcPts val="1200"/>
              </a:spcBef>
              <a:defRPr sz="2136">
                <a:effectLst>
                  <a:outerShdw sx="100000" sy="100000" kx="0" ky="0" algn="b" rotWithShape="0" blurRad="45212" dist="33909" dir="2700000">
                    <a:srgbClr val="000000">
                      <a:alpha val="48000"/>
                    </a:srgbClr>
                  </a:outerShdw>
                </a:effectLst>
              </a:defRPr>
            </a:pPr>
            <a:r>
              <a:t>Release of invasive species is a potential ecological impact from wildlife crime such as an exotic animal or plant being introduced into an ecosystem where they do not belong, can have disastrous effects</a:t>
            </a:r>
          </a:p>
          <a:p>
            <a:pPr lvl="1" marL="686657" indent="-279749" defTabSz="1157427">
              <a:lnSpc>
                <a:spcPct val="96000"/>
              </a:lnSpc>
              <a:spcBef>
                <a:spcPts val="600"/>
              </a:spcBef>
              <a:defRPr sz="1958">
                <a:effectLst>
                  <a:outerShdw sx="100000" sy="100000" kx="0" ky="0" algn="b" rotWithShape="0" blurRad="45212" dist="33909" dir="2700000">
                    <a:srgbClr val="000000">
                      <a:alpha val="48000"/>
                    </a:srgbClr>
                  </a:outerShdw>
                </a:effectLst>
              </a:defRPr>
            </a:pPr>
            <a:r>
              <a:t>The introductions can be unintentional; however, the exotic pet trade has been identified as a key factor in the introduction of exotic species into ecosystems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974713" y="1869439"/>
            <a:ext cx="11044015" cy="1414744"/>
          </a:xfrm>
          <a:prstGeom prst="rect">
            <a:avLst/>
          </a:prstGeom>
        </p:spPr>
        <p:txBody>
          <a:bodyPr/>
          <a:lstStyle>
            <a:lvl1pPr defTabSz="1248460">
              <a:defRPr sz="4608">
                <a:effectLst>
                  <a:outerShdw sx="100000" sy="100000" kx="0" ky="0" algn="b" rotWithShape="0" blurRad="48768" dist="60959" dir="2700000">
                    <a:srgbClr val="000000">
                      <a:alpha val="48000"/>
                    </a:srgbClr>
                  </a:outerShdw>
                </a:effectLst>
              </a:defRPr>
            </a:lvl1pPr>
          </a:lstStyle>
          <a:p>
            <a:pPr/>
            <a:r>
              <a:t>Why is Conservation Law Enforcement Important?</a:t>
            </a:r>
          </a:p>
        </p:txBody>
      </p:sp>
      <p:sp>
        <p:nvSpPr>
          <p:cNvPr id="141" name="Shape 141"/>
          <p:cNvSpPr/>
          <p:nvPr/>
        </p:nvSpPr>
        <p:spPr>
          <a:xfrm>
            <a:off x="-1" y="3454399"/>
            <a:ext cx="13004802" cy="5080002"/>
          </a:xfrm>
          <a:prstGeom prst="rect">
            <a:avLst/>
          </a:prstGeom>
          <a:solidFill>
            <a:srgbClr val="000000">
              <a:alpha val="50000"/>
            </a:srgbClr>
          </a:solidFill>
          <a:ln w="12700">
            <a:miter lim="400000"/>
          </a:ln>
        </p:spPr>
        <p:txBody>
          <a:bodyPr lIns="48766" tIns="48766" rIns="48766" bIns="48766" anchor="ctr"/>
          <a:lstStyle/>
          <a:p>
            <a:pPr defTabSz="650240">
              <a:defRPr sz="2400">
                <a:latin typeface="Rockwell"/>
                <a:ea typeface="Rockwell"/>
                <a:cs typeface="Rockwell"/>
                <a:sym typeface="Rockwell"/>
              </a:defRPr>
            </a:pPr>
          </a:p>
        </p:txBody>
      </p:sp>
      <p:sp>
        <p:nvSpPr>
          <p:cNvPr id="142" name="Shape 142"/>
          <p:cNvSpPr/>
          <p:nvPr>
            <p:ph type="body" sz="half" idx="1"/>
          </p:nvPr>
        </p:nvSpPr>
        <p:spPr>
          <a:xfrm>
            <a:off x="664375" y="3847252"/>
            <a:ext cx="11354354" cy="4142927"/>
          </a:xfrm>
          <a:prstGeom prst="rect">
            <a:avLst/>
          </a:prstGeom>
        </p:spPr>
        <p:txBody>
          <a:bodyPr/>
          <a:lstStyle/>
          <a:p>
            <a:pPr marL="259232" indent="-259232" defTabSz="1053388">
              <a:lnSpc>
                <a:spcPct val="110000"/>
              </a:lnSpc>
              <a:spcBef>
                <a:spcPts val="1100"/>
              </a:spcBef>
              <a:defRPr sz="2268">
                <a:effectLst>
                  <a:outerShdw sx="100000" sy="100000" kx="0" ky="0" algn="b" rotWithShape="0" blurRad="41148" dist="30861" dir="2700000">
                    <a:srgbClr val="000000">
                      <a:alpha val="48000"/>
                    </a:srgbClr>
                  </a:outerShdw>
                </a:effectLst>
              </a:defRPr>
            </a:pPr>
            <a:r>
              <a:t>Economic costs related to wildlife and natural resources crimes are also an issue</a:t>
            </a:r>
          </a:p>
          <a:p>
            <a:pPr marL="259232" indent="-259232" defTabSz="1053388">
              <a:lnSpc>
                <a:spcPct val="110000"/>
              </a:lnSpc>
              <a:spcBef>
                <a:spcPts val="1100"/>
              </a:spcBef>
              <a:defRPr sz="2268">
                <a:effectLst>
                  <a:outerShdw sx="100000" sy="100000" kx="0" ky="0" algn="b" rotWithShape="0" blurRad="41148" dist="30861" dir="2700000">
                    <a:srgbClr val="000000">
                      <a:alpha val="48000"/>
                    </a:srgbClr>
                  </a:outerShdw>
                </a:effectLst>
              </a:defRPr>
            </a:pPr>
            <a:r>
              <a:t>Illegal wildlife markets can negatively impact local communities by removing economic opportunity related to employment and the ability to earn income in developing communities where alternative employment may not be available</a:t>
            </a:r>
          </a:p>
          <a:p>
            <a:pPr marL="259232" indent="-259232" defTabSz="1053388">
              <a:lnSpc>
                <a:spcPct val="110000"/>
              </a:lnSpc>
              <a:spcBef>
                <a:spcPts val="1100"/>
              </a:spcBef>
              <a:defRPr sz="2268">
                <a:effectLst>
                  <a:outerShdw sx="100000" sy="100000" kx="0" ky="0" algn="b" rotWithShape="0" blurRad="41148" dist="30861" dir="2700000">
                    <a:srgbClr val="000000">
                      <a:alpha val="48000"/>
                    </a:srgbClr>
                  </a:outerShdw>
                </a:effectLst>
              </a:defRPr>
            </a:pPr>
            <a:r>
              <a:t>The removal of commodities that local populations could use may raise prices for other goods and increase the cost of living for those that are already struggling with earning a living</a:t>
            </a:r>
          </a:p>
          <a:p>
            <a:pPr marL="259232" indent="-259232" defTabSz="1053388">
              <a:lnSpc>
                <a:spcPct val="110000"/>
              </a:lnSpc>
              <a:spcBef>
                <a:spcPts val="1100"/>
              </a:spcBef>
              <a:defRPr sz="2268">
                <a:effectLst>
                  <a:outerShdw sx="100000" sy="100000" kx="0" ky="0" algn="b" rotWithShape="0" blurRad="41148" dist="30861" dir="2700000">
                    <a:srgbClr val="000000">
                      <a:alpha val="48000"/>
                    </a:srgbClr>
                  </a:outerShdw>
                </a:effectLst>
              </a:defRPr>
            </a:pPr>
            <a:r>
              <a:t>The inability of locals to participate in the legal sale of items related to the local flora and fauna that would contribute to the local and national economy can hinder the economic growth of areas that are rich in biodiversity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974713" y="1869439"/>
            <a:ext cx="11044015" cy="1414744"/>
          </a:xfrm>
          <a:prstGeom prst="rect">
            <a:avLst/>
          </a:prstGeom>
        </p:spPr>
        <p:txBody>
          <a:bodyPr/>
          <a:lstStyle>
            <a:lvl1pPr defTabSz="1248460">
              <a:defRPr sz="4608">
                <a:effectLst>
                  <a:outerShdw sx="100000" sy="100000" kx="0" ky="0" algn="b" rotWithShape="0" blurRad="48768" dist="60959" dir="2700000">
                    <a:srgbClr val="000000">
                      <a:alpha val="48000"/>
                    </a:srgbClr>
                  </a:outerShdw>
                </a:effectLst>
              </a:defRPr>
            </a:lvl1pPr>
          </a:lstStyle>
          <a:p>
            <a:pPr/>
            <a:r>
              <a:t>Why is Conservation Law Enforcement Important?</a:t>
            </a:r>
          </a:p>
        </p:txBody>
      </p:sp>
      <p:sp>
        <p:nvSpPr>
          <p:cNvPr id="145" name="Shape 145"/>
          <p:cNvSpPr/>
          <p:nvPr>
            <p:ph type="body" sz="half" idx="1"/>
          </p:nvPr>
        </p:nvSpPr>
        <p:spPr>
          <a:xfrm>
            <a:off x="974714" y="3455000"/>
            <a:ext cx="11044014" cy="3941480"/>
          </a:xfrm>
          <a:prstGeom prst="rect">
            <a:avLst/>
          </a:prstGeom>
        </p:spPr>
        <p:txBody>
          <a:bodyPr/>
          <a:lstStyle/>
          <a:p>
            <a:pPr marL="251728" indent="-251728" defTabSz="1014374">
              <a:lnSpc>
                <a:spcPct val="108000"/>
              </a:lnSpc>
              <a:spcBef>
                <a:spcPts val="1100"/>
              </a:spcBef>
              <a:defRPr sz="1871">
                <a:effectLst>
                  <a:outerShdw sx="100000" sy="100000" kx="0" ky="0" algn="b" rotWithShape="0" blurRad="39624" dist="29717" dir="2700000">
                    <a:srgbClr val="000000">
                      <a:alpha val="48000"/>
                    </a:srgbClr>
                  </a:outerShdw>
                </a:effectLst>
              </a:defRPr>
            </a:pPr>
            <a:r>
              <a:t>There are human costs associated with these crimes</a:t>
            </a:r>
          </a:p>
          <a:p>
            <a:pPr marL="251728" indent="-251728" defTabSz="1014374">
              <a:lnSpc>
                <a:spcPct val="108000"/>
              </a:lnSpc>
              <a:spcBef>
                <a:spcPts val="1100"/>
              </a:spcBef>
              <a:defRPr sz="1871">
                <a:effectLst>
                  <a:outerShdw sx="100000" sy="100000" kx="0" ky="0" algn="b" rotWithShape="0" blurRad="39624" dist="29717" dir="2700000">
                    <a:srgbClr val="000000">
                      <a:alpha val="48000"/>
                    </a:srgbClr>
                  </a:outerShdw>
                </a:effectLst>
              </a:defRPr>
            </a:pPr>
            <a:r>
              <a:t>One directly relates to conservation officers, work can be dangerous, such as that they generally work in isolated areas and do not have backup assistance readily available-sometimes hours away</a:t>
            </a:r>
          </a:p>
          <a:p>
            <a:pPr marL="251728" indent="-251728" defTabSz="1014374">
              <a:lnSpc>
                <a:spcPct val="108000"/>
              </a:lnSpc>
              <a:spcBef>
                <a:spcPts val="1100"/>
              </a:spcBef>
              <a:defRPr sz="1871">
                <a:effectLst>
                  <a:outerShdw sx="100000" sy="100000" kx="0" ky="0" algn="b" rotWithShape="0" blurRad="39624" dist="29717" dir="2700000">
                    <a:srgbClr val="000000">
                      <a:alpha val="48000"/>
                    </a:srgbClr>
                  </a:outerShdw>
                </a:effectLst>
              </a:defRPr>
            </a:pPr>
            <a:r>
              <a:t>The other danger conservation officers face is from humans and anglers who are normally armed with knives and firearms</a:t>
            </a:r>
          </a:p>
          <a:p>
            <a:pPr marL="251728" indent="-251728" defTabSz="1014374">
              <a:lnSpc>
                <a:spcPct val="108000"/>
              </a:lnSpc>
              <a:spcBef>
                <a:spcPts val="1100"/>
              </a:spcBef>
              <a:defRPr sz="1871">
                <a:effectLst>
                  <a:outerShdw sx="100000" sy="100000" kx="0" ky="0" algn="b" rotWithShape="0" blurRad="39624" dist="29717" dir="2700000">
                    <a:srgbClr val="000000">
                      <a:alpha val="48000"/>
                    </a:srgbClr>
                  </a:outerShdw>
                </a:effectLst>
              </a:defRPr>
            </a:pPr>
            <a:r>
              <a:t>In other countries, the human costs inflicted on conservation officers is much greater</a:t>
            </a:r>
          </a:p>
          <a:p>
            <a:pPr lvl="1" marL="594359" indent="-237743" defTabSz="1014374">
              <a:lnSpc>
                <a:spcPct val="108000"/>
              </a:lnSpc>
              <a:spcBef>
                <a:spcPts val="500"/>
              </a:spcBef>
              <a:defRPr sz="1560">
                <a:effectLst>
                  <a:outerShdw sx="100000" sy="100000" kx="0" ky="0" algn="b" rotWithShape="0" blurRad="39624" dist="29717" dir="2700000">
                    <a:srgbClr val="000000">
                      <a:alpha val="48000"/>
                    </a:srgbClr>
                  </a:outerShdw>
                </a:effectLst>
              </a:defRPr>
            </a:pPr>
            <a:r>
              <a:t>In Africa, about 1,000 rangers were killed between 2008 and 2018 with 80% killed by poachers or armed militia groups</a:t>
            </a:r>
          </a:p>
          <a:p>
            <a:pPr lvl="1" marL="594359" indent="-237743" defTabSz="1014374">
              <a:lnSpc>
                <a:spcPct val="108000"/>
              </a:lnSpc>
              <a:spcBef>
                <a:spcPts val="500"/>
              </a:spcBef>
              <a:defRPr sz="1560">
                <a:effectLst>
                  <a:outerShdw sx="100000" sy="100000" kx="0" ky="0" algn="b" rotWithShape="0" blurRad="39624" dist="29717" dir="2700000">
                    <a:srgbClr val="000000">
                      <a:alpha val="48000"/>
                    </a:srgbClr>
                  </a:outerShdw>
                </a:effectLst>
              </a:defRPr>
            </a:pPr>
            <a:r>
              <a:t>In Thailand, about 40 park rangers were murdered over the course of five years</a:t>
            </a:r>
          </a:p>
          <a:p>
            <a:pPr lvl="1" marL="594359" indent="-237743" defTabSz="1014374">
              <a:lnSpc>
                <a:spcPct val="108000"/>
              </a:lnSpc>
              <a:spcBef>
                <a:spcPts val="500"/>
              </a:spcBef>
              <a:defRPr sz="1560">
                <a:effectLst>
                  <a:outerShdw sx="100000" sy="100000" kx="0" ky="0" algn="b" rotWithShape="0" blurRad="39624" dist="29717" dir="2700000">
                    <a:srgbClr val="000000">
                      <a:alpha val="48000"/>
                    </a:srgbClr>
                  </a:outerShdw>
                </a:effectLst>
              </a:defRPr>
            </a:pPr>
            <a:r>
              <a:t>India, Thailand, Kenya, and the Democratic Republic of Congo have seen increases in the number of park ranger deaths because of conflicts with poachers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802638" y="1869439"/>
            <a:ext cx="3886030" cy="5976866"/>
          </a:xfrm>
          <a:prstGeom prst="rect">
            <a:avLst/>
          </a:prstGeom>
        </p:spPr>
        <p:txBody>
          <a:bodyPr/>
          <a:lstStyle>
            <a:lvl1pPr>
              <a:defRPr sz="4400"/>
            </a:lvl1pPr>
          </a:lstStyle>
          <a:p>
            <a:pPr/>
            <a:r>
              <a:t>Why is Conservation Law Enforcement Important?</a:t>
            </a:r>
          </a:p>
        </p:txBody>
      </p:sp>
      <p:grpSp>
        <p:nvGrpSpPr>
          <p:cNvPr id="156" name="Group 156"/>
          <p:cNvGrpSpPr/>
          <p:nvPr/>
        </p:nvGrpSpPr>
        <p:grpSpPr>
          <a:xfrm>
            <a:off x="5526447" y="2407918"/>
            <a:ext cx="6262542" cy="5216449"/>
            <a:chOff x="0" y="0"/>
            <a:chExt cx="6262540" cy="5216447"/>
          </a:xfrm>
        </p:grpSpPr>
        <p:sp>
          <p:nvSpPr>
            <p:cNvPr id="148" name="Shape 148"/>
            <p:cNvSpPr/>
            <p:nvPr/>
          </p:nvSpPr>
          <p:spPr>
            <a:xfrm>
              <a:off x="-1" y="56981"/>
              <a:ext cx="1138510" cy="1025686"/>
            </a:xfrm>
            <a:prstGeom prst="roundRect">
              <a:avLst>
                <a:gd name="adj" fmla="val 7500"/>
              </a:avLst>
            </a:prstGeom>
            <a:gradFill flip="none" rotWithShape="1">
              <a:gsLst>
                <a:gs pos="0">
                  <a:srgbClr val="537290"/>
                </a:gs>
                <a:gs pos="69000">
                  <a:srgbClr val="1C5985"/>
                </a:gs>
                <a:gs pos="100000">
                  <a:srgbClr val="195078"/>
                </a:gs>
              </a:gsLst>
              <a:lin ang="5400000" scaled="0"/>
            </a:gradFill>
            <a:ln w="12700" cap="flat">
              <a:noFill/>
              <a:miter lim="400000"/>
            </a:ln>
            <a:effectLst>
              <a:outerShdw sx="100000" sy="100000" kx="0" ky="0" algn="b" rotWithShape="0" blurRad="50800" dist="38100" dir="5400000">
                <a:srgbClr val="000000">
                  <a:alpha val="54000"/>
                </a:srgbClr>
              </a:outerShdw>
            </a:effectLst>
          </p:spPr>
          <p:txBody>
            <a:bodyPr wrap="square" lIns="48766" tIns="48766" rIns="48766" bIns="48766" numCol="1" anchor="ctr">
              <a:noAutofit/>
            </a:bodyPr>
            <a:lstStyle/>
            <a:p>
              <a:pPr algn="l" defTabSz="650240">
                <a:defRPr sz="2400">
                  <a:solidFill>
                    <a:srgbClr val="000000"/>
                  </a:solidFill>
                  <a:latin typeface="Rockwell"/>
                  <a:ea typeface="Rockwell"/>
                  <a:cs typeface="Rockwell"/>
                  <a:sym typeface="Rockwell"/>
                </a:defRPr>
              </a:pPr>
            </a:p>
          </p:txBody>
        </p:sp>
        <p:sp>
          <p:nvSpPr>
            <p:cNvPr id="149" name="Shape 149"/>
            <p:cNvSpPr/>
            <p:nvPr/>
          </p:nvSpPr>
          <p:spPr>
            <a:xfrm>
              <a:off x="1138507" y="-1"/>
              <a:ext cx="5124034" cy="7579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t">
              <a:spAutoFit/>
            </a:bodyPr>
            <a:lstStyle>
              <a:lvl1pPr algn="l" defTabSz="1300480">
                <a:defRPr sz="2200">
                  <a:latin typeface="Rockwell"/>
                  <a:ea typeface="Rockwell"/>
                  <a:cs typeface="Rockwell"/>
                  <a:sym typeface="Rockwell"/>
                </a:defRPr>
              </a:lvl1pPr>
            </a:lstStyle>
            <a:p>
              <a:pPr/>
              <a:r>
                <a:t>Human exploitation presents a cost related to wildlife crime</a:t>
              </a:r>
            </a:p>
          </p:txBody>
        </p:sp>
        <p:sp>
          <p:nvSpPr>
            <p:cNvPr id="150" name="Shape 150"/>
            <p:cNvSpPr/>
            <p:nvPr/>
          </p:nvSpPr>
          <p:spPr>
            <a:xfrm>
              <a:off x="-1" y="1323020"/>
              <a:ext cx="1138510" cy="1025685"/>
            </a:xfrm>
            <a:prstGeom prst="roundRect">
              <a:avLst>
                <a:gd name="adj" fmla="val 7500"/>
              </a:avLst>
            </a:prstGeom>
            <a:gradFill flip="none" rotWithShape="1">
              <a:gsLst>
                <a:gs pos="0">
                  <a:srgbClr val="537290"/>
                </a:gs>
                <a:gs pos="69000">
                  <a:srgbClr val="1C5985"/>
                </a:gs>
                <a:gs pos="100000">
                  <a:srgbClr val="195078"/>
                </a:gs>
              </a:gsLst>
              <a:lin ang="5400000" scaled="0"/>
            </a:gradFill>
            <a:ln w="12700" cap="flat">
              <a:noFill/>
              <a:miter lim="400000"/>
            </a:ln>
            <a:effectLst>
              <a:outerShdw sx="100000" sy="100000" kx="0" ky="0" algn="b" rotWithShape="0" blurRad="50800" dist="38100" dir="5400000">
                <a:srgbClr val="000000">
                  <a:alpha val="54000"/>
                </a:srgbClr>
              </a:outerShdw>
            </a:effectLst>
          </p:spPr>
          <p:txBody>
            <a:bodyPr wrap="square" lIns="48766" tIns="48766" rIns="48766" bIns="48766" numCol="1" anchor="ctr">
              <a:noAutofit/>
            </a:bodyPr>
            <a:lstStyle/>
            <a:p>
              <a:pPr algn="l" defTabSz="650240">
                <a:defRPr sz="2400">
                  <a:solidFill>
                    <a:srgbClr val="000000"/>
                  </a:solidFill>
                  <a:latin typeface="Rockwell"/>
                  <a:ea typeface="Rockwell"/>
                  <a:cs typeface="Rockwell"/>
                  <a:sym typeface="Rockwell"/>
                </a:defRPr>
              </a:pPr>
            </a:p>
          </p:txBody>
        </p:sp>
        <p:sp>
          <p:nvSpPr>
            <p:cNvPr id="151" name="Shape 151"/>
            <p:cNvSpPr/>
            <p:nvPr/>
          </p:nvSpPr>
          <p:spPr>
            <a:xfrm>
              <a:off x="1138507" y="1266038"/>
              <a:ext cx="5124034" cy="7579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t">
              <a:spAutoFit/>
            </a:bodyPr>
            <a:lstStyle>
              <a:lvl1pPr algn="l" defTabSz="1300480">
                <a:defRPr sz="2200">
                  <a:latin typeface="Rockwell"/>
                  <a:ea typeface="Rockwell"/>
                  <a:cs typeface="Rockwell"/>
                  <a:sym typeface="Rockwell"/>
                </a:defRPr>
              </a:lvl1pPr>
            </a:lstStyle>
            <a:p>
              <a:pPr/>
              <a:r>
                <a:t>Trafficked humans have been found working on deep-sea fishing vessels</a:t>
              </a:r>
            </a:p>
          </p:txBody>
        </p:sp>
        <p:sp>
          <p:nvSpPr>
            <p:cNvPr id="152" name="Shape 152"/>
            <p:cNvSpPr/>
            <p:nvPr/>
          </p:nvSpPr>
          <p:spPr>
            <a:xfrm>
              <a:off x="-1" y="2589058"/>
              <a:ext cx="1138510" cy="1025685"/>
            </a:xfrm>
            <a:prstGeom prst="roundRect">
              <a:avLst>
                <a:gd name="adj" fmla="val 7500"/>
              </a:avLst>
            </a:prstGeom>
            <a:gradFill flip="none" rotWithShape="1">
              <a:gsLst>
                <a:gs pos="0">
                  <a:srgbClr val="537290"/>
                </a:gs>
                <a:gs pos="69000">
                  <a:srgbClr val="1C5985"/>
                </a:gs>
                <a:gs pos="100000">
                  <a:srgbClr val="195078"/>
                </a:gs>
              </a:gsLst>
              <a:lin ang="5400000" scaled="0"/>
            </a:gradFill>
            <a:ln w="12700" cap="flat">
              <a:noFill/>
              <a:miter lim="400000"/>
            </a:ln>
            <a:effectLst>
              <a:outerShdw sx="100000" sy="100000" kx="0" ky="0" algn="b" rotWithShape="0" blurRad="50800" dist="38100" dir="5400000">
                <a:srgbClr val="000000">
                  <a:alpha val="54000"/>
                </a:srgbClr>
              </a:outerShdw>
            </a:effectLst>
          </p:spPr>
          <p:txBody>
            <a:bodyPr wrap="square" lIns="48766" tIns="48766" rIns="48766" bIns="48766" numCol="1" anchor="ctr">
              <a:noAutofit/>
            </a:bodyPr>
            <a:lstStyle/>
            <a:p>
              <a:pPr algn="l" defTabSz="650240">
                <a:defRPr sz="2400">
                  <a:solidFill>
                    <a:srgbClr val="000000"/>
                  </a:solidFill>
                  <a:latin typeface="Rockwell"/>
                  <a:ea typeface="Rockwell"/>
                  <a:cs typeface="Rockwell"/>
                  <a:sym typeface="Rockwell"/>
                </a:defRPr>
              </a:pPr>
            </a:p>
          </p:txBody>
        </p:sp>
        <p:sp>
          <p:nvSpPr>
            <p:cNvPr id="153" name="Shape 153"/>
            <p:cNvSpPr/>
            <p:nvPr/>
          </p:nvSpPr>
          <p:spPr>
            <a:xfrm>
              <a:off x="1138507" y="2532076"/>
              <a:ext cx="5124034" cy="14183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t">
              <a:spAutoFit/>
            </a:bodyPr>
            <a:lstStyle>
              <a:lvl1pPr algn="l" defTabSz="1300480">
                <a:defRPr sz="2200">
                  <a:latin typeface="Rockwell"/>
                  <a:ea typeface="Rockwell"/>
                  <a:cs typeface="Rockwell"/>
                  <a:sym typeface="Rockwell"/>
                </a:defRPr>
              </a:lvl1pPr>
            </a:lstStyle>
            <a:p>
              <a:pPr/>
              <a:r>
                <a:t>These people are not only isolated from the rest of the world, but are involved in illegal activities, making their situation especially perilous</a:t>
              </a:r>
            </a:p>
          </p:txBody>
        </p:sp>
        <p:sp>
          <p:nvSpPr>
            <p:cNvPr id="154" name="Shape 154"/>
            <p:cNvSpPr/>
            <p:nvPr/>
          </p:nvSpPr>
          <p:spPr>
            <a:xfrm>
              <a:off x="-1" y="3855096"/>
              <a:ext cx="1138510" cy="1025686"/>
            </a:xfrm>
            <a:prstGeom prst="roundRect">
              <a:avLst>
                <a:gd name="adj" fmla="val 7500"/>
              </a:avLst>
            </a:prstGeom>
            <a:gradFill flip="none" rotWithShape="1">
              <a:gsLst>
                <a:gs pos="0">
                  <a:srgbClr val="537290"/>
                </a:gs>
                <a:gs pos="69000">
                  <a:srgbClr val="1C5985"/>
                </a:gs>
                <a:gs pos="100000">
                  <a:srgbClr val="195078"/>
                </a:gs>
              </a:gsLst>
              <a:lin ang="5400000" scaled="0"/>
            </a:gradFill>
            <a:ln w="12700" cap="flat">
              <a:noFill/>
              <a:miter lim="400000"/>
            </a:ln>
            <a:effectLst>
              <a:outerShdw sx="100000" sy="100000" kx="0" ky="0" algn="b" rotWithShape="0" blurRad="50800" dist="38100" dir="5400000">
                <a:srgbClr val="000000">
                  <a:alpha val="54000"/>
                </a:srgbClr>
              </a:outerShdw>
            </a:effectLst>
          </p:spPr>
          <p:txBody>
            <a:bodyPr wrap="square" lIns="48766" tIns="48766" rIns="48766" bIns="48766" numCol="1" anchor="ctr">
              <a:noAutofit/>
            </a:bodyPr>
            <a:lstStyle/>
            <a:p>
              <a:pPr algn="l" defTabSz="650240">
                <a:defRPr sz="2400">
                  <a:solidFill>
                    <a:srgbClr val="000000"/>
                  </a:solidFill>
                  <a:latin typeface="Rockwell"/>
                  <a:ea typeface="Rockwell"/>
                  <a:cs typeface="Rockwell"/>
                  <a:sym typeface="Rockwell"/>
                </a:defRPr>
              </a:pPr>
            </a:p>
          </p:txBody>
        </p:sp>
        <p:sp>
          <p:nvSpPr>
            <p:cNvPr id="155" name="Shape 155"/>
            <p:cNvSpPr/>
            <p:nvPr/>
          </p:nvSpPr>
          <p:spPr>
            <a:xfrm>
              <a:off x="1138507" y="3798113"/>
              <a:ext cx="5124034" cy="14183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t">
              <a:spAutoFit/>
            </a:bodyPr>
            <a:lstStyle>
              <a:lvl1pPr algn="l" defTabSz="1300480">
                <a:defRPr sz="2200">
                  <a:latin typeface="Rockwell"/>
                  <a:ea typeface="Rockwell"/>
                  <a:cs typeface="Rockwell"/>
                  <a:sym typeface="Rockwell"/>
                </a:defRPr>
              </a:lvl1pPr>
            </a:lstStyle>
            <a:p>
              <a:pPr/>
              <a:r>
                <a:t>Unregulated fishing also has resulted in the loss of livelihoods and has been linked to an increase in piracy in Somalia </a:t>
              </a: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3" y="1219199"/>
            <a:ext cx="13004803" cy="7315202"/>
          </a:xfrm>
          <a:prstGeom prst="rect">
            <a:avLst/>
          </a:prstGeom>
          <a:blipFill>
            <a:blip r:embed="rId2"/>
            <a:stretch>
              <a:fillRect/>
            </a:stretch>
          </a:blipFill>
          <a:ln w="12700">
            <a:miter lim="400000"/>
          </a:ln>
        </p:spPr>
        <p:txBody>
          <a:bodyPr lIns="48766" tIns="48766" rIns="48766" bIns="48766" anchor="ctr"/>
          <a:lstStyle/>
          <a:p>
            <a:pPr defTabSz="650240">
              <a:defRPr sz="2400">
                <a:latin typeface="Rockwell"/>
                <a:ea typeface="Rockwell"/>
                <a:cs typeface="Rockwell"/>
                <a:sym typeface="Rockwell"/>
              </a:defRPr>
            </a:pPr>
          </a:p>
        </p:txBody>
      </p:sp>
      <p:sp>
        <p:nvSpPr>
          <p:cNvPr id="159" name="Shape 159"/>
          <p:cNvSpPr/>
          <p:nvPr>
            <p:ph type="title"/>
          </p:nvPr>
        </p:nvSpPr>
        <p:spPr>
          <a:xfrm>
            <a:off x="743130" y="2415999"/>
            <a:ext cx="3243401" cy="4921602"/>
          </a:xfrm>
          <a:prstGeom prst="rect">
            <a:avLst/>
          </a:prstGeom>
        </p:spPr>
        <p:txBody>
          <a:bodyPr/>
          <a:lstStyle>
            <a:lvl1pPr algn="l">
              <a:defRPr sz="3400">
                <a:solidFill>
                  <a:srgbClr val="FFFFFF"/>
                </a:solidFill>
              </a:defRPr>
            </a:lvl1pPr>
          </a:lstStyle>
          <a:p>
            <a:pPr/>
            <a:r>
              <a:t>Why is Conservation Law Enforcement Important?</a:t>
            </a:r>
          </a:p>
        </p:txBody>
      </p:sp>
      <p:sp>
        <p:nvSpPr>
          <p:cNvPr id="160" name="Shape 160"/>
          <p:cNvSpPr/>
          <p:nvPr/>
        </p:nvSpPr>
        <p:spPr>
          <a:xfrm>
            <a:off x="4332937" y="1219199"/>
            <a:ext cx="8671868" cy="7315202"/>
          </a:xfrm>
          <a:prstGeom prst="rect">
            <a:avLst/>
          </a:prstGeom>
          <a:solidFill>
            <a:srgbClr val="FFFFFF"/>
          </a:solidFill>
          <a:ln w="12700">
            <a:miter lim="400000"/>
          </a:ln>
        </p:spPr>
        <p:txBody>
          <a:bodyPr lIns="48766" tIns="48766" rIns="48766" bIns="48766" anchor="ctr"/>
          <a:lstStyle/>
          <a:p>
            <a:pPr defTabSz="650240">
              <a:defRPr sz="2400">
                <a:latin typeface="Rockwell"/>
                <a:ea typeface="Rockwell"/>
                <a:cs typeface="Rockwell"/>
                <a:sym typeface="Rockwell"/>
              </a:defRPr>
            </a:pPr>
          </a:p>
        </p:txBody>
      </p:sp>
      <p:sp>
        <p:nvSpPr>
          <p:cNvPr id="161" name="Shape 161"/>
          <p:cNvSpPr/>
          <p:nvPr>
            <p:ph type="body" sz="half" idx="1"/>
          </p:nvPr>
        </p:nvSpPr>
        <p:spPr>
          <a:xfrm>
            <a:off x="5025749" y="2415999"/>
            <a:ext cx="7004338" cy="5078696"/>
          </a:xfrm>
          <a:prstGeom prst="rect">
            <a:avLst/>
          </a:prstGeom>
        </p:spPr>
        <p:txBody>
          <a:bodyPr anchor="ctr"/>
          <a:lstStyle/>
          <a:p>
            <a:pPr marL="259232" indent="-259232" defTabSz="1053388">
              <a:spcBef>
                <a:spcPts val="1100"/>
              </a:spcBef>
              <a:defRPr sz="2268">
                <a:effectLst>
                  <a:outerShdw sx="100000" sy="100000" kx="0" ky="0" algn="b" rotWithShape="0" blurRad="41148" dist="30861" dir="2700000">
                    <a:srgbClr val="000000">
                      <a:alpha val="48000"/>
                    </a:srgbClr>
                  </a:outerShdw>
                </a:effectLst>
              </a:defRPr>
            </a:pPr>
            <a:r>
              <a:t>Public health concerns are important when considering the impacts of wildlife crime</a:t>
            </a:r>
          </a:p>
          <a:p>
            <a:pPr marL="259232" indent="-259232" defTabSz="1053388">
              <a:spcBef>
                <a:spcPts val="1100"/>
              </a:spcBef>
              <a:defRPr sz="2268">
                <a:effectLst>
                  <a:outerShdw sx="100000" sy="100000" kx="0" ky="0" algn="b" rotWithShape="0" blurRad="41148" dist="30861" dir="2700000">
                    <a:srgbClr val="000000">
                      <a:alpha val="48000"/>
                    </a:srgbClr>
                  </a:outerShdw>
                </a:effectLst>
              </a:defRPr>
            </a:pPr>
            <a:r>
              <a:t>The illegal wildlife trade produces unsanitary or contaminated products that could lead to health problems in those that consume them, including the possible introduction of pathogens that could lead to disease</a:t>
            </a:r>
          </a:p>
          <a:p>
            <a:pPr marL="259232" indent="-259232" defTabSz="1053388">
              <a:spcBef>
                <a:spcPts val="1100"/>
              </a:spcBef>
              <a:defRPr sz="2268">
                <a:effectLst>
                  <a:outerShdw sx="100000" sy="100000" kx="0" ky="0" algn="b" rotWithShape="0" blurRad="41148" dist="30861" dir="2700000">
                    <a:srgbClr val="000000">
                      <a:alpha val="48000"/>
                    </a:srgbClr>
                  </a:outerShdw>
                </a:effectLst>
              </a:defRPr>
            </a:pPr>
            <a:r>
              <a:t>Pathogens such as Severe Acute Respiratory Syndrome (SARS), Avian Influenza (H5N1) and Ebola are all examples of pathogens that could be transmitted to humans through the illegal wildlife trade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974713" y="1869439"/>
            <a:ext cx="11044015" cy="1414744"/>
          </a:xfrm>
          <a:prstGeom prst="rect">
            <a:avLst/>
          </a:prstGeom>
        </p:spPr>
        <p:txBody>
          <a:bodyPr/>
          <a:lstStyle>
            <a:lvl1pPr defTabSz="1248460">
              <a:defRPr sz="4608">
                <a:effectLst>
                  <a:outerShdw sx="100000" sy="100000" kx="0" ky="0" algn="b" rotWithShape="0" blurRad="48768" dist="60959" dir="2700000">
                    <a:srgbClr val="000000">
                      <a:alpha val="48000"/>
                    </a:srgbClr>
                  </a:outerShdw>
                </a:effectLst>
              </a:defRPr>
            </a:lvl1pPr>
          </a:lstStyle>
          <a:p>
            <a:pPr/>
            <a:r>
              <a:t>Why is Conservation Law Enforcement Important?</a:t>
            </a:r>
          </a:p>
        </p:txBody>
      </p:sp>
      <p:sp>
        <p:nvSpPr>
          <p:cNvPr id="164" name="Shape 164"/>
          <p:cNvSpPr/>
          <p:nvPr>
            <p:ph type="body" sz="half" idx="1"/>
          </p:nvPr>
        </p:nvSpPr>
        <p:spPr>
          <a:xfrm>
            <a:off x="974714" y="3455000"/>
            <a:ext cx="11044014" cy="3941480"/>
          </a:xfrm>
          <a:prstGeom prst="rect">
            <a:avLst/>
          </a:prstGeom>
        </p:spPr>
        <p:txBody>
          <a:bodyPr/>
          <a:lstStyle/>
          <a:p>
            <a:pPr marL="256031" indent="-256031" defTabSz="1092403">
              <a:lnSpc>
                <a:spcPct val="96000"/>
              </a:lnSpc>
              <a:spcBef>
                <a:spcPts val="1100"/>
              </a:spcBef>
              <a:defRPr sz="2016">
                <a:effectLst>
                  <a:outerShdw sx="100000" sy="100000" kx="0" ky="0" algn="b" rotWithShape="0" blurRad="42672" dist="32004" dir="2700000">
                    <a:srgbClr val="000000">
                      <a:alpha val="48000"/>
                    </a:srgbClr>
                  </a:outerShdw>
                </a:effectLst>
              </a:defRPr>
            </a:pPr>
            <a:r>
              <a:t>Illegal wildlife trade poses a threat to the national security of the United States</a:t>
            </a:r>
          </a:p>
          <a:p>
            <a:pPr marL="256031" indent="-256031" defTabSz="1092403">
              <a:lnSpc>
                <a:spcPct val="96000"/>
              </a:lnSpc>
              <a:spcBef>
                <a:spcPts val="1100"/>
              </a:spcBef>
              <a:defRPr sz="2016">
                <a:effectLst>
                  <a:outerShdw sx="100000" sy="100000" kx="0" ky="0" algn="b" rotWithShape="0" blurRad="42672" dist="32004" dir="2700000">
                    <a:srgbClr val="000000">
                      <a:alpha val="48000"/>
                    </a:srgbClr>
                  </a:outerShdw>
                </a:effectLst>
              </a:defRPr>
            </a:pPr>
            <a:r>
              <a:t>A threat is the link between the illegal wildlife market and trade and transnational criminal and terror groups</a:t>
            </a:r>
          </a:p>
          <a:p>
            <a:pPr lvl="1" marL="648080" indent="-264032" defTabSz="1092403">
              <a:lnSpc>
                <a:spcPct val="96000"/>
              </a:lnSpc>
              <a:spcBef>
                <a:spcPts val="500"/>
              </a:spcBef>
              <a:defRPr sz="1848">
                <a:effectLst>
                  <a:outerShdw sx="100000" sy="100000" kx="0" ky="0" algn="b" rotWithShape="0" blurRad="42672" dist="32004" dir="2700000">
                    <a:srgbClr val="000000">
                      <a:alpha val="48000"/>
                    </a:srgbClr>
                  </a:outerShdw>
                </a:effectLst>
              </a:defRPr>
            </a:pPr>
            <a:r>
              <a:t>Organized crime groups in China, Japan, Italy, and Russia are known to be extensively involved in the illegal wildlife trade</a:t>
            </a:r>
          </a:p>
          <a:p>
            <a:pPr marL="256031" indent="-256031" defTabSz="1092403">
              <a:lnSpc>
                <a:spcPct val="96000"/>
              </a:lnSpc>
              <a:spcBef>
                <a:spcPts val="1100"/>
              </a:spcBef>
              <a:defRPr sz="2016">
                <a:effectLst>
                  <a:outerShdw sx="100000" sy="100000" kx="0" ky="0" algn="b" rotWithShape="0" blurRad="42672" dist="32004" dir="2700000">
                    <a:srgbClr val="000000">
                      <a:alpha val="48000"/>
                    </a:srgbClr>
                  </a:outerShdw>
                </a:effectLst>
              </a:defRPr>
            </a:pPr>
            <a:r>
              <a:t>The illicit wildlife trade has also been linked to drug trafficking enterprises</a:t>
            </a:r>
          </a:p>
          <a:p>
            <a:pPr lvl="1" marL="648080" indent="-264032" defTabSz="1092403">
              <a:lnSpc>
                <a:spcPct val="96000"/>
              </a:lnSpc>
              <a:spcBef>
                <a:spcPts val="500"/>
              </a:spcBef>
              <a:defRPr sz="1848">
                <a:effectLst>
                  <a:outerShdw sx="100000" sy="100000" kx="0" ky="0" algn="b" rotWithShape="0" blurRad="42672" dist="32004" dir="2700000">
                    <a:srgbClr val="000000">
                      <a:alpha val="48000"/>
                    </a:srgbClr>
                  </a:outerShdw>
                </a:effectLst>
              </a:defRPr>
            </a:pPr>
            <a:r>
              <a:t>The routes used to smuggle illegal drugs have also been used to smuggle wildlife and both legal and illegal shipments of wildlife are used to conceal shipments of illegal drugs</a:t>
            </a:r>
          </a:p>
          <a:p>
            <a:pPr marL="256031" indent="-256031" defTabSz="1092403">
              <a:lnSpc>
                <a:spcPct val="96000"/>
              </a:lnSpc>
              <a:spcBef>
                <a:spcPts val="1100"/>
              </a:spcBef>
              <a:defRPr sz="2016">
                <a:effectLst>
                  <a:outerShdw sx="100000" sy="100000" kx="0" ky="0" algn="b" rotWithShape="0" blurRad="42672" dist="32004" dir="2700000">
                    <a:srgbClr val="000000">
                      <a:alpha val="48000"/>
                    </a:srgbClr>
                  </a:outerShdw>
                </a:effectLst>
              </a:defRPr>
            </a:pPr>
            <a:r>
              <a:t>Terror groups are also believed to be involved in the illicit wildlife trade</a:t>
            </a:r>
          </a:p>
          <a:p>
            <a:pPr lvl="1" marL="648080" indent="-264032" defTabSz="1092403">
              <a:lnSpc>
                <a:spcPct val="96000"/>
              </a:lnSpc>
              <a:spcBef>
                <a:spcPts val="500"/>
              </a:spcBef>
              <a:defRPr sz="1848">
                <a:effectLst>
                  <a:outerShdw sx="100000" sy="100000" kx="0" ky="0" algn="b" rotWithShape="0" blurRad="42672" dist="32004" dir="2700000">
                    <a:srgbClr val="000000">
                      <a:alpha val="48000"/>
                    </a:srgbClr>
                  </a:outerShdw>
                </a:effectLst>
              </a:defRPr>
            </a:pPr>
            <a:r>
              <a:t>Some insurgent and terror groups have participated in the illegal trade of wildlife for monetary gain in areas with high biodiversity and porous borders, weak states, or criminal sympathizers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nvSpPr>
        <p:spPr>
          <a:xfrm>
            <a:off x="0" y="1219199"/>
            <a:ext cx="13004803" cy="7315202"/>
          </a:xfrm>
          <a:prstGeom prst="rect">
            <a:avLst/>
          </a:prstGeom>
          <a:blipFill>
            <a:blip r:embed="rId2"/>
            <a:stretch>
              <a:fillRect/>
            </a:stretch>
          </a:blipFill>
          <a:ln w="12700">
            <a:miter lim="400000"/>
          </a:ln>
        </p:spPr>
        <p:txBody>
          <a:bodyPr lIns="48766" tIns="48766" rIns="48766" bIns="48766" anchor="ctr"/>
          <a:lstStyle/>
          <a:p>
            <a:pPr defTabSz="650240">
              <a:defRPr sz="2400">
                <a:latin typeface="Rockwell"/>
                <a:ea typeface="Rockwell"/>
                <a:cs typeface="Rockwell"/>
                <a:sym typeface="Rockwell"/>
              </a:defRPr>
            </a:pPr>
          </a:p>
        </p:txBody>
      </p:sp>
      <p:sp>
        <p:nvSpPr>
          <p:cNvPr id="167" name="Shape 167"/>
          <p:cNvSpPr/>
          <p:nvPr>
            <p:ph type="title"/>
          </p:nvPr>
        </p:nvSpPr>
        <p:spPr>
          <a:xfrm>
            <a:off x="9018270" y="2415999"/>
            <a:ext cx="3243399" cy="4921602"/>
          </a:xfrm>
          <a:prstGeom prst="rect">
            <a:avLst/>
          </a:prstGeom>
        </p:spPr>
        <p:txBody>
          <a:bodyPr/>
          <a:lstStyle>
            <a:lvl1pPr algn="l">
              <a:defRPr sz="3400">
                <a:solidFill>
                  <a:srgbClr val="FFFFFF"/>
                </a:solidFill>
              </a:defRPr>
            </a:lvl1pPr>
          </a:lstStyle>
          <a:p>
            <a:pPr/>
            <a:r>
              <a:t>Why is Conservation Law Enforcement Important?</a:t>
            </a:r>
          </a:p>
        </p:txBody>
      </p:sp>
      <p:sp>
        <p:nvSpPr>
          <p:cNvPr id="168" name="Shape 168"/>
          <p:cNvSpPr/>
          <p:nvPr/>
        </p:nvSpPr>
        <p:spPr>
          <a:xfrm>
            <a:off x="-2" y="1219199"/>
            <a:ext cx="8671866" cy="7315202"/>
          </a:xfrm>
          <a:prstGeom prst="rect">
            <a:avLst/>
          </a:prstGeom>
          <a:solidFill>
            <a:srgbClr val="FFFFFF"/>
          </a:solidFill>
          <a:ln w="12700">
            <a:miter lim="400000"/>
          </a:ln>
        </p:spPr>
        <p:txBody>
          <a:bodyPr lIns="48766" tIns="48766" rIns="48766" bIns="48766" anchor="ctr"/>
          <a:lstStyle/>
          <a:p>
            <a:pPr defTabSz="650240">
              <a:defRPr sz="2400">
                <a:latin typeface="Rockwell"/>
                <a:ea typeface="Rockwell"/>
                <a:cs typeface="Rockwell"/>
                <a:sym typeface="Rockwell"/>
              </a:defRPr>
            </a:pPr>
          </a:p>
        </p:txBody>
      </p:sp>
      <p:sp>
        <p:nvSpPr>
          <p:cNvPr id="169" name="Shape 169"/>
          <p:cNvSpPr/>
          <p:nvPr>
            <p:ph type="body" sz="half" idx="1"/>
          </p:nvPr>
        </p:nvSpPr>
        <p:spPr>
          <a:xfrm>
            <a:off x="494746" y="1869439"/>
            <a:ext cx="7619119" cy="6177282"/>
          </a:xfrm>
          <a:prstGeom prst="rect">
            <a:avLst/>
          </a:prstGeom>
        </p:spPr>
        <p:txBody>
          <a:bodyPr anchor="ctr"/>
          <a:lstStyle/>
          <a:p>
            <a:pPr marL="256031" indent="-256031" defTabSz="1092403">
              <a:spcBef>
                <a:spcPts val="1100"/>
              </a:spcBef>
              <a:defRPr sz="2016">
                <a:effectLst>
                  <a:outerShdw sx="100000" sy="100000" kx="0" ky="0" algn="b" rotWithShape="0" blurRad="42672" dist="32004" dir="2700000">
                    <a:srgbClr val="000000">
                      <a:alpha val="48000"/>
                    </a:srgbClr>
                  </a:outerShdw>
                </a:effectLst>
              </a:defRPr>
            </a:pPr>
            <a:r>
              <a:t>Invasive species can be a threat to national security</a:t>
            </a:r>
          </a:p>
          <a:p>
            <a:pPr marL="256031" indent="-256031" defTabSz="1092403">
              <a:spcBef>
                <a:spcPts val="1100"/>
              </a:spcBef>
              <a:defRPr sz="2016">
                <a:effectLst>
                  <a:outerShdw sx="100000" sy="100000" kx="0" ky="0" algn="b" rotWithShape="0" blurRad="42672" dist="32004" dir="2700000">
                    <a:srgbClr val="000000">
                      <a:alpha val="48000"/>
                    </a:srgbClr>
                  </a:outerShdw>
                </a:effectLst>
              </a:defRPr>
            </a:pPr>
            <a:r>
              <a:t>The intentional release of an invasive species with the intent to harm the environment is an emerging form of bioterrorism</a:t>
            </a:r>
          </a:p>
          <a:p>
            <a:pPr marL="256031" indent="-256031" defTabSz="1092403">
              <a:spcBef>
                <a:spcPts val="1100"/>
              </a:spcBef>
              <a:defRPr sz="2016">
                <a:effectLst>
                  <a:outerShdw sx="100000" sy="100000" kx="0" ky="0" algn="b" rotWithShape="0" blurRad="42672" dist="32004" dir="2700000">
                    <a:srgbClr val="000000">
                      <a:alpha val="48000"/>
                    </a:srgbClr>
                  </a:outerShdw>
                </a:effectLst>
              </a:defRPr>
            </a:pPr>
            <a:r>
              <a:t>Invasive species can carry disease and other parasites that can have negative impacts on humans and the economy</a:t>
            </a:r>
          </a:p>
          <a:p>
            <a:pPr marL="256031" indent="-256031" defTabSz="1092403">
              <a:spcBef>
                <a:spcPts val="1100"/>
              </a:spcBef>
              <a:defRPr sz="2016">
                <a:effectLst>
                  <a:outerShdw sx="100000" sy="100000" kx="0" ky="0" algn="b" rotWithShape="0" blurRad="42672" dist="32004" dir="2700000">
                    <a:srgbClr val="000000">
                      <a:alpha val="48000"/>
                    </a:srgbClr>
                  </a:outerShdw>
                </a:effectLst>
              </a:defRPr>
            </a:pPr>
            <a:r>
              <a:t>There are tremendous costs and concerns associated with the illegal harvest and trafficking in wildlife and other natural resources products</a:t>
            </a:r>
          </a:p>
          <a:p>
            <a:pPr marL="256031" indent="-256031" defTabSz="1092403">
              <a:spcBef>
                <a:spcPts val="1100"/>
              </a:spcBef>
              <a:defRPr sz="2016">
                <a:effectLst>
                  <a:outerShdw sx="100000" sy="100000" kx="0" ky="0" algn="b" rotWithShape="0" blurRad="42672" dist="32004" dir="2700000">
                    <a:srgbClr val="000000">
                      <a:alpha val="48000"/>
                    </a:srgbClr>
                  </a:outerShdw>
                </a:effectLst>
              </a:defRPr>
            </a:pPr>
            <a:r>
              <a:t>State-level conservation officers, which are the most common type of conservation officer in the U. S. may not be on the front lines in preventing organized criminal or terrorist organizations that are participating in the illegal wildlife trade</a:t>
            </a:r>
          </a:p>
          <a:p>
            <a:pPr lvl="1" marL="640079" indent="-256031" defTabSz="1092403">
              <a:spcBef>
                <a:spcPts val="500"/>
              </a:spcBef>
              <a:defRPr sz="2016">
                <a:effectLst>
                  <a:outerShdw sx="100000" sy="100000" kx="0" ky="0" algn="b" rotWithShape="0" blurRad="42672" dist="32004" dir="2700000">
                    <a:srgbClr val="000000">
                      <a:alpha val="48000"/>
                    </a:srgbClr>
                  </a:outerShdw>
                </a:effectLst>
              </a:defRPr>
            </a:pPr>
            <a:r>
              <a:t>There is potential they may encounter those that are associated with those networks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980392" y="1480120"/>
            <a:ext cx="11044015" cy="1414743"/>
          </a:xfrm>
          <a:prstGeom prst="rect">
            <a:avLst/>
          </a:prstGeom>
        </p:spPr>
        <p:txBody>
          <a:bodyPr/>
          <a:lstStyle>
            <a:lvl1pPr defTabSz="1248460">
              <a:defRPr sz="4608">
                <a:effectLst>
                  <a:outerShdw sx="100000" sy="100000" kx="0" ky="0" algn="b" rotWithShape="0" blurRad="48768" dist="60959" dir="2700000">
                    <a:srgbClr val="000000">
                      <a:alpha val="48000"/>
                    </a:srgbClr>
                  </a:outerShdw>
                </a:effectLst>
              </a:defRPr>
            </a:lvl1pPr>
          </a:lstStyle>
          <a:p>
            <a:pPr/>
            <a:r>
              <a:t>Why is Conservation Law Enforcement Important?</a:t>
            </a:r>
          </a:p>
        </p:txBody>
      </p:sp>
      <p:sp>
        <p:nvSpPr>
          <p:cNvPr id="172" name="Shape 172"/>
          <p:cNvSpPr/>
          <p:nvPr>
            <p:ph type="body" idx="1"/>
          </p:nvPr>
        </p:nvSpPr>
        <p:spPr>
          <a:xfrm>
            <a:off x="508881" y="3064491"/>
            <a:ext cx="12085987" cy="5039363"/>
          </a:xfrm>
          <a:prstGeom prst="rect">
            <a:avLst/>
          </a:prstGeom>
        </p:spPr>
        <p:txBody>
          <a:bodyPr/>
          <a:lstStyle/>
          <a:p>
            <a:pPr marL="259080" indent="-259080" defTabSz="1105408">
              <a:spcBef>
                <a:spcPts val="1200"/>
              </a:spcBef>
              <a:defRPr sz="2040">
                <a:effectLst>
                  <a:outerShdw sx="100000" sy="100000" kx="0" ky="0" algn="b" rotWithShape="0" blurRad="43180" dist="32385" dir="2700000">
                    <a:srgbClr val="000000">
                      <a:alpha val="48000"/>
                    </a:srgbClr>
                  </a:outerShdw>
                </a:effectLst>
              </a:defRPr>
            </a:pPr>
            <a:r>
              <a:t>The U.S. Fish and Wildlife Service has the primary responsibility for monitoring and detecting the illegal trade in endangered species, invasive species and other statutorily regulated wildlife</a:t>
            </a:r>
          </a:p>
          <a:p>
            <a:pPr marL="259080" indent="-259080" defTabSz="1105408">
              <a:spcBef>
                <a:spcPts val="1200"/>
              </a:spcBef>
              <a:defRPr sz="2040">
                <a:effectLst>
                  <a:outerShdw sx="100000" sy="100000" kx="0" ky="0" algn="b" rotWithShape="0" blurRad="43180" dist="32385" dir="2700000">
                    <a:srgbClr val="000000">
                      <a:alpha val="48000"/>
                    </a:srgbClr>
                  </a:outerShdw>
                </a:effectLst>
              </a:defRPr>
            </a:pPr>
            <a:r>
              <a:t>Customs and Border Protection are also involved by preventing exotic plant and animals and other agro and bio terrorism threats from entering the country.</a:t>
            </a:r>
          </a:p>
          <a:p>
            <a:pPr lvl="1" marL="655796" indent="-267176" defTabSz="1105408">
              <a:spcBef>
                <a:spcPts val="600"/>
              </a:spcBef>
              <a:defRPr sz="1870">
                <a:effectLst>
                  <a:outerShdw sx="100000" sy="100000" kx="0" ky="0" algn="b" rotWithShape="0" blurRad="43180" dist="32385" dir="2700000">
                    <a:srgbClr val="000000">
                      <a:alpha val="48000"/>
                    </a:srgbClr>
                  </a:outerShdw>
                </a:effectLst>
              </a:defRPr>
            </a:pPr>
            <a:r>
              <a:t>They collaborate with the Fish and Wildlife Service when suspicious wildlife shipments are found</a:t>
            </a:r>
          </a:p>
          <a:p>
            <a:pPr marL="259080" indent="-259080" defTabSz="1105408">
              <a:spcBef>
                <a:spcPts val="1200"/>
              </a:spcBef>
              <a:defRPr sz="2040">
                <a:effectLst>
                  <a:outerShdw sx="100000" sy="100000" kx="0" ky="0" algn="b" rotWithShape="0" blurRad="43180" dist="32385" dir="2700000">
                    <a:srgbClr val="000000">
                      <a:alpha val="48000"/>
                    </a:srgbClr>
                  </a:outerShdw>
                </a:effectLst>
              </a:defRPr>
            </a:pPr>
            <a:r>
              <a:t>Other agencies such as the Animal and Plant Health Inspection Service, National Oceanic and Atmospheric Administration and the Centers for Disease Control are also involved in monitoring the trade in wildlife, fisheries and other natural resource products </a:t>
            </a:r>
          </a:p>
          <a:p>
            <a:pPr marL="259080" indent="-259080" defTabSz="1105408">
              <a:spcBef>
                <a:spcPts val="1200"/>
              </a:spcBef>
              <a:defRPr sz="2040">
                <a:effectLst>
                  <a:outerShdw sx="100000" sy="100000" kx="0" ky="0" algn="b" rotWithShape="0" blurRad="43180" dist="32385" dir="2700000">
                    <a:srgbClr val="000000">
                      <a:alpha val="48000"/>
                    </a:srgbClr>
                  </a:outerShdw>
                </a:effectLst>
              </a:defRPr>
            </a:pPr>
            <a:r>
              <a:t>Internationally, organizations such as INTERPOL work to address international wildlife crime through their Environmental Security Unit which consists of four enforcement teams (fisheries, forestry, pollution and wildlife)</a:t>
            </a:r>
          </a:p>
          <a:p>
            <a:pPr lvl="1" marL="655796" indent="-267176" defTabSz="1105408">
              <a:spcBef>
                <a:spcPts val="600"/>
              </a:spcBef>
              <a:defRPr sz="1870">
                <a:effectLst>
                  <a:outerShdw sx="100000" sy="100000" kx="0" ky="0" algn="b" rotWithShape="0" blurRad="43180" dist="32385" dir="2700000">
                    <a:srgbClr val="000000">
                      <a:alpha val="48000"/>
                    </a:srgbClr>
                  </a:outerShdw>
                </a:effectLst>
              </a:defRPr>
            </a:pPr>
            <a:r>
              <a:t>This unit works to address criminal networks that are involved in environmental crimes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ctrTitle"/>
          </p:nvPr>
        </p:nvSpPr>
        <p:spPr>
          <a:prstGeom prst="rect">
            <a:avLst/>
          </a:prstGeom>
        </p:spPr>
        <p:txBody>
          <a:bodyPr/>
          <a:lstStyle/>
          <a:p>
            <a:pPr/>
          </a:p>
        </p:txBody>
      </p:sp>
      <p:sp>
        <p:nvSpPr>
          <p:cNvPr id="175" name="Shape 175"/>
          <p:cNvSpPr/>
          <p:nvPr>
            <p:ph type="subTitle" sz="quarter" idx="1"/>
          </p:nvPr>
        </p:nvSpPr>
        <p:spPr>
          <a:prstGeom prst="rect">
            <a:avLst/>
          </a:prstGeom>
        </p:spPr>
        <p:txBody>
          <a:bodyPr/>
          <a:lstStyle>
            <a:lvl1pPr defTabSz="414781">
              <a:defRPr sz="2272"/>
            </a:lvl1pPr>
          </a:lstStyle>
          <a:p>
            <a:pPr/>
            <a:r>
              <a:t>The full set of 167 slides is available upon adoption. If you are a professor using this book for a class, please contact Rachael Meier at remeier@cap-press.com.</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