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650239" y="9035626"/>
            <a:ext cx="11704323" cy="1"/>
          </a:xfrm>
          <a:prstGeom prst="line">
            <a:avLst/>
          </a:prstGeom>
          <a:ln w="12700">
            <a:solidFill>
              <a:srgbClr val="9FB8CD"/>
            </a:solidFill>
            <a:prstDash val="dash"/>
          </a:ln>
        </p:spPr>
        <p:txBody>
          <a:bodyPr lIns="65022" tIns="65022" rIns="65022" bIns="65022"/>
          <a:lstStyle/>
          <a:p>
            <a:pPr algn="l" defTabSz="130048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650239" y="1625599"/>
            <a:ext cx="11704323" cy="1"/>
          </a:xfrm>
          <a:prstGeom prst="line">
            <a:avLst/>
          </a:prstGeom>
          <a:ln w="12700">
            <a:solidFill>
              <a:srgbClr val="9FB8CD"/>
            </a:solidFill>
            <a:prstDash val="dash"/>
          </a:ln>
        </p:spPr>
        <p:txBody>
          <a:bodyPr lIns="65022" tIns="65022" rIns="65022" bIns="65022"/>
          <a:lstStyle/>
          <a:p>
            <a:pPr algn="l" defTabSz="130048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9" name="Shape 119"/>
          <p:cNvSpPr/>
          <p:nvPr/>
        </p:nvSpPr>
        <p:spPr>
          <a:xfrm rot="5400000">
            <a:off x="596051" y="9198185"/>
            <a:ext cx="271432" cy="171117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65022" tIns="65022" rIns="65022" bIns="65022" anchor="ctr"/>
          <a:lstStyle/>
          <a:p>
            <a:pPr defTabSz="1300480">
              <a:defRPr sz="24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20" name="Shape 120"/>
          <p:cNvSpPr/>
          <p:nvPr>
            <p:ph type="title"/>
          </p:nvPr>
        </p:nvSpPr>
        <p:spPr>
          <a:xfrm>
            <a:off x="650239" y="216746"/>
            <a:ext cx="11704322" cy="1408854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1300480">
              <a:defRPr sz="44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xfrm>
            <a:off x="650239" y="1733973"/>
            <a:ext cx="11704322" cy="7022593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79827" indent="-379827" defTabSz="1300480">
              <a:spcBef>
                <a:spcPts val="800"/>
              </a:spcBef>
              <a:buClr>
                <a:srgbClr val="727CA3"/>
              </a:buClr>
              <a:buSzPct val="76000"/>
              <a:buFont typeface="Wingdings 3"/>
              <a:buChar char=""/>
              <a:defRPr>
                <a:latin typeface="Gill Sans MT"/>
                <a:ea typeface="Gill Sans MT"/>
                <a:cs typeface="Gill Sans MT"/>
                <a:sym typeface="Gill Sans MT"/>
              </a:defRPr>
            </a:lvl1pPr>
            <a:lvl2pPr marL="703689" indent="-429369" defTabSz="1300480">
              <a:spcBef>
                <a:spcPts val="800"/>
              </a:spcBef>
              <a:buClr>
                <a:srgbClr val="727CA3"/>
              </a:buClr>
              <a:buSzPct val="76000"/>
              <a:buFont typeface="Wingdings 3"/>
              <a:buChar char=""/>
              <a:defRPr>
                <a:latin typeface="Gill Sans MT"/>
                <a:ea typeface="Gill Sans MT"/>
                <a:cs typeface="Gill Sans MT"/>
                <a:sym typeface="Gill Sans MT"/>
              </a:defRPr>
            </a:lvl2pPr>
            <a:lvl3pPr marL="1005839" indent="-411480" defTabSz="1300480">
              <a:spcBef>
                <a:spcPts val="800"/>
              </a:spcBef>
              <a:buClr>
                <a:srgbClr val="727CA3"/>
              </a:buClr>
              <a:buSzPct val="76000"/>
              <a:buFont typeface="Wingdings 3"/>
              <a:buChar char=""/>
              <a:defRPr>
                <a:latin typeface="Gill Sans MT"/>
                <a:ea typeface="Gill Sans MT"/>
                <a:cs typeface="Gill Sans MT"/>
                <a:sym typeface="Gill Sans MT"/>
              </a:defRPr>
            </a:lvl3pPr>
            <a:lvl4pPr marL="1325880" indent="-457200" defTabSz="1300480">
              <a:spcBef>
                <a:spcPts val="800"/>
              </a:spcBef>
              <a:buClr>
                <a:srgbClr val="727CA3"/>
              </a:buClr>
              <a:buSzPct val="70000"/>
              <a:buFont typeface="Wingdings 3"/>
              <a:buChar char="◻"/>
              <a:defRPr>
                <a:latin typeface="Gill Sans MT"/>
                <a:ea typeface="Gill Sans MT"/>
                <a:cs typeface="Gill Sans MT"/>
                <a:sym typeface="Gill Sans MT"/>
              </a:defRPr>
            </a:lvl4pPr>
            <a:lvl5pPr marL="1657350" indent="-514350" defTabSz="1300480">
              <a:spcBef>
                <a:spcPts val="800"/>
              </a:spcBef>
              <a:buClr>
                <a:srgbClr val="727CA3"/>
              </a:buClr>
              <a:buSzPct val="70000"/>
              <a:buFont typeface="Wingdings 3"/>
              <a:buChar char="◻"/>
              <a:defRPr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xfrm>
            <a:off x="871321" y="9040142"/>
            <a:ext cx="371346" cy="396746"/>
          </a:xfrm>
          <a:prstGeom prst="rect">
            <a:avLst/>
          </a:prstGeom>
        </p:spPr>
        <p:txBody>
          <a:bodyPr lIns="65022" tIns="65022" rIns="65022" bIns="65022"/>
          <a:lstStyle>
            <a:lvl1pPr algn="l" defTabSz="1300480">
              <a:defRPr>
                <a:solidFill>
                  <a:srgbClr val="464653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meier@cap-press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Human vs non-human DR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xfrm>
            <a:off x="65023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 marL="377190" indent="-377190">
              <a:lnSpc>
                <a:spcPct val="90000"/>
              </a:lnSpc>
              <a:defRPr sz="4400"/>
            </a:pPr>
          </a:p>
          <a:p>
            <a:pPr marL="377190" indent="-377190">
              <a:lnSpc>
                <a:spcPct val="90000"/>
              </a:lnSpc>
              <a:defRPr sz="4400"/>
            </a:pPr>
            <a:r>
              <a:t>And how does the law take  those differences into account?</a:t>
            </a:r>
          </a:p>
          <a:p>
            <a:pPr marL="390144" indent="-390144">
              <a:lnSpc>
                <a:spcPct val="90000"/>
              </a:lnSpc>
              <a:buSzTx/>
              <a:buNone/>
              <a:defRPr sz="4400"/>
            </a:pPr>
            <a:r>
              <a:t> 	* </a:t>
            </a:r>
            <a:r>
              <a:rPr b="1" sz="5000" u="sng"/>
              <a:t>exemptions</a:t>
            </a:r>
            <a:endParaRPr b="1" sz="5000" u="sng"/>
          </a:p>
          <a:p>
            <a:pPr marL="390144" indent="-390144">
              <a:lnSpc>
                <a:spcPct val="90000"/>
              </a:lnSpc>
              <a:buSzTx/>
              <a:buNone/>
              <a:defRPr sz="4400"/>
            </a:pPr>
          </a:p>
          <a:p>
            <a:pPr marL="390144" indent="-390144">
              <a:lnSpc>
                <a:spcPct val="90000"/>
              </a:lnSpc>
              <a:buSzTx/>
              <a:buNone/>
              <a:defRPr sz="4400"/>
            </a:pPr>
            <a:r>
              <a:t>	* protect “</a:t>
            </a:r>
            <a:r>
              <a:rPr b="1" sz="5000" u="sng"/>
              <a:t>human capital</a:t>
            </a:r>
            <a:r>
              <a:t>”: </a:t>
            </a:r>
          </a:p>
          <a:p>
            <a:pPr marL="390144" indent="-390144">
              <a:lnSpc>
                <a:spcPct val="90000"/>
              </a:lnSpc>
              <a:buSzTx/>
              <a:buNone/>
              <a:defRPr sz="4400"/>
            </a:pPr>
            <a:r>
              <a:t>		-&gt; </a:t>
            </a:r>
            <a:r>
              <a:rPr sz="4800"/>
              <a:t>garnishment limited</a:t>
            </a:r>
            <a:endParaRPr sz="4800"/>
          </a:p>
          <a:p>
            <a:pPr marL="390144" indent="-390144">
              <a:lnSpc>
                <a:spcPct val="90000"/>
              </a:lnSpc>
              <a:buSzTx/>
              <a:buNone/>
              <a:defRPr sz="4800"/>
            </a:pPr>
            <a:r>
              <a:t>		-&gt; bankruptcy discharge</a:t>
            </a:r>
            <a:br/>
          </a:p>
        </p:txBody>
      </p:sp>
      <p:sp>
        <p:nvSpPr>
          <p:cNvPr id="133" name="Shape 133"/>
          <p:cNvSpPr/>
          <p:nvPr/>
        </p:nvSpPr>
        <p:spPr>
          <a:xfrm>
            <a:off x="4093336" y="8439149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1.1(b)</a:t>
            </a:r>
          </a:p>
        </p:txBody>
      </p:sp>
      <p:sp>
        <p:nvSpPr>
          <p:cNvPr id="175" name="Shape 175"/>
          <p:cNvSpPr/>
          <p:nvPr>
            <p:ph type="body" idx="1"/>
          </p:nvPr>
        </p:nvSpPr>
        <p:spPr>
          <a:xfrm>
            <a:off x="65023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/>
            <a:r>
              <a:t>Credit Bureau, Inc., a collection agency, makes numerous harassing phone calls and sends threatening letters to Debtor, a natural person, to collect $2,000 owed to Creditor for a computer.</a:t>
            </a:r>
          </a:p>
        </p:txBody>
      </p:sp>
      <p:sp>
        <p:nvSpPr>
          <p:cNvPr id="176" name="Shape 176"/>
          <p:cNvSpPr/>
          <p:nvPr/>
        </p:nvSpPr>
        <p:spPr>
          <a:xfrm>
            <a:off x="4093336" y="8388350"/>
            <a:ext cx="4818127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9" name="Shape 179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14781">
              <a:defRPr sz="2272"/>
            </a:pPr>
            <a:r>
              <a:t>The full set of over 1500 slides is available upon adoption. If you are a professor using this book for a class, please contact Rachael Meier at </a:t>
            </a:r>
            <a:r>
              <a:rPr u="sng">
                <a:hlinkClick r:id="rId2" invalidUrl="" action="" tgtFrame="" tooltip="" history="1" highlightClick="0" endSnd="0"/>
              </a:rPr>
              <a:t>remeier@cap-press.com</a:t>
            </a:r>
            <a:r>
              <a:t> to request the slides.</a:t>
            </a:r>
          </a:p>
        </p:txBody>
      </p:sp>
      <p:sp>
        <p:nvSpPr>
          <p:cNvPr id="180" name="Shape 180"/>
          <p:cNvSpPr/>
          <p:nvPr/>
        </p:nvSpPr>
        <p:spPr>
          <a:xfrm>
            <a:off x="4093336" y="9036050"/>
            <a:ext cx="4818127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Nonjudicial collection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65023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/>
          </a:p>
          <a:p>
            <a:pPr marL="381000" indent="-381000">
              <a:defRPr sz="5000"/>
            </a:pPr>
            <a:r>
              <a:t>To what extent can a creditor “persuade” a debtor to pay up “voluntarily”?</a:t>
            </a:r>
          </a:p>
          <a:p>
            <a:pPr marL="381000" indent="-381000">
              <a:defRPr sz="5000"/>
            </a:pPr>
          </a:p>
          <a:p>
            <a:pPr marL="381000" indent="-381000">
              <a:defRPr sz="5000"/>
            </a:pPr>
            <a:r>
              <a:t>Any legal limitations?</a:t>
            </a:r>
          </a:p>
          <a:p>
            <a:pPr lvl="1" marL="656705" indent="-382385">
              <a:spcBef>
                <a:spcPts val="700"/>
              </a:spcBef>
              <a:buClr>
                <a:srgbClr val="9FB8CD"/>
              </a:buClr>
              <a:defRPr sz="4600">
                <a:solidFill>
                  <a:srgbClr val="464653"/>
                </a:solidFill>
              </a:defRPr>
            </a:pPr>
            <a:r>
              <a:t>Tort law</a:t>
            </a:r>
            <a:endParaRPr sz="3200"/>
          </a:p>
          <a:p>
            <a:pPr lvl="1" marL="656705" indent="-382385">
              <a:spcBef>
                <a:spcPts val="700"/>
              </a:spcBef>
              <a:buClr>
                <a:srgbClr val="9FB8CD"/>
              </a:buClr>
              <a:defRPr sz="4600">
                <a:solidFill>
                  <a:srgbClr val="464653"/>
                </a:solidFill>
              </a:defRPr>
            </a:pPr>
            <a:r>
              <a:t>FDCPA (Fair Debt Collection Practices Act)</a:t>
            </a:r>
          </a:p>
        </p:txBody>
      </p:sp>
      <p:sp>
        <p:nvSpPr>
          <p:cNvPr id="137" name="Shape 137"/>
          <p:cNvSpPr/>
          <p:nvPr/>
        </p:nvSpPr>
        <p:spPr>
          <a:xfrm>
            <a:off x="4093336" y="8356769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Leverage, leverage, leverage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61042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/>
            <a:r>
              <a:t>Creditor can threaten not to keep doing business with you until you bring your account current </a:t>
            </a:r>
          </a:p>
          <a:p>
            <a:pPr/>
          </a:p>
          <a:p>
            <a:pPr lvl="1" marL="655982" indent="-381662">
              <a:spcBef>
                <a:spcPts val="700"/>
              </a:spcBef>
              <a:buClr>
                <a:srgbClr val="9FB8CD"/>
              </a:buClr>
              <a:defRPr sz="3200">
                <a:solidFill>
                  <a:srgbClr val="464653"/>
                </a:solidFill>
              </a:defRPr>
            </a:pPr>
            <a:r>
              <a:t>Cut off utilities</a:t>
            </a:r>
          </a:p>
          <a:p>
            <a:pPr marL="381662" indent="-381662">
              <a:defRPr sz="3200">
                <a:solidFill>
                  <a:srgbClr val="464653"/>
                </a:solidFill>
              </a:defRPr>
            </a:pPr>
          </a:p>
          <a:p>
            <a:pPr lvl="1" marL="655982" indent="-381662">
              <a:spcBef>
                <a:spcPts val="700"/>
              </a:spcBef>
              <a:buClr>
                <a:srgbClr val="9FB8CD"/>
              </a:buClr>
              <a:defRPr sz="3200">
                <a:solidFill>
                  <a:srgbClr val="464653"/>
                </a:solidFill>
              </a:defRPr>
            </a:pPr>
            <a:r>
              <a:t>No further services from chiropractor</a:t>
            </a:r>
          </a:p>
          <a:p>
            <a:pPr marL="381662" indent="-381662">
              <a:defRPr sz="3200">
                <a:solidFill>
                  <a:srgbClr val="464653"/>
                </a:solidFill>
              </a:defRPr>
            </a:pPr>
          </a:p>
          <a:p>
            <a:pPr lvl="1" marL="655982" indent="-381662">
              <a:spcBef>
                <a:spcPts val="700"/>
              </a:spcBef>
              <a:buClr>
                <a:srgbClr val="9FB8CD"/>
              </a:buClr>
              <a:defRPr sz="3200">
                <a:solidFill>
                  <a:srgbClr val="464653"/>
                </a:solidFill>
              </a:defRPr>
            </a:pPr>
          </a:p>
          <a:p>
            <a:pPr lvl="1" marL="655982" indent="-381662">
              <a:spcBef>
                <a:spcPts val="700"/>
              </a:spcBef>
              <a:buClr>
                <a:srgbClr val="9FB8CD"/>
              </a:buClr>
              <a:defRPr sz="3200">
                <a:solidFill>
                  <a:srgbClr val="464653"/>
                </a:solidFill>
              </a:defRPr>
            </a:pPr>
            <a:r>
              <a:t>                Off the beer &amp; pizza party friend train</a:t>
            </a:r>
          </a:p>
        </p:txBody>
      </p:sp>
      <p:pic>
        <p:nvPicPr>
          <p:cNvPr id="141" name="image14.jpeg" descr="C:\Users\ctabb\Box Sync\disconnec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80591" y="2948586"/>
            <a:ext cx="3045293" cy="19615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15.jpeg" descr="C:\Users\ctabb\Box Sync\Chiropractor-300x200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20896113">
            <a:off x="8282072" y="4334933"/>
            <a:ext cx="3276490" cy="2184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16.jpeg" descr="C:\Users\ctabb\Box Sync\39136442-friends-hands-with-bottles-of-beer-and-pizza-close-up.jpg"/>
          <p:cNvPicPr>
            <a:picLocks noChangeAspect="1"/>
          </p:cNvPicPr>
          <p:nvPr/>
        </p:nvPicPr>
        <p:blipFill>
          <a:blip r:embed="rId4">
            <a:extLst/>
          </a:blip>
          <a:srcRect l="0" t="8147" r="4088" b="15463"/>
          <a:stretch>
            <a:fillRect/>
          </a:stretch>
        </p:blipFill>
        <p:spPr>
          <a:xfrm>
            <a:off x="290690" y="5527040"/>
            <a:ext cx="2912537" cy="3485106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>
            <a:off x="4193226" y="8229769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But you can’t commit a tort to collect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xfrm>
            <a:off x="65023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/>
            <a:r>
              <a:t>NOT ok</a:t>
            </a:r>
          </a:p>
        </p:txBody>
      </p:sp>
      <p:pic>
        <p:nvPicPr>
          <p:cNvPr id="148" name="image17.jpeg" descr="C:\Users\ctabb\Box Sync\monkey_holding_baseball_ba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9093" y="2709333"/>
            <a:ext cx="3056129" cy="3771394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4093336" y="8229769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Caddyshack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xfrm>
            <a:off x="65023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 marL="364845" indent="-364845" defTabSz="1235455">
              <a:lnSpc>
                <a:spcPct val="90000"/>
              </a:lnSpc>
              <a:spcBef>
                <a:spcPts val="0"/>
              </a:spcBef>
              <a:defRPr sz="2800"/>
            </a:pPr>
          </a:p>
          <a:p>
            <a:pPr marL="354421" indent="-354421" defTabSz="1235455">
              <a:lnSpc>
                <a:spcPct val="90000"/>
              </a:lnSpc>
              <a:spcBef>
                <a:spcPts val="0"/>
              </a:spcBef>
              <a:defRPr sz="3400"/>
            </a:pPr>
            <a:r>
              <a:t>Illustrated by “collection” scene at </a:t>
            </a:r>
            <a:endParaRPr sz="2800"/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sz="3400"/>
            </a:pPr>
            <a:r>
              <a:t>	end of </a:t>
            </a:r>
            <a:r>
              <a:rPr i="1"/>
              <a:t>Caddyshack* </a:t>
            </a:r>
            <a:endParaRPr sz="2800"/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r>
              <a:t>      (</a:t>
            </a:r>
            <a:r>
              <a:rPr i="1"/>
              <a:t>Al Czervik -- </a:t>
            </a:r>
            <a:r>
              <a:t>Rodney Daingerfield)</a:t>
            </a:r>
            <a:r>
              <a:rPr i="1"/>
              <a:t>:</a:t>
            </a:r>
            <a:r>
              <a:t> </a:t>
            </a:r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b="1" i="1" sz="2800"/>
            </a:pPr>
            <a:r>
              <a:t>Hey Moose! Rocko! Help my buddy here find his wallet! </a:t>
            </a:r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i="1" sz="3400"/>
            </a:pPr>
            <a:r>
              <a:t>	</a:t>
            </a:r>
            <a:endParaRPr sz="2800"/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i="1" sz="4200"/>
            </a:pPr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i="1" sz="4200"/>
            </a:pPr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i="1" sz="4200"/>
            </a:pPr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i="1" sz="4200"/>
            </a:pPr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i="1" sz="4200"/>
            </a:pPr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i="1" sz="4200"/>
            </a:pPr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i="1" sz="2600"/>
            </a:pPr>
          </a:p>
          <a:p>
            <a:pPr marL="370636" indent="-370636" defTabSz="1235455">
              <a:lnSpc>
                <a:spcPct val="90000"/>
              </a:lnSpc>
              <a:spcBef>
                <a:spcPts val="0"/>
              </a:spcBef>
              <a:buSzTx/>
              <a:buNone/>
              <a:defRPr i="1" sz="2200"/>
            </a:pPr>
            <a:r>
              <a:t>                          </a:t>
            </a:r>
            <a:r>
              <a:rPr sz="2800"/>
              <a:t>* </a:t>
            </a:r>
            <a:r>
              <a:rPr i="0" sz="2800"/>
              <a:t>(possibly greatest movie ever</a:t>
            </a:r>
            <a:r>
              <a:rPr i="0"/>
              <a:t>)</a:t>
            </a:r>
          </a:p>
        </p:txBody>
      </p:sp>
      <p:pic>
        <p:nvPicPr>
          <p:cNvPr id="153" name="image18.jpeg" descr="caddyshack.ful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51469" y="4551679"/>
            <a:ext cx="2726899" cy="39014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19.jpeg" descr="caddyshack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7034" y="4660053"/>
            <a:ext cx="3988141" cy="29911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20.jpeg" descr="Rodney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41165" y="4443306"/>
            <a:ext cx="3886502" cy="260096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4093336" y="8521869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FDCPA: Scope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xfrm>
            <a:off x="65023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 marL="381000" indent="-381000">
              <a:defRPr sz="5000"/>
            </a:pPr>
            <a:r>
              <a:t>Scope of coverage limited to a “debt collector” collecting a “debt”</a:t>
            </a:r>
          </a:p>
          <a:p>
            <a:pPr lvl="1" marL="656705" indent="-382385">
              <a:spcBef>
                <a:spcPts val="700"/>
              </a:spcBef>
              <a:buClr>
                <a:srgbClr val="9FB8CD"/>
              </a:buClr>
              <a:defRPr sz="4600">
                <a:solidFill>
                  <a:srgbClr val="464653"/>
                </a:solidFill>
              </a:defRPr>
            </a:pPr>
            <a:r>
              <a:t>“Debt collector” means person who regularly collects OTHER people’s debts</a:t>
            </a:r>
            <a:endParaRPr sz="3200"/>
          </a:p>
          <a:p>
            <a:pPr lvl="2" marL="914400" indent="-320039">
              <a:spcBef>
                <a:spcPts val="700"/>
              </a:spcBef>
              <a:buClr>
                <a:srgbClr val="BABABA"/>
              </a:buClr>
              <a:defRPr sz="4200"/>
            </a:pPr>
            <a:r>
              <a:t>SCOTUS held in 2017 in </a:t>
            </a:r>
            <a:r>
              <a:rPr i="1"/>
              <a:t>Henson v Santander </a:t>
            </a:r>
            <a:r>
              <a:t>that debt BUYERS ≠ “debt collector”</a:t>
            </a:r>
            <a:endParaRPr sz="2800"/>
          </a:p>
          <a:p>
            <a:pPr lvl="2" marL="914400" indent="-320039">
              <a:spcBef>
                <a:spcPts val="700"/>
              </a:spcBef>
              <a:buClr>
                <a:srgbClr val="BABABA"/>
              </a:buClr>
              <a:defRPr sz="4200"/>
            </a:pPr>
            <a:r>
              <a:t>Because after buying the debt, they are collecting their OWN debt!</a:t>
            </a:r>
          </a:p>
        </p:txBody>
      </p:sp>
      <p:sp>
        <p:nvSpPr>
          <p:cNvPr id="160" name="Shape 160"/>
          <p:cNvSpPr/>
          <p:nvPr/>
        </p:nvSpPr>
        <p:spPr>
          <a:xfrm>
            <a:off x="4093336" y="8458369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Scope, cont.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65023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 lvl="1" marL="656705" indent="-382385">
              <a:spcBef>
                <a:spcPts val="700"/>
              </a:spcBef>
              <a:buClr>
                <a:srgbClr val="9FB8CD"/>
              </a:buClr>
              <a:defRPr sz="4600">
                <a:solidFill>
                  <a:srgbClr val="464653"/>
                </a:solidFill>
              </a:defRPr>
            </a:pPr>
            <a:r>
              <a:t>“Debt” limited also</a:t>
            </a:r>
            <a:endParaRPr sz="3200"/>
          </a:p>
          <a:p>
            <a:pPr lvl="2" marL="914400" indent="-320039">
              <a:spcBef>
                <a:spcPts val="700"/>
              </a:spcBef>
              <a:buClr>
                <a:srgbClr val="BABABA"/>
              </a:buClr>
              <a:defRPr sz="4200"/>
            </a:pPr>
            <a:r>
              <a:t>“consumer” debtor, i.e., a human being</a:t>
            </a:r>
            <a:endParaRPr sz="2800"/>
          </a:p>
          <a:p>
            <a:pPr lvl="2" marL="914400" indent="-320039">
              <a:spcBef>
                <a:spcPts val="700"/>
              </a:spcBef>
              <a:buClr>
                <a:srgbClr val="BABABA"/>
              </a:buClr>
              <a:defRPr sz="4200"/>
            </a:pPr>
            <a:r>
              <a:t>“personal, family, or household  purposes”</a:t>
            </a:r>
          </a:p>
        </p:txBody>
      </p:sp>
      <p:sp>
        <p:nvSpPr>
          <p:cNvPr id="164" name="Shape 164"/>
          <p:cNvSpPr/>
          <p:nvPr/>
        </p:nvSpPr>
        <p:spPr>
          <a:xfrm>
            <a:off x="4093336" y="8267869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Scope: Problem 1.1(a)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xfrm>
            <a:off x="65023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/>
            <a:r>
              <a:t>            Does the FDCPA apply in the following situations? Do you need any additional information?</a:t>
            </a:r>
          </a:p>
          <a:p>
            <a:pPr/>
          </a:p>
          <a:p>
            <a:pPr/>
          </a:p>
          <a:p>
            <a:pPr/>
            <a:r>
              <a:t>a.	 Creditor makes numerous harassing phone calls and sends threatening letters to Debtor, a natural person, to collect $2,000 owed to Creditor for a computer.</a:t>
            </a:r>
          </a:p>
        </p:txBody>
      </p:sp>
      <p:sp>
        <p:nvSpPr>
          <p:cNvPr id="168" name="Shape 168"/>
          <p:cNvSpPr/>
          <p:nvPr/>
        </p:nvSpPr>
        <p:spPr>
          <a:xfrm>
            <a:off x="4093336" y="8331369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prstGeom prst="rect">
            <a:avLst/>
          </a:prstGeom>
          <a:solidFill>
            <a:srgbClr val="9FB8CD"/>
          </a:solidFill>
        </p:spPr>
        <p:txBody>
          <a:bodyPr/>
          <a:lstStyle>
            <a:lvl1pPr algn="ctr"/>
          </a:lstStyle>
          <a:p>
            <a:pPr/>
            <a:r>
              <a:t>Answer to 1.1(a)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xfrm>
            <a:off x="650239" y="1733971"/>
            <a:ext cx="11704322" cy="702259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No, FDCPA does NOT apply, because the definition of “debt collector” subject to the Act in §803(6) only includes those who regularly collect debts owed to </a:t>
            </a:r>
            <a:r>
              <a:rPr i="1"/>
              <a:t>someone else</a:t>
            </a:r>
            <a:r>
              <a:t>, which includes professional collection agencies and even attorneys regularly collecting debts for their clients.  </a:t>
            </a:r>
          </a:p>
          <a:p>
            <a:pPr>
              <a:lnSpc>
                <a:spcPct val="90000"/>
              </a:lnSpc>
            </a:pPr>
            <a:r>
              <a:t>But that definition, of course, excludes from a “debt collector” subject to the Act a creditor trying to collect its own debt from the debtor.    </a:t>
            </a:r>
          </a:p>
          <a:p>
            <a:pPr marL="365760" indent="-365760">
              <a:lnSpc>
                <a:spcPct val="90000"/>
              </a:lnSpc>
              <a:defRPr sz="2400"/>
            </a:pPr>
            <a:r>
              <a:t>Caveat – the limitation of the Act’s scope to exclude creditors collecting their own debts has one qualification – </a:t>
            </a:r>
            <a:r>
              <a:rPr b="1" u="sng"/>
              <a:t>the creditor can’t use a false name</a:t>
            </a:r>
            <a:r>
              <a:t>. The creditor would be considered a "debt collector" if it is using a </a:t>
            </a:r>
            <a:r>
              <a:rPr i="1" u="sng"/>
              <a:t>fictitious name</a:t>
            </a:r>
            <a:r>
              <a:t>, since in defining the term 15 USC § 1692a(6) states, “the term includes any creditor who, in the process of collecting his own debts, uses any name other than his own which would indicate that a third person is collecting or attempting to collect such debts."</a:t>
            </a:r>
          </a:p>
        </p:txBody>
      </p:sp>
      <p:sp>
        <p:nvSpPr>
          <p:cNvPr id="172" name="Shape 172"/>
          <p:cNvSpPr/>
          <p:nvPr/>
        </p:nvSpPr>
        <p:spPr>
          <a:xfrm>
            <a:off x="4093336" y="8647854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