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8EFDCC-F6FD-F24B-9C60-A12B66788EFB}" type="datetimeFigureOut">
              <a:rPr lang="en-US" smtClean="0"/>
              <a:t>6/29/18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90514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EFDCC-F6FD-F24B-9C60-A12B66788EFB}" type="datetimeFigureOut">
              <a:rPr lang="en-US" smtClean="0"/>
              <a:t>6/29/18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197554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EFDCC-F6FD-F24B-9C60-A12B66788EFB}" type="datetimeFigureOut">
              <a:rPr lang="en-US" smtClean="0"/>
              <a:t>6/29/18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69063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EFDCC-F6FD-F24B-9C60-A12B66788EFB}" type="datetimeFigureOut">
              <a:rPr lang="en-US" smtClean="0"/>
              <a:t>6/29/18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213246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8EFDCC-F6FD-F24B-9C60-A12B66788EFB}" type="datetimeFigureOut">
              <a:rPr lang="en-US" smtClean="0"/>
              <a:t>6/29/18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105420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8EFDCC-F6FD-F24B-9C60-A12B66788EFB}" type="datetimeFigureOut">
              <a:rPr lang="en-US" smtClean="0"/>
              <a:t>6/29/18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121235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8EFDCC-F6FD-F24B-9C60-A12B66788EFB}" type="datetimeFigureOut">
              <a:rPr lang="en-US" smtClean="0"/>
              <a:t>6/29/18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71693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8EFDCC-F6FD-F24B-9C60-A12B66788EFB}" type="datetimeFigureOut">
              <a:rPr lang="en-US" smtClean="0"/>
              <a:t>6/29/18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1660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EFDCC-F6FD-F24B-9C60-A12B66788EFB}" type="datetimeFigureOut">
              <a:rPr lang="en-US" smtClean="0"/>
              <a:t>6/29/18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211785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EFDCC-F6FD-F24B-9C60-A12B66788EFB}" type="datetimeFigureOut">
              <a:rPr lang="en-US" smtClean="0"/>
              <a:t>6/29/18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23039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EFDCC-F6FD-F24B-9C60-A12B66788EFB}" type="datetimeFigureOut">
              <a:rPr lang="en-US" smtClean="0"/>
              <a:t>6/29/18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5DC56-5055-5B41-8A7D-DDE75CB0DDD7}" type="slidenum">
              <a:rPr lang="en-US" smtClean="0"/>
              <a:t>‹#›</a:t>
            </a:fld>
            <a:endParaRPr lang="en-US"/>
          </a:p>
        </p:txBody>
      </p:sp>
    </p:spTree>
    <p:extLst>
      <p:ext uri="{BB962C8B-B14F-4D97-AF65-F5344CB8AC3E}">
        <p14:creationId xmlns:p14="http://schemas.microsoft.com/office/powerpoint/2010/main" val="2993623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EFDCC-F6FD-F24B-9C60-A12B66788EFB}" type="datetimeFigureOut">
              <a:rPr lang="en-US" smtClean="0"/>
              <a:t>6/29/18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5DC56-5055-5B41-8A7D-DDE75CB0DDD7}" type="slidenum">
              <a:rPr lang="en-US" smtClean="0"/>
              <a:t>‹#›</a:t>
            </a:fld>
            <a:endParaRPr lang="en-US"/>
          </a:p>
        </p:txBody>
      </p:sp>
    </p:spTree>
    <p:extLst>
      <p:ext uri="{BB962C8B-B14F-4D97-AF65-F5344CB8AC3E}">
        <p14:creationId xmlns:p14="http://schemas.microsoft.com/office/powerpoint/2010/main" val="1549942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14193"/>
            <a:ext cx="9144000" cy="2387600"/>
          </a:xfrm>
        </p:spPr>
        <p:txBody>
          <a:bodyPr>
            <a:normAutofit/>
          </a:bodyPr>
          <a:lstStyle/>
          <a:p>
            <a:r>
              <a:rPr lang="en-US" sz="5400" dirty="0" smtClean="0">
                <a:latin typeface="Calibri" charset="0"/>
                <a:ea typeface="Calibri" charset="0"/>
                <a:cs typeface="Calibri" charset="0"/>
              </a:rPr>
              <a:t>Hate Crimes</a:t>
            </a:r>
            <a:r>
              <a:rPr lang="en-US" dirty="0" smtClean="0">
                <a:latin typeface="Calibri" charset="0"/>
                <a:ea typeface="Calibri" charset="0"/>
                <a:cs typeface="Calibri" charset="0"/>
              </a:rPr>
              <a:t/>
            </a:r>
            <a:br>
              <a:rPr lang="en-US" dirty="0" smtClean="0">
                <a:latin typeface="Calibri" charset="0"/>
                <a:ea typeface="Calibri" charset="0"/>
                <a:cs typeface="Calibri" charset="0"/>
              </a:rPr>
            </a:br>
            <a:r>
              <a:rPr lang="en-US" sz="4000" dirty="0" smtClean="0">
                <a:latin typeface="Calibri" charset="0"/>
                <a:ea typeface="Calibri" charset="0"/>
                <a:cs typeface="Calibri" charset="0"/>
              </a:rPr>
              <a:t>Typology, Motivations, </a:t>
            </a:r>
            <a:r>
              <a:rPr lang="en-US" sz="4000" smtClean="0">
                <a:latin typeface="Calibri" charset="0"/>
                <a:ea typeface="Calibri" charset="0"/>
                <a:cs typeface="Calibri" charset="0"/>
              </a:rPr>
              <a:t>and Victims</a:t>
            </a:r>
            <a:br>
              <a:rPr lang="en-US" sz="4000" smtClean="0">
                <a:latin typeface="Calibri" charset="0"/>
                <a:ea typeface="Calibri" charset="0"/>
                <a:cs typeface="Calibri" charset="0"/>
              </a:rPr>
            </a:br>
            <a:r>
              <a:rPr lang="en-US" sz="4000" dirty="0" smtClean="0">
                <a:latin typeface="Calibri" charset="0"/>
                <a:ea typeface="Calibri" charset="0"/>
                <a:cs typeface="Calibri" charset="0"/>
              </a:rPr>
              <a:t/>
            </a:r>
            <a:br>
              <a:rPr lang="en-US" sz="4000" dirty="0" smtClean="0">
                <a:latin typeface="Calibri" charset="0"/>
                <a:ea typeface="Calibri" charset="0"/>
                <a:cs typeface="Calibri" charset="0"/>
              </a:rPr>
            </a:br>
            <a:r>
              <a:rPr lang="en-US" sz="3200" dirty="0" smtClean="0">
                <a:latin typeface="Calibri" charset="0"/>
                <a:ea typeface="Calibri" charset="0"/>
                <a:cs typeface="Calibri" charset="0"/>
              </a:rPr>
              <a:t>Sample Slides</a:t>
            </a:r>
            <a:endParaRPr lang="en-US" sz="3200" dirty="0">
              <a:latin typeface="Calibri" charset="0"/>
              <a:ea typeface="Calibri" charset="0"/>
              <a:cs typeface="Calibri" charset="0"/>
            </a:endParaRPr>
          </a:p>
        </p:txBody>
      </p:sp>
      <p:sp>
        <p:nvSpPr>
          <p:cNvPr id="3" name="Subtitle 2"/>
          <p:cNvSpPr>
            <a:spLocks noGrp="1"/>
          </p:cNvSpPr>
          <p:nvPr>
            <p:ph type="subTitle" idx="1"/>
          </p:nvPr>
        </p:nvSpPr>
        <p:spPr>
          <a:xfrm>
            <a:off x="1524000" y="3893868"/>
            <a:ext cx="9144000" cy="1655762"/>
          </a:xfrm>
        </p:spPr>
        <p:txBody>
          <a:bodyPr/>
          <a:lstStyle/>
          <a:p>
            <a:r>
              <a:rPr lang="en-US" dirty="0" smtClean="0">
                <a:solidFill>
                  <a:schemeClr val="bg1">
                    <a:lumMod val="50000"/>
                  </a:schemeClr>
                </a:solidFill>
              </a:rPr>
              <a:t>Robin Valeri and Kevin </a:t>
            </a:r>
            <a:r>
              <a:rPr lang="en-US" dirty="0" err="1" smtClean="0">
                <a:solidFill>
                  <a:schemeClr val="bg1">
                    <a:lumMod val="50000"/>
                  </a:schemeClr>
                </a:solidFill>
              </a:rPr>
              <a:t>Borgeson</a:t>
            </a:r>
            <a:endParaRPr lang="en-US" dirty="0">
              <a:solidFill>
                <a:schemeClr val="bg1">
                  <a:lumMod val="50000"/>
                </a:schemeClr>
              </a:solidFill>
            </a:endParaRPr>
          </a:p>
        </p:txBody>
      </p:sp>
      <p:sp>
        <p:nvSpPr>
          <p:cNvPr id="4" name="TextBox 3"/>
          <p:cNvSpPr txBox="1"/>
          <p:nvPr/>
        </p:nvSpPr>
        <p:spPr>
          <a:xfrm>
            <a:off x="3103123" y="6206247"/>
            <a:ext cx="6517532" cy="276999"/>
          </a:xfrm>
          <a:prstGeom prst="rect">
            <a:avLst/>
          </a:prstGeom>
          <a:noFill/>
        </p:spPr>
        <p:txBody>
          <a:bodyPr wrap="square" rtlCol="0">
            <a:spAutoFit/>
          </a:bodyPr>
          <a:lstStyle/>
          <a:p>
            <a:pPr algn="ctr"/>
            <a:r>
              <a:rPr lang="en-US" sz="1200" dirty="0" smtClean="0"/>
              <a:t>Copyright © 2018 Carolina Academic Press. All rights reserved.</a:t>
            </a:r>
            <a:endParaRPr lang="en-US" sz="1200" dirty="0"/>
          </a:p>
        </p:txBody>
      </p:sp>
    </p:spTree>
    <p:extLst>
      <p:ext uri="{BB962C8B-B14F-4D97-AF65-F5344CB8AC3E}">
        <p14:creationId xmlns:p14="http://schemas.microsoft.com/office/powerpoint/2010/main" val="358559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x-none">
                <a:ea typeface="ＭＳ Ｐゴシック" charset="-128"/>
              </a:rPr>
              <a:t>Hate Inspired Action </a:t>
            </a:r>
          </a:p>
        </p:txBody>
      </p:sp>
      <p:sp>
        <p:nvSpPr>
          <p:cNvPr id="3" name="Content Placeholder 2"/>
          <p:cNvSpPr>
            <a:spLocks noGrp="1"/>
          </p:cNvSpPr>
          <p:nvPr>
            <p:ph idx="1"/>
          </p:nvPr>
        </p:nvSpPr>
        <p:spPr/>
        <p:txBody>
          <a:bodyPr rtlCol="0">
            <a:normAutofit/>
          </a:bodyPr>
          <a:lstStyle/>
          <a:p>
            <a:pPr>
              <a:defRPr/>
            </a:pPr>
            <a:r>
              <a:rPr lang="en-US" dirty="0" smtClean="0">
                <a:ea typeface="+mn-ea"/>
                <a:cs typeface="+mn-cs"/>
              </a:rPr>
              <a:t>Strain Theory: </a:t>
            </a:r>
          </a:p>
          <a:p>
            <a:pPr lvl="1">
              <a:buFont typeface="Arial"/>
              <a:buChar char="–"/>
              <a:defRPr/>
            </a:pPr>
            <a:r>
              <a:rPr lang="en-US" dirty="0">
                <a:ea typeface="+mn-ea"/>
              </a:rPr>
              <a:t>According to strain </a:t>
            </a:r>
            <a:r>
              <a:rPr lang="en-US" dirty="0" smtClean="0">
                <a:ea typeface="+mn-ea"/>
              </a:rPr>
              <a:t>theory, </a:t>
            </a:r>
            <a:r>
              <a:rPr lang="en-US" dirty="0">
                <a:ea typeface="+mn-ea"/>
              </a:rPr>
              <a:t>capitalist societies have established goals for attaining wealth, power, and </a:t>
            </a:r>
            <a:r>
              <a:rPr lang="en-US" dirty="0" smtClean="0">
                <a:ea typeface="+mn-ea"/>
              </a:rPr>
              <a:t>prestige.</a:t>
            </a:r>
          </a:p>
          <a:p>
            <a:pPr lvl="1">
              <a:buFont typeface="Arial"/>
              <a:buChar char="–"/>
              <a:defRPr/>
            </a:pPr>
            <a:r>
              <a:rPr lang="en-US" dirty="0" smtClean="0">
                <a:ea typeface="+mn-ea"/>
              </a:rPr>
              <a:t>In </a:t>
            </a:r>
            <a:r>
              <a:rPr lang="en-US" dirty="0">
                <a:ea typeface="+mn-ea"/>
              </a:rPr>
              <a:t>these societies there are legitimate paths one can take to attain these goals such as education and/or </a:t>
            </a:r>
            <a:r>
              <a:rPr lang="en-US" dirty="0" smtClean="0">
                <a:ea typeface="+mn-ea"/>
              </a:rPr>
              <a:t>employment.</a:t>
            </a:r>
            <a:endParaRPr lang="en-US" dirty="0">
              <a:ea typeface="+mn-ea"/>
            </a:endParaRPr>
          </a:p>
          <a:p>
            <a:pPr lvl="1">
              <a:buFont typeface="Arial"/>
              <a:buChar char="–"/>
              <a:defRPr/>
            </a:pPr>
            <a:r>
              <a:rPr lang="en-US" dirty="0">
                <a:ea typeface="+mn-ea"/>
              </a:rPr>
              <a:t>F</a:t>
            </a:r>
            <a:r>
              <a:rPr lang="en-US" dirty="0" smtClean="0">
                <a:ea typeface="+mn-ea"/>
              </a:rPr>
              <a:t>or </a:t>
            </a:r>
            <a:r>
              <a:rPr lang="en-US" dirty="0">
                <a:ea typeface="+mn-ea"/>
              </a:rPr>
              <a:t>some members of society, these paths are not open to them because of inequality, prejudice and </a:t>
            </a:r>
            <a:r>
              <a:rPr lang="en-US" dirty="0" smtClean="0">
                <a:ea typeface="+mn-ea"/>
              </a:rPr>
              <a:t>discrimination. </a:t>
            </a:r>
          </a:p>
          <a:p>
            <a:pPr lvl="2">
              <a:defRPr/>
            </a:pPr>
            <a:r>
              <a:rPr lang="en-US" dirty="0" smtClean="0">
                <a:ea typeface="+mn-ea"/>
              </a:rPr>
              <a:t>These individuals </a:t>
            </a:r>
            <a:r>
              <a:rPr lang="en-US" dirty="0">
                <a:ea typeface="+mn-ea"/>
              </a:rPr>
              <a:t>may turn to illegitimate means of attainment, in the form of violence and </a:t>
            </a:r>
            <a:r>
              <a:rPr lang="en-US" dirty="0" smtClean="0">
                <a:ea typeface="+mn-ea"/>
              </a:rPr>
              <a:t>crime. </a:t>
            </a:r>
            <a:endParaRPr lang="en-US" dirty="0">
              <a:ea typeface="+mn-ea"/>
            </a:endParaRPr>
          </a:p>
        </p:txBody>
      </p:sp>
    </p:spTree>
    <p:extLst>
      <p:ext uri="{BB962C8B-B14F-4D97-AF65-F5344CB8AC3E}">
        <p14:creationId xmlns:p14="http://schemas.microsoft.com/office/powerpoint/2010/main" val="417852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Reformulated Frustration- Aggression Hypothesis</a:t>
            </a:r>
            <a:endParaRPr lang="en-US" dirty="0">
              <a:ea typeface="+mj-ea"/>
              <a:cs typeface="+mj-cs"/>
            </a:endParaRPr>
          </a:p>
        </p:txBody>
      </p:sp>
      <p:sp>
        <p:nvSpPr>
          <p:cNvPr id="3" name="Content Placeholder 2"/>
          <p:cNvSpPr>
            <a:spLocks noGrp="1"/>
          </p:cNvSpPr>
          <p:nvPr>
            <p:ph idx="1"/>
          </p:nvPr>
        </p:nvSpPr>
        <p:spPr/>
        <p:txBody>
          <a:bodyPr rtlCol="0">
            <a:normAutofit lnSpcReduction="10000"/>
          </a:bodyPr>
          <a:lstStyle/>
          <a:p>
            <a:pPr>
              <a:defRPr/>
            </a:pPr>
            <a:r>
              <a:rPr lang="en-US" dirty="0">
                <a:ea typeface="+mn-ea"/>
                <a:cs typeface="+mn-cs"/>
              </a:rPr>
              <a:t>R</a:t>
            </a:r>
            <a:r>
              <a:rPr lang="en-US" dirty="0" smtClean="0">
                <a:ea typeface="+mn-ea"/>
                <a:cs typeface="+mn-cs"/>
              </a:rPr>
              <a:t>eformulated </a:t>
            </a:r>
            <a:r>
              <a:rPr lang="en-US" dirty="0">
                <a:ea typeface="+mn-ea"/>
                <a:cs typeface="+mn-cs"/>
              </a:rPr>
              <a:t>frustration-aggression hypothesis suggests that when goals are thwarted people experience negative feelings which can then lead to emotional aggression (as opposed to instrumental aggression, which is the use of aggression to achieve a goal</a:t>
            </a:r>
            <a:r>
              <a:rPr lang="en-US" dirty="0" smtClean="0">
                <a:ea typeface="+mn-ea"/>
                <a:cs typeface="+mn-cs"/>
              </a:rPr>
              <a:t>).</a:t>
            </a:r>
          </a:p>
          <a:p>
            <a:pPr lvl="1">
              <a:buFont typeface="Arial"/>
              <a:buChar char="–"/>
              <a:defRPr/>
            </a:pPr>
            <a:r>
              <a:rPr lang="en-US" dirty="0" smtClean="0">
                <a:ea typeface="+mn-ea"/>
              </a:rPr>
              <a:t>Any negative event that leads to unpleasant feelings can lead to aggression.</a:t>
            </a:r>
          </a:p>
          <a:p>
            <a:pPr lvl="1">
              <a:buFont typeface="Arial"/>
              <a:buChar char="–"/>
              <a:defRPr/>
            </a:pPr>
            <a:r>
              <a:rPr lang="en-US" dirty="0" smtClean="0">
                <a:ea typeface="+mn-ea"/>
              </a:rPr>
              <a:t>Experiencing a negative event does not mean a negative emotion will always occur as a result. </a:t>
            </a:r>
          </a:p>
          <a:p>
            <a:pPr>
              <a:defRPr/>
            </a:pPr>
            <a:r>
              <a:rPr lang="en-US" dirty="0" smtClean="0">
                <a:ea typeface="+mn-ea"/>
                <a:cs typeface="+mn-cs"/>
              </a:rPr>
              <a:t>Situational Elements that Influence Aggression.</a:t>
            </a:r>
          </a:p>
          <a:p>
            <a:pPr lvl="1">
              <a:buFont typeface="Arial"/>
              <a:buChar char="–"/>
              <a:defRPr/>
            </a:pPr>
            <a:r>
              <a:rPr lang="en-US" dirty="0" smtClean="0">
                <a:ea typeface="+mn-ea"/>
              </a:rPr>
              <a:t>May make aggression more or less likely.</a:t>
            </a:r>
          </a:p>
          <a:p>
            <a:pPr lvl="1">
              <a:buFont typeface="Arial"/>
              <a:buChar char="–"/>
              <a:defRPr/>
            </a:pPr>
            <a:r>
              <a:rPr lang="en-US" dirty="0" smtClean="0">
                <a:ea typeface="+mn-ea"/>
              </a:rPr>
              <a:t>These situational elements can be factors related to the people involved or elements of the immediate situation or larger culture. </a:t>
            </a:r>
            <a:endParaRPr lang="en-US" dirty="0">
              <a:ea typeface="+mn-ea"/>
            </a:endParaRPr>
          </a:p>
        </p:txBody>
      </p:sp>
    </p:spTree>
    <p:extLst>
      <p:ext uri="{BB962C8B-B14F-4D97-AF65-F5344CB8AC3E}">
        <p14:creationId xmlns:p14="http://schemas.microsoft.com/office/powerpoint/2010/main" val="568063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err="1" smtClean="0">
                <a:ea typeface="+mj-ea"/>
                <a:cs typeface="+mj-cs"/>
              </a:rPr>
              <a:t>Deindividuation</a:t>
            </a:r>
            <a:r>
              <a:rPr lang="en-US" dirty="0" smtClean="0">
                <a:ea typeface="+mj-ea"/>
                <a:cs typeface="+mj-cs"/>
              </a:rPr>
              <a:t>: A Loss or a Change in Identity </a:t>
            </a:r>
            <a:endParaRPr lang="en-US" dirty="0">
              <a:ea typeface="+mj-ea"/>
              <a:cs typeface="+mj-cs"/>
            </a:endParaRPr>
          </a:p>
        </p:txBody>
      </p:sp>
      <p:sp>
        <p:nvSpPr>
          <p:cNvPr id="3" name="Content Placeholder 2"/>
          <p:cNvSpPr>
            <a:spLocks noGrp="1"/>
          </p:cNvSpPr>
          <p:nvPr>
            <p:ph idx="1"/>
          </p:nvPr>
        </p:nvSpPr>
        <p:spPr/>
        <p:txBody>
          <a:bodyPr rtlCol="0">
            <a:normAutofit fontScale="77500" lnSpcReduction="20000"/>
          </a:bodyPr>
          <a:lstStyle/>
          <a:p>
            <a:pPr>
              <a:defRPr/>
            </a:pPr>
            <a:r>
              <a:rPr lang="en-US" dirty="0">
                <a:ea typeface="+mn-ea"/>
                <a:cs typeface="+mn-cs"/>
              </a:rPr>
              <a:t>According to </a:t>
            </a:r>
            <a:r>
              <a:rPr lang="en-US" dirty="0" err="1">
                <a:ea typeface="+mn-ea"/>
                <a:cs typeface="+mn-cs"/>
              </a:rPr>
              <a:t>Zimbardo</a:t>
            </a:r>
            <a:r>
              <a:rPr lang="en-US" dirty="0">
                <a:ea typeface="+mn-ea"/>
                <a:cs typeface="+mn-cs"/>
              </a:rPr>
              <a:t>, </a:t>
            </a:r>
            <a:r>
              <a:rPr lang="en-US" dirty="0" err="1">
                <a:ea typeface="+mn-ea"/>
                <a:cs typeface="+mn-cs"/>
              </a:rPr>
              <a:t>deindividuation</a:t>
            </a:r>
            <a:r>
              <a:rPr lang="en-US" dirty="0">
                <a:ea typeface="+mn-ea"/>
                <a:cs typeface="+mn-cs"/>
              </a:rPr>
              <a:t> stems from a loss of identity that is caused by three factors relevant to mobs or </a:t>
            </a:r>
            <a:r>
              <a:rPr lang="en-US" dirty="0" smtClean="0">
                <a:ea typeface="+mn-ea"/>
                <a:cs typeface="+mn-cs"/>
              </a:rPr>
              <a:t>crowds.</a:t>
            </a:r>
          </a:p>
          <a:p>
            <a:pPr lvl="1">
              <a:buFont typeface="Arial"/>
              <a:buChar char="–"/>
              <a:defRPr/>
            </a:pPr>
            <a:r>
              <a:rPr lang="en-US" dirty="0">
                <a:ea typeface="+mn-ea"/>
              </a:rPr>
              <a:t>S</a:t>
            </a:r>
            <a:r>
              <a:rPr lang="en-US" dirty="0" smtClean="0">
                <a:ea typeface="+mn-ea"/>
              </a:rPr>
              <a:t>ize </a:t>
            </a:r>
            <a:r>
              <a:rPr lang="en-US" dirty="0">
                <a:ea typeface="+mn-ea"/>
              </a:rPr>
              <a:t>of the </a:t>
            </a:r>
            <a:r>
              <a:rPr lang="en-US" dirty="0" smtClean="0">
                <a:ea typeface="+mn-ea"/>
              </a:rPr>
              <a:t>group</a:t>
            </a:r>
            <a:endParaRPr lang="en-US" dirty="0">
              <a:ea typeface="+mn-ea"/>
            </a:endParaRPr>
          </a:p>
          <a:p>
            <a:pPr lvl="1">
              <a:buFont typeface="Arial"/>
              <a:buChar char="–"/>
              <a:defRPr/>
            </a:pPr>
            <a:r>
              <a:rPr lang="en-US" dirty="0" smtClean="0">
                <a:ea typeface="+mn-ea"/>
              </a:rPr>
              <a:t>Diffusion </a:t>
            </a:r>
            <a:r>
              <a:rPr lang="en-US" dirty="0">
                <a:ea typeface="+mn-ea"/>
              </a:rPr>
              <a:t>of </a:t>
            </a:r>
            <a:r>
              <a:rPr lang="en-US" dirty="0" smtClean="0">
                <a:ea typeface="+mn-ea"/>
              </a:rPr>
              <a:t>responsibility</a:t>
            </a:r>
          </a:p>
          <a:p>
            <a:pPr lvl="1">
              <a:buFont typeface="Arial"/>
              <a:buChar char="–"/>
              <a:defRPr/>
            </a:pPr>
            <a:r>
              <a:rPr lang="en-US" dirty="0" smtClean="0">
                <a:ea typeface="+mn-ea"/>
              </a:rPr>
              <a:t>Anonymity </a:t>
            </a:r>
          </a:p>
          <a:p>
            <a:pPr>
              <a:defRPr/>
            </a:pPr>
            <a:r>
              <a:rPr lang="en-US" dirty="0" smtClean="0">
                <a:ea typeface="+mn-ea"/>
                <a:cs typeface="+mn-cs"/>
              </a:rPr>
              <a:t>It is explained by </a:t>
            </a:r>
            <a:r>
              <a:rPr lang="en-US" dirty="0" err="1" smtClean="0">
                <a:ea typeface="+mn-ea"/>
                <a:cs typeface="+mn-cs"/>
              </a:rPr>
              <a:t>Zimbardo</a:t>
            </a:r>
            <a:r>
              <a:rPr lang="en-US" dirty="0" smtClean="0">
                <a:ea typeface="+mn-ea"/>
                <a:cs typeface="+mn-cs"/>
              </a:rPr>
              <a:t> that </a:t>
            </a:r>
            <a:r>
              <a:rPr lang="en-US" dirty="0">
                <a:ea typeface="+mn-ea"/>
                <a:cs typeface="+mn-cs"/>
              </a:rPr>
              <a:t>as part of a group we often feel anonymous and less responsible for our </a:t>
            </a:r>
            <a:r>
              <a:rPr lang="en-US" dirty="0" smtClean="0">
                <a:ea typeface="+mn-ea"/>
                <a:cs typeface="+mn-cs"/>
              </a:rPr>
              <a:t>actions. </a:t>
            </a:r>
          </a:p>
          <a:p>
            <a:pPr lvl="1">
              <a:buFont typeface="Arial"/>
              <a:buChar char="–"/>
              <a:defRPr/>
            </a:pPr>
            <a:r>
              <a:rPr lang="en-US" dirty="0" smtClean="0">
                <a:ea typeface="+mn-ea"/>
              </a:rPr>
              <a:t>The larger the group the less responsibility the individual feels. </a:t>
            </a:r>
          </a:p>
          <a:p>
            <a:pPr lvl="1">
              <a:buFont typeface="Arial"/>
              <a:buChar char="–"/>
              <a:defRPr/>
            </a:pPr>
            <a:r>
              <a:rPr lang="en-US" dirty="0" smtClean="0">
                <a:ea typeface="+mn-ea"/>
              </a:rPr>
              <a:t>People lose their inhibitions and engage in impulsive and irrational behavior when the threat of evaluation is removed. </a:t>
            </a:r>
          </a:p>
          <a:p>
            <a:pPr>
              <a:defRPr/>
            </a:pPr>
            <a:r>
              <a:rPr lang="en-US" dirty="0">
                <a:ea typeface="+mn-ea"/>
                <a:cs typeface="+mn-cs"/>
              </a:rPr>
              <a:t>W</a:t>
            </a:r>
            <a:r>
              <a:rPr lang="en-US" dirty="0" smtClean="0">
                <a:ea typeface="+mn-ea"/>
                <a:cs typeface="+mn-cs"/>
              </a:rPr>
              <a:t>hen </a:t>
            </a:r>
            <a:r>
              <a:rPr lang="en-US" dirty="0">
                <a:ea typeface="+mn-ea"/>
                <a:cs typeface="+mn-cs"/>
              </a:rPr>
              <a:t>the </a:t>
            </a:r>
            <a:r>
              <a:rPr lang="en-US" dirty="0" smtClean="0">
                <a:ea typeface="+mn-ea"/>
                <a:cs typeface="+mn-cs"/>
              </a:rPr>
              <a:t>leader of a group </a:t>
            </a:r>
            <a:r>
              <a:rPr lang="en-US" dirty="0">
                <a:ea typeface="+mn-ea"/>
                <a:cs typeface="+mn-cs"/>
              </a:rPr>
              <a:t>is advocating for violence toward an </a:t>
            </a:r>
            <a:r>
              <a:rPr lang="en-US" dirty="0" err="1" smtClean="0">
                <a:ea typeface="+mn-ea"/>
                <a:cs typeface="+mn-cs"/>
              </a:rPr>
              <a:t>outgroup</a:t>
            </a:r>
            <a:r>
              <a:rPr lang="en-US" dirty="0" smtClean="0">
                <a:ea typeface="+mn-ea"/>
                <a:cs typeface="+mn-cs"/>
              </a:rPr>
              <a:t>  the </a:t>
            </a:r>
            <a:r>
              <a:rPr lang="en-US" dirty="0">
                <a:ea typeface="+mn-ea"/>
                <a:cs typeface="+mn-cs"/>
              </a:rPr>
              <a:t>members of a crowd will act aggressively toward that </a:t>
            </a:r>
            <a:r>
              <a:rPr lang="en-US" dirty="0" err="1" smtClean="0">
                <a:ea typeface="+mn-ea"/>
                <a:cs typeface="+mn-cs"/>
              </a:rPr>
              <a:t>outgroup</a:t>
            </a:r>
            <a:r>
              <a:rPr lang="en-US" dirty="0" smtClean="0">
                <a:ea typeface="+mn-ea"/>
                <a:cs typeface="+mn-cs"/>
              </a:rPr>
              <a:t>. </a:t>
            </a:r>
          </a:p>
          <a:p>
            <a:pPr>
              <a:defRPr/>
            </a:pPr>
            <a:r>
              <a:rPr lang="en-US" dirty="0" smtClean="0">
                <a:ea typeface="+mn-ea"/>
                <a:cs typeface="+mn-cs"/>
              </a:rPr>
              <a:t> </a:t>
            </a:r>
            <a:r>
              <a:rPr lang="en-US" dirty="0" err="1" smtClean="0">
                <a:ea typeface="+mn-ea"/>
                <a:cs typeface="+mn-cs"/>
              </a:rPr>
              <a:t>Ingroup</a:t>
            </a:r>
            <a:r>
              <a:rPr lang="en-US" dirty="0" smtClean="0">
                <a:ea typeface="+mn-ea"/>
                <a:cs typeface="+mn-cs"/>
              </a:rPr>
              <a:t> members who are </a:t>
            </a:r>
            <a:r>
              <a:rPr lang="en-US" dirty="0">
                <a:ea typeface="+mn-ea"/>
                <a:cs typeface="+mn-cs"/>
              </a:rPr>
              <a:t>part of a </a:t>
            </a:r>
            <a:r>
              <a:rPr lang="en-US" dirty="0" smtClean="0">
                <a:ea typeface="+mn-ea"/>
                <a:cs typeface="+mn-cs"/>
              </a:rPr>
              <a:t>crowd </a:t>
            </a:r>
            <a:r>
              <a:rPr lang="en-US" dirty="0">
                <a:ea typeface="+mn-ea"/>
                <a:cs typeface="+mn-cs"/>
              </a:rPr>
              <a:t>are likely to follow the directives of a leader advocating pro-</a:t>
            </a:r>
            <a:r>
              <a:rPr lang="en-US" dirty="0" err="1" smtClean="0">
                <a:ea typeface="+mn-ea"/>
                <a:cs typeface="+mn-cs"/>
              </a:rPr>
              <a:t>ingroup</a:t>
            </a:r>
            <a:r>
              <a:rPr lang="en-US" dirty="0" smtClean="0">
                <a:ea typeface="+mn-ea"/>
                <a:cs typeface="+mn-cs"/>
              </a:rPr>
              <a:t> or </a:t>
            </a:r>
            <a:r>
              <a:rPr lang="en-US" dirty="0">
                <a:ea typeface="+mn-ea"/>
                <a:cs typeface="+mn-cs"/>
              </a:rPr>
              <a:t>anti-</a:t>
            </a:r>
            <a:r>
              <a:rPr lang="en-US" dirty="0" err="1">
                <a:ea typeface="+mn-ea"/>
                <a:cs typeface="+mn-cs"/>
              </a:rPr>
              <a:t>outgroup</a:t>
            </a:r>
            <a:r>
              <a:rPr lang="en-US" dirty="0">
                <a:ea typeface="+mn-ea"/>
                <a:cs typeface="+mn-cs"/>
              </a:rPr>
              <a:t> </a:t>
            </a:r>
            <a:r>
              <a:rPr lang="en-US" dirty="0" smtClean="0">
                <a:ea typeface="+mn-ea"/>
                <a:cs typeface="+mn-cs"/>
              </a:rPr>
              <a:t>behaviors, even </a:t>
            </a:r>
            <a:r>
              <a:rPr lang="en-US" dirty="0">
                <a:ea typeface="+mn-ea"/>
                <a:cs typeface="+mn-cs"/>
              </a:rPr>
              <a:t>if those behaviors are </a:t>
            </a:r>
            <a:r>
              <a:rPr lang="en-US" dirty="0" smtClean="0">
                <a:ea typeface="+mn-ea"/>
                <a:cs typeface="+mn-cs"/>
              </a:rPr>
              <a:t>violent.</a:t>
            </a:r>
            <a:endParaRPr lang="en-US" dirty="0">
              <a:ea typeface="+mn-ea"/>
              <a:cs typeface="+mn-cs"/>
            </a:endParaRPr>
          </a:p>
        </p:txBody>
      </p:sp>
    </p:spTree>
    <p:extLst>
      <p:ext uri="{BB962C8B-B14F-4D97-AF65-F5344CB8AC3E}">
        <p14:creationId xmlns:p14="http://schemas.microsoft.com/office/powerpoint/2010/main" val="1879055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tLang="x-none">
                <a:ea typeface="ＭＳ Ｐゴシック" charset="-128"/>
              </a:rPr>
              <a:t>Low Self-Control</a:t>
            </a:r>
          </a:p>
        </p:txBody>
      </p:sp>
      <p:sp>
        <p:nvSpPr>
          <p:cNvPr id="27650" name="Content Placeholder 2"/>
          <p:cNvSpPr>
            <a:spLocks noGrp="1"/>
          </p:cNvSpPr>
          <p:nvPr>
            <p:ph idx="1"/>
          </p:nvPr>
        </p:nvSpPr>
        <p:spPr/>
        <p:txBody>
          <a:bodyPr/>
          <a:lstStyle/>
          <a:p>
            <a:pPr eaLnBrk="1" hangingPunct="1">
              <a:lnSpc>
                <a:spcPct val="90000"/>
              </a:lnSpc>
            </a:pPr>
            <a:r>
              <a:rPr lang="en-US" altLang="x-none" sz="2700">
                <a:ea typeface="ＭＳ Ｐゴシック" charset="-128"/>
              </a:rPr>
              <a:t>Walters (2010) states that strain theory and discrimination can explain why someone might hate another group or a representative group.</a:t>
            </a:r>
          </a:p>
          <a:p>
            <a:pPr eaLnBrk="1" hangingPunct="1">
              <a:lnSpc>
                <a:spcPct val="90000"/>
              </a:lnSpc>
            </a:pPr>
            <a:r>
              <a:rPr lang="en-US" altLang="x-none" sz="2700">
                <a:ea typeface="ＭＳ Ｐゴシック" charset="-128"/>
              </a:rPr>
              <a:t>Walters uses Gottfredson and Hirshi</a:t>
            </a:r>
            <a:r>
              <a:rPr lang="en-US" altLang="en-US" sz="2700">
                <a:ea typeface="ＭＳ Ｐゴシック" charset="-128"/>
              </a:rPr>
              <a:t>’</a:t>
            </a:r>
            <a:r>
              <a:rPr lang="en-US" altLang="x-none" sz="2700">
                <a:ea typeface="ＭＳ Ｐゴシック" charset="-128"/>
              </a:rPr>
              <a:t>s (1990) General Theory of Crime to explain why some people choose to act on that hate and others choose not to.</a:t>
            </a:r>
          </a:p>
          <a:p>
            <a:pPr lvl="1" eaLnBrk="1" hangingPunct="1">
              <a:lnSpc>
                <a:spcPct val="90000"/>
              </a:lnSpc>
            </a:pPr>
            <a:r>
              <a:rPr lang="en-US" altLang="x-none">
                <a:ea typeface="ＭＳ Ｐゴシック" charset="-128"/>
              </a:rPr>
              <a:t>Individuals to different degrees are able to control their impulses, delay gratification, or resist temptation. </a:t>
            </a:r>
          </a:p>
          <a:p>
            <a:pPr eaLnBrk="1" hangingPunct="1">
              <a:lnSpc>
                <a:spcPct val="90000"/>
              </a:lnSpc>
            </a:pPr>
            <a:r>
              <a:rPr lang="en-US" altLang="x-none" sz="2700">
                <a:ea typeface="ＭＳ Ｐゴシック" charset="-128"/>
              </a:rPr>
              <a:t>Walters argues that individuals who are low in self-control have less ability to do these things and therefore are more likely to act on their urges.</a:t>
            </a:r>
          </a:p>
        </p:txBody>
      </p:sp>
    </p:spTree>
    <p:extLst>
      <p:ext uri="{BB962C8B-B14F-4D97-AF65-F5344CB8AC3E}">
        <p14:creationId xmlns:p14="http://schemas.microsoft.com/office/powerpoint/2010/main" val="390334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smtClean="0"/>
              <a:t>The full set of 178 slides is available upon adoption.</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smtClean="0"/>
              <a:t>If you are a professor using this book for a class, please contact Beth at bhall@cap-press.com to request your slides.</a:t>
            </a:r>
            <a:endParaRPr lang="en-US" dirty="0"/>
          </a:p>
        </p:txBody>
      </p:sp>
    </p:spTree>
    <p:extLst>
      <p:ext uri="{BB962C8B-B14F-4D97-AF65-F5344CB8AC3E}">
        <p14:creationId xmlns:p14="http://schemas.microsoft.com/office/powerpoint/2010/main" val="605752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Interpersonal Theories Regarding Hate </a:t>
            </a:r>
            <a:endParaRPr lang="en-US" dirty="0">
              <a:ea typeface="+mj-ea"/>
              <a:cs typeface="+mj-cs"/>
            </a:endParaRPr>
          </a:p>
        </p:txBody>
      </p:sp>
      <p:sp>
        <p:nvSpPr>
          <p:cNvPr id="16386" name="Content Placeholder 2"/>
          <p:cNvSpPr>
            <a:spLocks noGrp="1"/>
          </p:cNvSpPr>
          <p:nvPr>
            <p:ph idx="1"/>
          </p:nvPr>
        </p:nvSpPr>
        <p:spPr/>
        <p:txBody>
          <a:bodyPr/>
          <a:lstStyle/>
          <a:p>
            <a:pPr eaLnBrk="1" hangingPunct="1">
              <a:lnSpc>
                <a:spcPct val="80000"/>
              </a:lnSpc>
            </a:pPr>
            <a:r>
              <a:rPr lang="en-US" altLang="x-none" sz="2200">
                <a:ea typeface="ＭＳ Ｐゴシック" charset="-128"/>
              </a:rPr>
              <a:t>Like vs Dislike</a:t>
            </a:r>
          </a:p>
          <a:p>
            <a:pPr lvl="1" eaLnBrk="1" hangingPunct="1">
              <a:lnSpc>
                <a:spcPct val="80000"/>
              </a:lnSpc>
            </a:pPr>
            <a:r>
              <a:rPr lang="en-US" altLang="x-none" sz="2000">
                <a:ea typeface="ＭＳ Ｐゴシック" charset="-128"/>
              </a:rPr>
              <a:t>Research suggests that we like people who are familiar to us and who are similar to us. </a:t>
            </a:r>
          </a:p>
          <a:p>
            <a:pPr lvl="1" eaLnBrk="1" hangingPunct="1">
              <a:lnSpc>
                <a:spcPct val="80000"/>
              </a:lnSpc>
            </a:pPr>
            <a:r>
              <a:rPr lang="en-US" altLang="x-none" sz="2000">
                <a:ea typeface="ＭＳ Ｐゴシック" charset="-128"/>
              </a:rPr>
              <a:t>Zajonc (1968) suggests that repeated exposure to a new stimulus leads to a more positive evaluation of the stimulus as long as one</a:t>
            </a:r>
            <a:r>
              <a:rPr lang="en-US" altLang="en-US" sz="2000">
                <a:ea typeface="ＭＳ Ｐゴシック" charset="-128"/>
              </a:rPr>
              <a:t>’</a:t>
            </a:r>
            <a:r>
              <a:rPr lang="en-US" altLang="x-none" sz="2000">
                <a:ea typeface="ＭＳ Ｐゴシック" charset="-128"/>
              </a:rPr>
              <a:t>s initial reaction to it is not an extremely negative one. </a:t>
            </a:r>
          </a:p>
          <a:p>
            <a:pPr lvl="1" eaLnBrk="1" hangingPunct="1">
              <a:lnSpc>
                <a:spcPct val="80000"/>
              </a:lnSpc>
            </a:pPr>
            <a:r>
              <a:rPr lang="en-US" altLang="x-none" sz="2000">
                <a:ea typeface="ＭＳ Ｐゴシック" charset="-128"/>
              </a:rPr>
              <a:t>We like people and things that are familiar versus unfamiliar.</a:t>
            </a:r>
          </a:p>
          <a:p>
            <a:pPr lvl="2" eaLnBrk="1" hangingPunct="1">
              <a:lnSpc>
                <a:spcPct val="80000"/>
              </a:lnSpc>
            </a:pPr>
            <a:r>
              <a:rPr lang="en-US" altLang="x-none" sz="1700">
                <a:ea typeface="ＭＳ Ｐゴシック" charset="-128"/>
              </a:rPr>
              <a:t>It is speculated that this is because we must remain vigilant around unfamiliar things until we can determine whether they are safe or unsafe.</a:t>
            </a:r>
          </a:p>
          <a:p>
            <a:pPr lvl="3" eaLnBrk="1" hangingPunct="1">
              <a:lnSpc>
                <a:spcPct val="80000"/>
              </a:lnSpc>
            </a:pPr>
            <a:r>
              <a:rPr lang="en-US" altLang="x-none" sz="1400">
                <a:ea typeface="ＭＳ Ｐゴシック" charset="-128"/>
              </a:rPr>
              <a:t>As familiarity increases we become desensitized to a stimulus and our anxiety decreases. </a:t>
            </a:r>
          </a:p>
          <a:p>
            <a:pPr lvl="1" eaLnBrk="1" hangingPunct="1">
              <a:lnSpc>
                <a:spcPct val="80000"/>
              </a:lnSpc>
            </a:pPr>
            <a:r>
              <a:rPr lang="en-US" altLang="x-none" sz="2000">
                <a:ea typeface="ＭＳ Ｐゴシック" charset="-128"/>
              </a:rPr>
              <a:t>One way to increase familiarity is through nearness. </a:t>
            </a:r>
          </a:p>
          <a:p>
            <a:pPr lvl="1" eaLnBrk="1" hangingPunct="1">
              <a:lnSpc>
                <a:spcPct val="80000"/>
              </a:lnSpc>
            </a:pPr>
            <a:r>
              <a:rPr lang="en-US" altLang="x-none" sz="2000">
                <a:ea typeface="ＭＳ Ｐゴシック" charset="-128"/>
              </a:rPr>
              <a:t>The norms of homophily and homogamy suggest that people become friends, romantic partners, and spouses with similar others.</a:t>
            </a:r>
          </a:p>
          <a:p>
            <a:pPr lvl="1" eaLnBrk="1" hangingPunct="1">
              <a:lnSpc>
                <a:spcPct val="80000"/>
              </a:lnSpc>
            </a:pPr>
            <a:r>
              <a:rPr lang="en-US" altLang="x-none" sz="2000">
                <a:ea typeface="ＭＳ Ｐゴシック" charset="-128"/>
              </a:rPr>
              <a:t>Research on affiliation and friendship suggests that if hate stems from, or is an extreme form of dislike, then we will be prone to hate people who are unfamiliar to us and dissimilar to us.  </a:t>
            </a:r>
          </a:p>
          <a:p>
            <a:pPr lvl="1" eaLnBrk="1" hangingPunct="1">
              <a:lnSpc>
                <a:spcPct val="80000"/>
              </a:lnSpc>
            </a:pPr>
            <a:endParaRPr lang="en-US" altLang="x-none" sz="2000">
              <a:ea typeface="ＭＳ Ｐゴシック" charset="-128"/>
            </a:endParaRPr>
          </a:p>
        </p:txBody>
      </p:sp>
    </p:spTree>
    <p:extLst>
      <p:ext uri="{BB962C8B-B14F-4D97-AF65-F5344CB8AC3E}">
        <p14:creationId xmlns:p14="http://schemas.microsoft.com/office/powerpoint/2010/main" val="1734749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Interpersonal Theories Regarding Hate</a:t>
            </a:r>
            <a:br>
              <a:rPr lang="en-US" dirty="0" smtClean="0">
                <a:ea typeface="+mj-ea"/>
                <a:cs typeface="+mj-cs"/>
              </a:rPr>
            </a:br>
            <a:r>
              <a:rPr lang="en-US" dirty="0" smtClean="0">
                <a:ea typeface="+mj-ea"/>
                <a:cs typeface="+mj-cs"/>
              </a:rPr>
              <a:t>continued </a:t>
            </a:r>
            <a:endParaRPr lang="en-US" dirty="0">
              <a:ea typeface="+mj-ea"/>
              <a:cs typeface="+mj-cs"/>
            </a:endParaRPr>
          </a:p>
        </p:txBody>
      </p:sp>
      <p:sp>
        <p:nvSpPr>
          <p:cNvPr id="3" name="Content Placeholder 2"/>
          <p:cNvSpPr>
            <a:spLocks noGrp="1"/>
          </p:cNvSpPr>
          <p:nvPr>
            <p:ph idx="1"/>
          </p:nvPr>
        </p:nvSpPr>
        <p:spPr/>
        <p:txBody>
          <a:bodyPr rtlCol="0">
            <a:normAutofit/>
          </a:bodyPr>
          <a:lstStyle/>
          <a:p>
            <a:pPr>
              <a:defRPr/>
            </a:pPr>
            <a:r>
              <a:rPr lang="en-US" dirty="0" smtClean="0">
                <a:ea typeface="+mn-ea"/>
                <a:cs typeface="+mn-cs"/>
              </a:rPr>
              <a:t>Triangular Theory of Love.</a:t>
            </a:r>
          </a:p>
          <a:p>
            <a:pPr lvl="1">
              <a:buFont typeface="Arial"/>
              <a:buChar char="–"/>
              <a:defRPr/>
            </a:pPr>
            <a:r>
              <a:rPr lang="en-US" dirty="0" smtClean="0">
                <a:ea typeface="+mn-ea"/>
              </a:rPr>
              <a:t>Hate is not the opposite of love but it does have a complex relationship with love.</a:t>
            </a:r>
          </a:p>
          <a:p>
            <a:pPr lvl="1">
              <a:buFont typeface="Arial"/>
              <a:buChar char="–"/>
              <a:defRPr/>
            </a:pPr>
            <a:r>
              <a:rPr lang="en-US" dirty="0" smtClean="0">
                <a:ea typeface="+mn-ea"/>
              </a:rPr>
              <a:t>According to the Triangular Theory of Love, love has three components:</a:t>
            </a:r>
          </a:p>
          <a:p>
            <a:pPr lvl="2">
              <a:defRPr/>
            </a:pPr>
            <a:r>
              <a:rPr lang="en-US" dirty="0" smtClean="0">
                <a:ea typeface="+mn-ea"/>
              </a:rPr>
              <a:t>Passion: the hot component, the burning desire and intense longing.</a:t>
            </a:r>
          </a:p>
          <a:p>
            <a:pPr lvl="2">
              <a:defRPr/>
            </a:pPr>
            <a:r>
              <a:rPr lang="en-US" dirty="0" smtClean="0">
                <a:ea typeface="+mn-ea"/>
              </a:rPr>
              <a:t>Intimacy: the warm component.</a:t>
            </a:r>
          </a:p>
          <a:p>
            <a:pPr lvl="2">
              <a:defRPr/>
            </a:pPr>
            <a:r>
              <a:rPr lang="en-US" dirty="0" smtClean="0">
                <a:ea typeface="+mn-ea"/>
              </a:rPr>
              <a:t>Decision-commitment: the cold, calculating, cognitive component (decision to marry).</a:t>
            </a:r>
          </a:p>
          <a:p>
            <a:pPr lvl="1">
              <a:buFont typeface="Arial"/>
              <a:buChar char="–"/>
              <a:defRPr/>
            </a:pPr>
            <a:r>
              <a:rPr lang="en-US" dirty="0" smtClean="0">
                <a:ea typeface="+mn-ea"/>
              </a:rPr>
              <a:t> These three components either alone or in some combination result in seven different forms of love. </a:t>
            </a:r>
          </a:p>
          <a:p>
            <a:pPr>
              <a:defRPr/>
            </a:pPr>
            <a:endParaRPr lang="en-US" dirty="0">
              <a:ea typeface="+mn-ea"/>
              <a:cs typeface="+mn-cs"/>
            </a:endParaRPr>
          </a:p>
        </p:txBody>
      </p:sp>
    </p:spTree>
    <p:extLst>
      <p:ext uri="{BB962C8B-B14F-4D97-AF65-F5344CB8AC3E}">
        <p14:creationId xmlns:p14="http://schemas.microsoft.com/office/powerpoint/2010/main" val="1690938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Interpersonal Theories Regarding Hate</a:t>
            </a:r>
            <a:br>
              <a:rPr lang="en-US" dirty="0" smtClean="0">
                <a:ea typeface="+mj-ea"/>
                <a:cs typeface="+mj-cs"/>
              </a:rPr>
            </a:br>
            <a:r>
              <a:rPr lang="en-US" dirty="0" smtClean="0">
                <a:ea typeface="+mj-ea"/>
                <a:cs typeface="+mj-cs"/>
              </a:rPr>
              <a:t>continued </a:t>
            </a:r>
            <a:endParaRPr lang="en-US" dirty="0">
              <a:ea typeface="+mj-ea"/>
              <a:cs typeface="+mj-cs"/>
            </a:endParaRPr>
          </a:p>
        </p:txBody>
      </p:sp>
      <p:sp>
        <p:nvSpPr>
          <p:cNvPr id="18434" name="Content Placeholder 2"/>
          <p:cNvSpPr>
            <a:spLocks noGrp="1"/>
          </p:cNvSpPr>
          <p:nvPr>
            <p:ph idx="1"/>
          </p:nvPr>
        </p:nvSpPr>
        <p:spPr/>
        <p:txBody>
          <a:bodyPr>
            <a:normAutofit fontScale="92500"/>
          </a:bodyPr>
          <a:lstStyle/>
          <a:p>
            <a:pPr eaLnBrk="1" hangingPunct="1">
              <a:lnSpc>
                <a:spcPct val="80000"/>
              </a:lnSpc>
            </a:pPr>
            <a:r>
              <a:rPr lang="en-US" altLang="x-none" sz="1300">
                <a:ea typeface="ＭＳ Ｐゴシック" charset="-128"/>
              </a:rPr>
              <a:t>Triangle of Hate.</a:t>
            </a:r>
          </a:p>
          <a:p>
            <a:pPr eaLnBrk="1" hangingPunct="1">
              <a:lnSpc>
                <a:spcPct val="80000"/>
              </a:lnSpc>
            </a:pPr>
            <a:r>
              <a:rPr lang="en-US" altLang="x-none" sz="1300">
                <a:ea typeface="ＭＳ Ｐゴシック" charset="-128"/>
              </a:rPr>
              <a:t>Sternberg</a:t>
            </a:r>
            <a:r>
              <a:rPr lang="en-US" altLang="en-US" sz="1300">
                <a:ea typeface="ＭＳ Ｐゴシック" charset="-128"/>
              </a:rPr>
              <a:t>’</a:t>
            </a:r>
            <a:r>
              <a:rPr lang="en-US" altLang="x-none" sz="1300">
                <a:ea typeface="ＭＳ Ｐゴシック" charset="-128"/>
              </a:rPr>
              <a:t>s Triangle of hate has three components.</a:t>
            </a:r>
          </a:p>
          <a:p>
            <a:pPr lvl="1" eaLnBrk="1" hangingPunct="1">
              <a:lnSpc>
                <a:spcPct val="80000"/>
              </a:lnSpc>
            </a:pPr>
            <a:r>
              <a:rPr lang="en-US" altLang="x-none" sz="1100">
                <a:ea typeface="ＭＳ Ｐゴシック" charset="-128"/>
              </a:rPr>
              <a:t>Negation of intimacy or distancing.</a:t>
            </a:r>
          </a:p>
          <a:p>
            <a:pPr lvl="1" eaLnBrk="1" hangingPunct="1">
              <a:lnSpc>
                <a:spcPct val="80000"/>
              </a:lnSpc>
            </a:pPr>
            <a:r>
              <a:rPr lang="en-US" altLang="x-none" sz="1100">
                <a:ea typeface="ＭＳ Ｐゴシック" charset="-128"/>
              </a:rPr>
              <a:t>Fear or anger.</a:t>
            </a:r>
          </a:p>
          <a:p>
            <a:pPr lvl="1" eaLnBrk="1" hangingPunct="1">
              <a:lnSpc>
                <a:spcPct val="80000"/>
              </a:lnSpc>
            </a:pPr>
            <a:r>
              <a:rPr lang="en-US" altLang="x-none" sz="1100">
                <a:ea typeface="ＭＳ Ｐゴシック" charset="-128"/>
              </a:rPr>
              <a:t>Contempt from the devaluation or diminishment of the individual as a human being.</a:t>
            </a:r>
          </a:p>
          <a:p>
            <a:pPr eaLnBrk="1" hangingPunct="1">
              <a:lnSpc>
                <a:spcPct val="80000"/>
              </a:lnSpc>
            </a:pPr>
            <a:r>
              <a:rPr lang="en-US" altLang="x-none" sz="1300">
                <a:ea typeface="ＭＳ Ｐゴシック" charset="-128"/>
              </a:rPr>
              <a:t>The negation of intimacy occurs because that individual or group arouses feeling of disgust or repulsion.</a:t>
            </a:r>
          </a:p>
          <a:p>
            <a:pPr lvl="1" eaLnBrk="1" hangingPunct="1">
              <a:lnSpc>
                <a:spcPct val="80000"/>
              </a:lnSpc>
            </a:pPr>
            <a:r>
              <a:rPr lang="en-US" altLang="x-none" sz="1100">
                <a:ea typeface="ＭＳ Ｐゴシック" charset="-128"/>
              </a:rPr>
              <a:t>These feelings may be acquired indirectly through the media or political propaganda.</a:t>
            </a:r>
          </a:p>
          <a:p>
            <a:pPr lvl="1" eaLnBrk="1" hangingPunct="1">
              <a:lnSpc>
                <a:spcPct val="80000"/>
              </a:lnSpc>
            </a:pPr>
            <a:r>
              <a:rPr lang="en-US" altLang="x-none" sz="1100">
                <a:ea typeface="ＭＳ Ｐゴシック" charset="-128"/>
              </a:rPr>
              <a:t>According to Sternberg these feelings tend to develop and diminish slowly.  </a:t>
            </a:r>
          </a:p>
          <a:p>
            <a:pPr eaLnBrk="1" hangingPunct="1">
              <a:lnSpc>
                <a:spcPct val="80000"/>
              </a:lnSpc>
            </a:pPr>
            <a:r>
              <a:rPr lang="en-US" altLang="x-none" sz="1300">
                <a:ea typeface="ＭＳ Ｐゴシック" charset="-128"/>
              </a:rPr>
              <a:t>Anger and fear can either lead an individual to approach the target with the intent of harming it or cause the individual to avoid the target in order to escape the danger. </a:t>
            </a:r>
          </a:p>
          <a:p>
            <a:pPr lvl="1" eaLnBrk="1" hangingPunct="1">
              <a:lnSpc>
                <a:spcPct val="80000"/>
              </a:lnSpc>
            </a:pPr>
            <a:r>
              <a:rPr lang="en-US" altLang="x-none" sz="1100">
                <a:ea typeface="ＭＳ Ｐゴシック" charset="-128"/>
              </a:rPr>
              <a:t>These feelings may be acquired through direct experiences with the target or indirect experiences through propaganda</a:t>
            </a:r>
          </a:p>
          <a:p>
            <a:pPr eaLnBrk="1" hangingPunct="1">
              <a:lnSpc>
                <a:spcPct val="80000"/>
              </a:lnSpc>
            </a:pPr>
            <a:r>
              <a:rPr lang="en-US" altLang="x-none" sz="1300">
                <a:ea typeface="ＭＳ Ｐゴシック" charset="-128"/>
              </a:rPr>
              <a:t>The cold component of hate stems from the devaluation of that person or group.</a:t>
            </a:r>
          </a:p>
          <a:p>
            <a:pPr lvl="1" eaLnBrk="1" hangingPunct="1">
              <a:lnSpc>
                <a:spcPct val="80000"/>
              </a:lnSpc>
            </a:pPr>
            <a:r>
              <a:rPr lang="en-US" altLang="x-none" sz="1100">
                <a:ea typeface="ＭＳ Ｐゴシック" charset="-128"/>
              </a:rPr>
              <a:t>These feelings may be acquired through direct experiences with the target or indirect experiences through propaganda.</a:t>
            </a:r>
          </a:p>
          <a:p>
            <a:pPr eaLnBrk="1" hangingPunct="1">
              <a:lnSpc>
                <a:spcPct val="80000"/>
              </a:lnSpc>
            </a:pPr>
            <a:r>
              <a:rPr lang="en-US" altLang="x-none" sz="1300">
                <a:ea typeface="ＭＳ Ｐゴシック" charset="-128"/>
              </a:rPr>
              <a:t>These three components of hate alone or combined result in seven types of hate which can generate some form of hate related feelings and/or actions:</a:t>
            </a:r>
          </a:p>
          <a:p>
            <a:pPr lvl="1" eaLnBrk="1" hangingPunct="1">
              <a:lnSpc>
                <a:spcPct val="80000"/>
              </a:lnSpc>
            </a:pPr>
            <a:r>
              <a:rPr lang="en-US" altLang="x-none" sz="1100">
                <a:ea typeface="ＭＳ Ｐゴシック" charset="-128"/>
              </a:rPr>
              <a:t>Cool hate-distance..</a:t>
            </a:r>
          </a:p>
          <a:p>
            <a:pPr lvl="1" eaLnBrk="1" hangingPunct="1">
              <a:lnSpc>
                <a:spcPct val="80000"/>
              </a:lnSpc>
            </a:pPr>
            <a:r>
              <a:rPr lang="en-US" altLang="x-none" sz="1100">
                <a:ea typeface="ＭＳ Ｐゴシック" charset="-128"/>
              </a:rPr>
              <a:t>Hot hate- passion.</a:t>
            </a:r>
          </a:p>
          <a:p>
            <a:pPr lvl="1" eaLnBrk="1" hangingPunct="1">
              <a:lnSpc>
                <a:spcPct val="80000"/>
              </a:lnSpc>
            </a:pPr>
            <a:r>
              <a:rPr lang="en-US" altLang="x-none" sz="1100">
                <a:ea typeface="ＭＳ Ｐゴシック" charset="-128"/>
              </a:rPr>
              <a:t>Cold hate- cognitive component of hate.</a:t>
            </a:r>
          </a:p>
          <a:p>
            <a:pPr lvl="1" eaLnBrk="1" hangingPunct="1">
              <a:lnSpc>
                <a:spcPct val="80000"/>
              </a:lnSpc>
            </a:pPr>
            <a:r>
              <a:rPr lang="en-US" altLang="x-none" sz="1100">
                <a:ea typeface="ＭＳ Ｐゴシック" charset="-128"/>
              </a:rPr>
              <a:t>Boiling hate- revulsion toward target.</a:t>
            </a:r>
          </a:p>
          <a:p>
            <a:pPr lvl="1" eaLnBrk="1" hangingPunct="1">
              <a:lnSpc>
                <a:spcPct val="80000"/>
              </a:lnSpc>
            </a:pPr>
            <a:r>
              <a:rPr lang="en-US" altLang="x-none" sz="1100">
                <a:ea typeface="ＭＳ Ｐゴシック" charset="-128"/>
              </a:rPr>
              <a:t>Simmering hate-devaluation of target.</a:t>
            </a:r>
          </a:p>
          <a:p>
            <a:pPr lvl="1" eaLnBrk="1" hangingPunct="1">
              <a:lnSpc>
                <a:spcPct val="80000"/>
              </a:lnSpc>
            </a:pPr>
            <a:r>
              <a:rPr lang="en-US" altLang="x-none" sz="1100">
                <a:ea typeface="ＭＳ Ｐゴシック" charset="-128"/>
              </a:rPr>
              <a:t>Seething hate- calculated planned actions or attacks. </a:t>
            </a:r>
          </a:p>
          <a:p>
            <a:pPr lvl="1" eaLnBrk="1" hangingPunct="1">
              <a:lnSpc>
                <a:spcPct val="80000"/>
              </a:lnSpc>
            </a:pPr>
            <a:r>
              <a:rPr lang="en-US" altLang="x-none" sz="1100">
                <a:ea typeface="ＭＳ Ｐゴシック" charset="-128"/>
              </a:rPr>
              <a:t>Burning hate- the need to annihilate a target.</a:t>
            </a:r>
          </a:p>
          <a:p>
            <a:pPr lvl="1" eaLnBrk="1" hangingPunct="1">
              <a:lnSpc>
                <a:spcPct val="80000"/>
              </a:lnSpc>
            </a:pPr>
            <a:endParaRPr lang="en-US" altLang="x-none" sz="1100">
              <a:ea typeface="ＭＳ Ｐゴシック" charset="-128"/>
            </a:endParaRPr>
          </a:p>
          <a:p>
            <a:pPr lvl="1" eaLnBrk="1" hangingPunct="1">
              <a:lnSpc>
                <a:spcPct val="80000"/>
              </a:lnSpc>
            </a:pPr>
            <a:endParaRPr lang="en-US" altLang="x-none" sz="1100">
              <a:ea typeface="ＭＳ Ｐゴシック" charset="-128"/>
            </a:endParaRPr>
          </a:p>
          <a:p>
            <a:pPr lvl="1" eaLnBrk="1" hangingPunct="1">
              <a:lnSpc>
                <a:spcPct val="80000"/>
              </a:lnSpc>
            </a:pPr>
            <a:endParaRPr lang="en-US" altLang="x-none" sz="1100">
              <a:ea typeface="ＭＳ Ｐゴシック" charset="-128"/>
            </a:endParaRPr>
          </a:p>
        </p:txBody>
      </p:sp>
    </p:spTree>
    <p:extLst>
      <p:ext uri="{BB962C8B-B14F-4D97-AF65-F5344CB8AC3E}">
        <p14:creationId xmlns:p14="http://schemas.microsoft.com/office/powerpoint/2010/main" val="1956705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pPr marL="342900" indent="-342900"/>
            <a:r>
              <a:rPr lang="en-US" altLang="x-none" sz="3200">
                <a:solidFill>
                  <a:srgbClr val="000000"/>
                </a:solidFill>
                <a:ea typeface="ＭＳ Ｐゴシック" charset="-128"/>
              </a:rPr>
              <a:t/>
            </a:r>
            <a:br>
              <a:rPr lang="en-US" altLang="x-none" sz="3200">
                <a:solidFill>
                  <a:srgbClr val="000000"/>
                </a:solidFill>
                <a:ea typeface="ＭＳ Ｐゴシック" charset="-128"/>
              </a:rPr>
            </a:br>
            <a:r>
              <a:rPr lang="en-US" altLang="x-none" sz="3200">
                <a:solidFill>
                  <a:srgbClr val="000000"/>
                </a:solidFill>
                <a:ea typeface="ＭＳ Ｐゴシック" charset="-128"/>
              </a:rPr>
              <a:t>Interpersonal Theories Regarding Hate</a:t>
            </a:r>
            <a:br>
              <a:rPr lang="en-US" altLang="x-none" sz="3200">
                <a:solidFill>
                  <a:srgbClr val="000000"/>
                </a:solidFill>
                <a:ea typeface="ＭＳ Ｐゴシック" charset="-128"/>
              </a:rPr>
            </a:br>
            <a:r>
              <a:rPr lang="en-US" altLang="x-none" sz="3200">
                <a:solidFill>
                  <a:srgbClr val="000000"/>
                </a:solidFill>
                <a:ea typeface="ＭＳ Ｐゴシック" charset="-128"/>
              </a:rPr>
              <a:t>continued </a:t>
            </a:r>
          </a:p>
        </p:txBody>
      </p:sp>
      <p:sp>
        <p:nvSpPr>
          <p:cNvPr id="19458" name="Content Placeholder 2"/>
          <p:cNvSpPr>
            <a:spLocks noGrp="1"/>
          </p:cNvSpPr>
          <p:nvPr>
            <p:ph idx="1"/>
          </p:nvPr>
        </p:nvSpPr>
        <p:spPr/>
        <p:txBody>
          <a:bodyPr/>
          <a:lstStyle/>
          <a:p>
            <a:pPr eaLnBrk="1" hangingPunct="1">
              <a:lnSpc>
                <a:spcPct val="80000"/>
              </a:lnSpc>
            </a:pPr>
            <a:r>
              <a:rPr lang="en-US" altLang="x-none" sz="1500">
                <a:ea typeface="ＭＳ Ｐゴシック" charset="-128"/>
              </a:rPr>
              <a:t>According to Sternberg, when none of the components of hate are present there is no danger, but with every added component of hate danger increases. </a:t>
            </a:r>
          </a:p>
          <a:p>
            <a:pPr lvl="2" eaLnBrk="1" hangingPunct="1">
              <a:lnSpc>
                <a:spcPct val="80000"/>
              </a:lnSpc>
            </a:pPr>
            <a:r>
              <a:rPr lang="en-US" altLang="x-none" sz="1100">
                <a:ea typeface="ＭＳ Ｐゴシック" charset="-128"/>
              </a:rPr>
              <a:t>The presence of one component of hate suggests mild danger. </a:t>
            </a:r>
          </a:p>
          <a:p>
            <a:pPr lvl="2" eaLnBrk="1" hangingPunct="1">
              <a:lnSpc>
                <a:spcPct val="80000"/>
              </a:lnSpc>
            </a:pPr>
            <a:r>
              <a:rPr lang="en-US" altLang="x-none" sz="1100">
                <a:ea typeface="ＭＳ Ｐゴシック" charset="-128"/>
              </a:rPr>
              <a:t>The presence of two components indicates moderate danger.</a:t>
            </a:r>
          </a:p>
          <a:p>
            <a:pPr lvl="2" eaLnBrk="1" hangingPunct="1">
              <a:lnSpc>
                <a:spcPct val="80000"/>
              </a:lnSpc>
            </a:pPr>
            <a:r>
              <a:rPr lang="en-US" altLang="x-none" sz="1100">
                <a:ea typeface="ＭＳ Ｐゴシック" charset="-128"/>
              </a:rPr>
              <a:t>The presence of all three components suggests severe danger.</a:t>
            </a:r>
          </a:p>
          <a:p>
            <a:pPr eaLnBrk="1" hangingPunct="1">
              <a:lnSpc>
                <a:spcPct val="80000"/>
              </a:lnSpc>
            </a:pPr>
            <a:r>
              <a:rPr lang="en-US" altLang="x-none" sz="1500">
                <a:ea typeface="ＭＳ Ｐゴシック" charset="-128"/>
              </a:rPr>
              <a:t>A second component of the model important to studying hate crimes relates to how the components of hate will impact characteristics of the hate crime. </a:t>
            </a:r>
          </a:p>
          <a:p>
            <a:pPr lvl="1" eaLnBrk="1" hangingPunct="1">
              <a:lnSpc>
                <a:spcPct val="80000"/>
              </a:lnSpc>
            </a:pPr>
            <a:r>
              <a:rPr lang="en-US" altLang="x-none" sz="1300">
                <a:ea typeface="ＭＳ Ｐゴシック" charset="-128"/>
              </a:rPr>
              <a:t>Emotions generated from the passion component of hate are extreme. </a:t>
            </a:r>
          </a:p>
          <a:p>
            <a:pPr lvl="1" eaLnBrk="1" hangingPunct="1">
              <a:lnSpc>
                <a:spcPct val="80000"/>
              </a:lnSpc>
            </a:pPr>
            <a:r>
              <a:rPr lang="en-US" altLang="x-none" sz="1300">
                <a:ea typeface="ＭＳ Ｐゴシック" charset="-128"/>
              </a:rPr>
              <a:t>These emotions come on suddenly and as a result hate crimes generated by passion would most likely be sudden, unplanned attacks, while those generated by the cold and calculating component of contempt will most likely have been premeditated and planned attacks.  </a:t>
            </a:r>
          </a:p>
          <a:p>
            <a:pPr eaLnBrk="1" hangingPunct="1">
              <a:lnSpc>
                <a:spcPct val="80000"/>
              </a:lnSpc>
            </a:pPr>
            <a:r>
              <a:rPr lang="en-US" altLang="x-none" sz="1500">
                <a:ea typeface="ＭＳ Ｐゴシック" charset="-128"/>
              </a:rPr>
              <a:t>Also Sternberg</a:t>
            </a:r>
            <a:r>
              <a:rPr lang="en-US" altLang="en-US" sz="1500">
                <a:ea typeface="ＭＳ Ｐゴシック" charset="-128"/>
              </a:rPr>
              <a:t>’</a:t>
            </a:r>
            <a:r>
              <a:rPr lang="en-US" altLang="x-none" sz="1500">
                <a:ea typeface="ＭＳ Ｐゴシック" charset="-128"/>
              </a:rPr>
              <a:t>s five motivations for hate are important to understand hate crimes:</a:t>
            </a:r>
          </a:p>
          <a:p>
            <a:pPr lvl="1" eaLnBrk="1" hangingPunct="1">
              <a:lnSpc>
                <a:spcPct val="80000"/>
              </a:lnSpc>
              <a:buFont typeface="Calibri" charset="0"/>
              <a:buAutoNum type="arabicPeriod"/>
            </a:pPr>
            <a:r>
              <a:rPr lang="en-US" altLang="x-none" sz="1300">
                <a:ea typeface="ＭＳ Ｐゴシック" charset="-128"/>
              </a:rPr>
              <a:t>To create an external enemy in order to foster in-group cohesion. </a:t>
            </a:r>
          </a:p>
          <a:p>
            <a:pPr lvl="1" eaLnBrk="1" hangingPunct="1">
              <a:lnSpc>
                <a:spcPct val="80000"/>
              </a:lnSpc>
              <a:buFont typeface="Calibri" charset="0"/>
              <a:buAutoNum type="arabicPeriod"/>
            </a:pPr>
            <a:r>
              <a:rPr lang="en-US" altLang="x-none" sz="1300">
                <a:ea typeface="ＭＳ Ｐゴシック" charset="-128"/>
              </a:rPr>
              <a:t>To justify the expropriation of assets from the targeted group.</a:t>
            </a:r>
          </a:p>
          <a:p>
            <a:pPr lvl="1" eaLnBrk="1" hangingPunct="1">
              <a:lnSpc>
                <a:spcPct val="80000"/>
              </a:lnSpc>
              <a:buFont typeface="Calibri" charset="0"/>
              <a:buAutoNum type="arabicPeriod"/>
            </a:pPr>
            <a:r>
              <a:rPr lang="en-US" altLang="x-none" sz="1300">
                <a:ea typeface="ＭＳ Ｐゴシック" charset="-128"/>
              </a:rPr>
              <a:t>To encourage the belief that the target is deserving of death. </a:t>
            </a:r>
          </a:p>
          <a:p>
            <a:pPr lvl="1" eaLnBrk="1" hangingPunct="1">
              <a:lnSpc>
                <a:spcPct val="80000"/>
              </a:lnSpc>
              <a:buFont typeface="Calibri" charset="0"/>
              <a:buAutoNum type="arabicPeriod"/>
            </a:pPr>
            <a:r>
              <a:rPr lang="en-US" altLang="x-none" sz="1300">
                <a:ea typeface="ＭＳ Ｐゴシック" charset="-128"/>
              </a:rPr>
              <a:t>To seek revenge for perceived or actual wrongs committed by the targeted group.</a:t>
            </a:r>
          </a:p>
          <a:p>
            <a:pPr lvl="1" eaLnBrk="1" hangingPunct="1">
              <a:lnSpc>
                <a:spcPct val="80000"/>
              </a:lnSpc>
              <a:buFont typeface="Calibri" charset="0"/>
              <a:buAutoNum type="arabicPeriod"/>
            </a:pPr>
            <a:r>
              <a:rPr lang="en-US" altLang="x-none" sz="1300">
                <a:ea typeface="ＭＳ Ｐゴシック" charset="-128"/>
              </a:rPr>
              <a:t>To blindly follow the in-group leader whether God or man.</a:t>
            </a:r>
          </a:p>
          <a:p>
            <a:pPr eaLnBrk="1" hangingPunct="1">
              <a:lnSpc>
                <a:spcPct val="80000"/>
              </a:lnSpc>
            </a:pPr>
            <a:r>
              <a:rPr lang="en-US" altLang="x-none" sz="1500">
                <a:ea typeface="ＭＳ Ｐゴシック" charset="-128"/>
              </a:rPr>
              <a:t>The reasons Sternberg provided for why individuals or groups hate are consistent with aspects of social identity theory, realistic group conflict, and relative deprivation. </a:t>
            </a:r>
          </a:p>
        </p:txBody>
      </p:sp>
    </p:spTree>
    <p:extLst>
      <p:ext uri="{BB962C8B-B14F-4D97-AF65-F5344CB8AC3E}">
        <p14:creationId xmlns:p14="http://schemas.microsoft.com/office/powerpoint/2010/main" val="193724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tLang="x-none">
                <a:ea typeface="ＭＳ Ｐゴシック" charset="-128"/>
              </a:rPr>
              <a:t>Intensification of Hating </a:t>
            </a:r>
          </a:p>
        </p:txBody>
      </p:sp>
      <p:sp>
        <p:nvSpPr>
          <p:cNvPr id="20482" name="Content Placeholder 2"/>
          <p:cNvSpPr>
            <a:spLocks noGrp="1"/>
          </p:cNvSpPr>
          <p:nvPr>
            <p:ph idx="1"/>
          </p:nvPr>
        </p:nvSpPr>
        <p:spPr/>
        <p:txBody>
          <a:bodyPr/>
          <a:lstStyle/>
          <a:p>
            <a:pPr eaLnBrk="1" hangingPunct="1">
              <a:lnSpc>
                <a:spcPct val="80000"/>
              </a:lnSpc>
            </a:pPr>
            <a:r>
              <a:rPr lang="en-US" altLang="x-none" sz="2500">
                <a:ea typeface="ＭＳ Ｐゴシック" charset="-128"/>
              </a:rPr>
              <a:t>Opotow and McClelland</a:t>
            </a:r>
            <a:r>
              <a:rPr lang="en-US" altLang="en-US" sz="2500">
                <a:ea typeface="ＭＳ Ｐゴシック" charset="-128"/>
              </a:rPr>
              <a:t>’</a:t>
            </a:r>
            <a:r>
              <a:rPr lang="en-US" altLang="x-none" sz="2500">
                <a:ea typeface="ＭＳ Ｐゴシック" charset="-128"/>
              </a:rPr>
              <a:t>s Intensification Theory of Hating helps to explain how hate can become systemic.</a:t>
            </a:r>
          </a:p>
          <a:p>
            <a:pPr lvl="1" eaLnBrk="1" hangingPunct="1">
              <a:lnSpc>
                <a:spcPct val="80000"/>
              </a:lnSpc>
            </a:pPr>
            <a:r>
              <a:rPr lang="en-US" altLang="x-none" sz="2200">
                <a:ea typeface="ＭＳ Ｐゴシック" charset="-128"/>
              </a:rPr>
              <a:t>This model describes the antecedents of hatred that predispose an individual or group to hate.</a:t>
            </a:r>
          </a:p>
          <a:p>
            <a:pPr lvl="2" eaLnBrk="1" hangingPunct="1">
              <a:lnSpc>
                <a:spcPct val="80000"/>
              </a:lnSpc>
            </a:pPr>
            <a:r>
              <a:rPr lang="en-US" altLang="x-none" sz="1900">
                <a:ea typeface="ＭＳ Ｐゴシック" charset="-128"/>
              </a:rPr>
              <a:t>These antecedents can stem from an individual</a:t>
            </a:r>
            <a:r>
              <a:rPr lang="en-US" altLang="en-US" sz="1900">
                <a:ea typeface="ＭＳ Ｐゴシック" charset="-128"/>
              </a:rPr>
              <a:t>’</a:t>
            </a:r>
            <a:r>
              <a:rPr lang="en-US" altLang="x-none" sz="1900">
                <a:ea typeface="ＭＳ Ｐゴシック" charset="-128"/>
              </a:rPr>
              <a:t>s experiences or unconscious or from the group</a:t>
            </a:r>
            <a:r>
              <a:rPr lang="en-US" altLang="en-US" sz="1900">
                <a:ea typeface="ＭＳ Ｐゴシック" charset="-128"/>
              </a:rPr>
              <a:t>’</a:t>
            </a:r>
            <a:r>
              <a:rPr lang="en-US" altLang="x-none" sz="1900">
                <a:ea typeface="ＭＳ Ｐゴシック" charset="-128"/>
              </a:rPr>
              <a:t>s history or events.</a:t>
            </a:r>
          </a:p>
          <a:p>
            <a:pPr eaLnBrk="1" hangingPunct="1">
              <a:lnSpc>
                <a:spcPct val="80000"/>
              </a:lnSpc>
            </a:pPr>
            <a:r>
              <a:rPr lang="en-US" altLang="x-none" sz="2500">
                <a:ea typeface="ＭＳ Ｐゴシック" charset="-128"/>
              </a:rPr>
              <a:t>The antecedents of hatred create a predisposition to hate that is mediated by:</a:t>
            </a:r>
          </a:p>
          <a:p>
            <a:pPr lvl="1" eaLnBrk="1" hangingPunct="1">
              <a:lnSpc>
                <a:spcPct val="80000"/>
              </a:lnSpc>
            </a:pPr>
            <a:r>
              <a:rPr lang="en-US" altLang="x-none" sz="2200">
                <a:ea typeface="ＭＳ Ｐゴシック" charset="-128"/>
              </a:rPr>
              <a:t>Affect</a:t>
            </a:r>
          </a:p>
          <a:p>
            <a:pPr lvl="1" eaLnBrk="1" hangingPunct="1">
              <a:lnSpc>
                <a:spcPct val="80000"/>
              </a:lnSpc>
            </a:pPr>
            <a:r>
              <a:rPr lang="en-US" altLang="x-none" sz="2200">
                <a:ea typeface="ＭＳ Ｐゴシック" charset="-128"/>
              </a:rPr>
              <a:t>Cognition</a:t>
            </a:r>
          </a:p>
          <a:p>
            <a:pPr lvl="1" eaLnBrk="1" hangingPunct="1">
              <a:lnSpc>
                <a:spcPct val="80000"/>
              </a:lnSpc>
            </a:pPr>
            <a:r>
              <a:rPr lang="en-US" altLang="x-none" sz="2200">
                <a:ea typeface="ＭＳ Ｐゴシック" charset="-128"/>
              </a:rPr>
              <a:t>Morals</a:t>
            </a:r>
          </a:p>
          <a:p>
            <a:pPr eaLnBrk="1" hangingPunct="1">
              <a:lnSpc>
                <a:spcPct val="80000"/>
              </a:lnSpc>
              <a:buFont typeface="Arial" charset="0"/>
              <a:buNone/>
            </a:pPr>
            <a:r>
              <a:rPr lang="en-US" altLang="x-none" sz="2500">
                <a:ea typeface="ＭＳ Ｐゴシック" charset="-128"/>
              </a:rPr>
              <a:t>	</a:t>
            </a:r>
          </a:p>
        </p:txBody>
      </p:sp>
    </p:spTree>
    <p:extLst>
      <p:ext uri="{BB962C8B-B14F-4D97-AF65-F5344CB8AC3E}">
        <p14:creationId xmlns:p14="http://schemas.microsoft.com/office/powerpoint/2010/main" val="1254755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endParaRPr lang="x-none" altLang="x-none">
              <a:ea typeface="ＭＳ Ｐゴシック" charset="-128"/>
            </a:endParaRPr>
          </a:p>
        </p:txBody>
      </p:sp>
      <p:sp>
        <p:nvSpPr>
          <p:cNvPr id="21506" name="Content Placeholder 2"/>
          <p:cNvSpPr>
            <a:spLocks noGrp="1"/>
          </p:cNvSpPr>
          <p:nvPr>
            <p:ph idx="1"/>
          </p:nvPr>
        </p:nvSpPr>
        <p:spPr/>
        <p:txBody>
          <a:bodyPr/>
          <a:lstStyle/>
          <a:p>
            <a:pPr eaLnBrk="1" hangingPunct="1">
              <a:lnSpc>
                <a:spcPct val="80000"/>
              </a:lnSpc>
            </a:pPr>
            <a:r>
              <a:rPr lang="en-US" altLang="x-none" sz="2500">
                <a:ea typeface="ＭＳ Ｐゴシック" charset="-128"/>
              </a:rPr>
              <a:t>Group Theories Regarding Hate:</a:t>
            </a:r>
          </a:p>
          <a:p>
            <a:pPr lvl="1" eaLnBrk="1" hangingPunct="1">
              <a:lnSpc>
                <a:spcPct val="80000"/>
              </a:lnSpc>
            </a:pPr>
            <a:r>
              <a:rPr lang="en-US" altLang="x-none" sz="2200">
                <a:ea typeface="ＭＳ Ｐゴシック" charset="-128"/>
              </a:rPr>
              <a:t> We us stereotypes to quickly categorize people into groups and use the information </a:t>
            </a:r>
            <a:r>
              <a:rPr lang="en-US" altLang="en-US" sz="2200">
                <a:ea typeface="ＭＳ Ｐゴシック" charset="-128"/>
              </a:rPr>
              <a:t>“</a:t>
            </a:r>
            <a:r>
              <a:rPr lang="en-US" altLang="x-none" sz="2200">
                <a:ea typeface="ＭＳ Ｐゴシック" charset="-128"/>
              </a:rPr>
              <a:t>we know</a:t>
            </a:r>
            <a:r>
              <a:rPr lang="en-US" altLang="en-US" sz="2200">
                <a:ea typeface="ＭＳ Ｐゴシック" charset="-128"/>
              </a:rPr>
              <a:t>”</a:t>
            </a:r>
            <a:r>
              <a:rPr lang="en-US" altLang="x-none" sz="2200">
                <a:ea typeface="ＭＳ Ｐゴシック" charset="-128"/>
              </a:rPr>
              <a:t> about people in these groups as the basis for our expectations of them and our interactions with them.</a:t>
            </a:r>
          </a:p>
          <a:p>
            <a:pPr lvl="1" eaLnBrk="1" hangingPunct="1">
              <a:lnSpc>
                <a:spcPct val="80000"/>
              </a:lnSpc>
            </a:pPr>
            <a:r>
              <a:rPr lang="en-US" altLang="x-none" sz="2200">
                <a:ea typeface="ＭＳ Ｐゴシック" charset="-128"/>
              </a:rPr>
              <a:t>Our most basic division of people is into the categories of us, versus them or ingroup versus outgroup.</a:t>
            </a:r>
          </a:p>
          <a:p>
            <a:pPr lvl="2" eaLnBrk="1" hangingPunct="1">
              <a:lnSpc>
                <a:spcPct val="80000"/>
              </a:lnSpc>
            </a:pPr>
            <a:r>
              <a:rPr lang="en-US" altLang="x-none" sz="1900">
                <a:ea typeface="ＭＳ Ｐゴシック" charset="-128"/>
              </a:rPr>
              <a:t>Research suggests that stereotypes are difficult to change. </a:t>
            </a:r>
          </a:p>
          <a:p>
            <a:pPr eaLnBrk="1" hangingPunct="1">
              <a:lnSpc>
                <a:spcPct val="80000"/>
              </a:lnSpc>
            </a:pPr>
            <a:r>
              <a:rPr lang="en-US" altLang="x-none" sz="2500">
                <a:ea typeface="ＭＳ Ｐゴシック" charset="-128"/>
              </a:rPr>
              <a:t>Social Identity Theory:</a:t>
            </a:r>
          </a:p>
          <a:p>
            <a:pPr lvl="1" eaLnBrk="1" hangingPunct="1">
              <a:lnSpc>
                <a:spcPct val="80000"/>
              </a:lnSpc>
            </a:pPr>
            <a:r>
              <a:rPr lang="en-US" altLang="x-none" sz="2200">
                <a:ea typeface="ＭＳ Ｐゴシック" charset="-128"/>
              </a:rPr>
              <a:t>The simple act of dividing people into groups leads people to prefer their own group and assign positive attributes to it. </a:t>
            </a:r>
          </a:p>
          <a:p>
            <a:pPr lvl="1" eaLnBrk="1" hangingPunct="1">
              <a:lnSpc>
                <a:spcPct val="80000"/>
              </a:lnSpc>
            </a:pPr>
            <a:r>
              <a:rPr lang="en-US" altLang="x-none" sz="2200">
                <a:ea typeface="ＭＳ Ｐゴシック" charset="-128"/>
              </a:rPr>
              <a:t>The research on social identity suggests that the simple act of dividing people into groups results in the favoring of one</a:t>
            </a:r>
            <a:r>
              <a:rPr lang="en-US" altLang="en-US" sz="2200">
                <a:ea typeface="ＭＳ Ｐゴシック" charset="-128"/>
              </a:rPr>
              <a:t>’</a:t>
            </a:r>
            <a:r>
              <a:rPr lang="en-US" altLang="x-none" sz="2200">
                <a:ea typeface="ＭＳ Ｐゴシック" charset="-128"/>
              </a:rPr>
              <a:t>s own group. </a:t>
            </a:r>
          </a:p>
          <a:p>
            <a:pPr eaLnBrk="1" hangingPunct="1">
              <a:lnSpc>
                <a:spcPct val="80000"/>
              </a:lnSpc>
            </a:pPr>
            <a:endParaRPr lang="en-US" altLang="x-none" sz="2500">
              <a:ea typeface="ＭＳ Ｐゴシック" charset="-128"/>
            </a:endParaRPr>
          </a:p>
          <a:p>
            <a:pPr eaLnBrk="1" hangingPunct="1">
              <a:lnSpc>
                <a:spcPct val="80000"/>
              </a:lnSpc>
            </a:pPr>
            <a:endParaRPr lang="en-US" altLang="x-none" sz="2500">
              <a:ea typeface="ＭＳ Ｐゴシック" charset="-128"/>
            </a:endParaRPr>
          </a:p>
        </p:txBody>
      </p:sp>
    </p:spTree>
    <p:extLst>
      <p:ext uri="{BB962C8B-B14F-4D97-AF65-F5344CB8AC3E}">
        <p14:creationId xmlns:p14="http://schemas.microsoft.com/office/powerpoint/2010/main" val="393149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x-none" altLang="x-none">
              <a:ea typeface="ＭＳ Ｐゴシック" charset="-128"/>
            </a:endParaRPr>
          </a:p>
        </p:txBody>
      </p:sp>
      <p:sp>
        <p:nvSpPr>
          <p:cNvPr id="22530" name="Content Placeholder 2"/>
          <p:cNvSpPr>
            <a:spLocks noGrp="1"/>
          </p:cNvSpPr>
          <p:nvPr>
            <p:ph idx="1"/>
          </p:nvPr>
        </p:nvSpPr>
        <p:spPr/>
        <p:txBody>
          <a:bodyPr/>
          <a:lstStyle/>
          <a:p>
            <a:pPr eaLnBrk="1" hangingPunct="1">
              <a:lnSpc>
                <a:spcPct val="80000"/>
              </a:lnSpc>
            </a:pPr>
            <a:r>
              <a:rPr lang="en-US" altLang="x-none" sz="3000">
                <a:ea typeface="ＭＳ Ｐゴシック" charset="-128"/>
              </a:rPr>
              <a:t>Realistic Group Conflict: </a:t>
            </a:r>
          </a:p>
          <a:p>
            <a:pPr lvl="1" eaLnBrk="1" hangingPunct="1">
              <a:lnSpc>
                <a:spcPct val="80000"/>
              </a:lnSpc>
            </a:pPr>
            <a:r>
              <a:rPr lang="en-US" altLang="x-none" sz="2600">
                <a:ea typeface="ＭＳ Ｐゴシック" charset="-128"/>
              </a:rPr>
              <a:t>Realistic group conflict theory states that competition for scarce resources between groups will result in negative attitudes and behaviors toward the outgroup (Sherif, 1966; Sherif, Harvey, White, Hood, &amp; Sherif, 1961/1988; Sherif &amp; Sherif, 1982).</a:t>
            </a:r>
          </a:p>
          <a:p>
            <a:pPr eaLnBrk="1" hangingPunct="1">
              <a:lnSpc>
                <a:spcPct val="80000"/>
              </a:lnSpc>
            </a:pPr>
            <a:r>
              <a:rPr lang="en-US" altLang="x-none" sz="3000">
                <a:ea typeface="ＭＳ Ｐゴシック" charset="-128"/>
              </a:rPr>
              <a:t>Relative Deprivation:</a:t>
            </a:r>
          </a:p>
          <a:p>
            <a:pPr lvl="1" eaLnBrk="1" hangingPunct="1">
              <a:lnSpc>
                <a:spcPct val="80000"/>
              </a:lnSpc>
            </a:pPr>
            <a:r>
              <a:rPr lang="en-US" altLang="x-none" sz="2600">
                <a:ea typeface="ＭＳ Ｐゴシック" charset="-128"/>
              </a:rPr>
              <a:t>The animosity between groups which can stem from the perception that one</a:t>
            </a:r>
            <a:r>
              <a:rPr lang="en-US" altLang="en-US" sz="2600">
                <a:ea typeface="ＭＳ Ｐゴシック" charset="-128"/>
              </a:rPr>
              <a:t>’</a:t>
            </a:r>
            <a:r>
              <a:rPr lang="en-US" altLang="x-none" sz="2600">
                <a:ea typeface="ＭＳ Ｐゴシック" charset="-128"/>
              </a:rPr>
              <a:t>s group is not fairing as well as it should be relative to another group. </a:t>
            </a:r>
          </a:p>
          <a:p>
            <a:pPr lvl="2" eaLnBrk="1" hangingPunct="1">
              <a:lnSpc>
                <a:spcPct val="80000"/>
              </a:lnSpc>
            </a:pPr>
            <a:r>
              <a:rPr lang="en-US" altLang="x-none" sz="2200">
                <a:ea typeface="ＭＳ Ｐゴシック" charset="-128"/>
              </a:rPr>
              <a:t>The group chosen as the scapegoat is typically one that is easily identified and has, in the past, been the target of prejudice.  </a:t>
            </a:r>
          </a:p>
        </p:txBody>
      </p:sp>
    </p:spTree>
    <p:extLst>
      <p:ext uri="{BB962C8B-B14F-4D97-AF65-F5344CB8AC3E}">
        <p14:creationId xmlns:p14="http://schemas.microsoft.com/office/powerpoint/2010/main" val="1995931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x-none">
                <a:ea typeface="ＭＳ Ｐゴシック" charset="-128"/>
              </a:rPr>
              <a:t>Integrating Group Theories </a:t>
            </a:r>
          </a:p>
        </p:txBody>
      </p:sp>
      <p:sp>
        <p:nvSpPr>
          <p:cNvPr id="23554" name="Content Placeholder 2"/>
          <p:cNvSpPr>
            <a:spLocks noGrp="1"/>
          </p:cNvSpPr>
          <p:nvPr>
            <p:ph idx="1"/>
          </p:nvPr>
        </p:nvSpPr>
        <p:spPr/>
        <p:txBody>
          <a:bodyPr/>
          <a:lstStyle/>
          <a:p>
            <a:pPr eaLnBrk="1" hangingPunct="1"/>
            <a:r>
              <a:rPr lang="en-US" altLang="x-none">
                <a:ea typeface="ＭＳ Ｐゴシック" charset="-128"/>
              </a:rPr>
              <a:t>Social identity theory: </a:t>
            </a:r>
          </a:p>
          <a:p>
            <a:pPr lvl="1" eaLnBrk="1" hangingPunct="1"/>
            <a:r>
              <a:rPr lang="en-US" altLang="x-none">
                <a:ea typeface="ＭＳ Ｐゴシック" charset="-128"/>
              </a:rPr>
              <a:t>Emphasizes that all that is needed for ingroup favoritism to occur is the existence of more than one group.</a:t>
            </a:r>
          </a:p>
          <a:p>
            <a:pPr lvl="1" eaLnBrk="1" hangingPunct="1"/>
            <a:r>
              <a:rPr lang="en-US" altLang="x-none">
                <a:ea typeface="ＭＳ Ｐゴシック" charset="-128"/>
              </a:rPr>
              <a:t>This favoritism is enhanced by competition between groups.</a:t>
            </a:r>
          </a:p>
          <a:p>
            <a:pPr lvl="1" eaLnBrk="1" hangingPunct="1"/>
            <a:r>
              <a:rPr lang="en-US" altLang="x-none">
                <a:ea typeface="ＭＳ Ｐゴシック" charset="-128"/>
              </a:rPr>
              <a:t>The competition may be for scarce resources or relative power, prestige or advantage.</a:t>
            </a:r>
          </a:p>
        </p:txBody>
      </p:sp>
    </p:spTree>
    <p:extLst>
      <p:ext uri="{BB962C8B-B14F-4D97-AF65-F5344CB8AC3E}">
        <p14:creationId xmlns:p14="http://schemas.microsoft.com/office/powerpoint/2010/main" val="1924288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1576</Words>
  <Application>Microsoft Macintosh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 Light</vt:lpstr>
      <vt:lpstr>ＭＳ Ｐゴシック</vt:lpstr>
      <vt:lpstr>Arial</vt:lpstr>
      <vt:lpstr>Calibri</vt:lpstr>
      <vt:lpstr>Office Theme</vt:lpstr>
      <vt:lpstr>Hate Crimes Typology, Motivations, and Victims  Sample Slides</vt:lpstr>
      <vt:lpstr>Interpersonal Theories Regarding Hate </vt:lpstr>
      <vt:lpstr>Interpersonal Theories Regarding Hate continued </vt:lpstr>
      <vt:lpstr>Interpersonal Theories Regarding Hate continued </vt:lpstr>
      <vt:lpstr> Interpersonal Theories Regarding Hate continued </vt:lpstr>
      <vt:lpstr>Intensification of Hating </vt:lpstr>
      <vt:lpstr>PowerPoint Presentation</vt:lpstr>
      <vt:lpstr>PowerPoint Presentation</vt:lpstr>
      <vt:lpstr>Integrating Group Theories </vt:lpstr>
      <vt:lpstr>Hate Inspired Action </vt:lpstr>
      <vt:lpstr>Reformulated Frustration- Aggression Hypothesis</vt:lpstr>
      <vt:lpstr>Deindividuation: A Loss or a Change in Identity </vt:lpstr>
      <vt:lpstr>Low Self-Control</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Hate Crimes Typology, Motivations, and Victims  Sample Slides</dc:title>
  <dc:creator>Microsoft Office User</dc:creator>
  <cp:lastModifiedBy>Microsoft Office User</cp:lastModifiedBy>
  <cp:revision>3</cp:revision>
  <dcterms:created xsi:type="dcterms:W3CDTF">2018-06-29T17:58:18Z</dcterms:created>
  <dcterms:modified xsi:type="dcterms:W3CDTF">2018-06-29T18:18:32Z</dcterms:modified>
</cp:coreProperties>
</file>