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69" r:id="rId1"/>
  </p:sldMasterIdLst>
  <p:notesMasterIdLst>
    <p:notesMasterId r:id="rId48"/>
  </p:notesMasterIdLst>
  <p:handoutMasterIdLst>
    <p:handoutMasterId r:id="rId49"/>
  </p:handoutMasterIdLst>
  <p:sldIdLst>
    <p:sldId id="647" r:id="rId2"/>
    <p:sldId id="648" r:id="rId3"/>
    <p:sldId id="261" r:id="rId4"/>
    <p:sldId id="615" r:id="rId5"/>
    <p:sldId id="612" r:id="rId6"/>
    <p:sldId id="613" r:id="rId7"/>
    <p:sldId id="422" r:id="rId8"/>
    <p:sldId id="614" r:id="rId9"/>
    <p:sldId id="602" r:id="rId10"/>
    <p:sldId id="312" r:id="rId11"/>
    <p:sldId id="610" r:id="rId12"/>
    <p:sldId id="315" r:id="rId13"/>
    <p:sldId id="301" r:id="rId14"/>
    <p:sldId id="293" r:id="rId15"/>
    <p:sldId id="298" r:id="rId16"/>
    <p:sldId id="649" r:id="rId17"/>
    <p:sldId id="302" r:id="rId18"/>
    <p:sldId id="635" r:id="rId19"/>
    <p:sldId id="636" r:id="rId20"/>
    <p:sldId id="637" r:id="rId21"/>
    <p:sldId id="638" r:id="rId22"/>
    <p:sldId id="639" r:id="rId23"/>
    <p:sldId id="644" r:id="rId24"/>
    <p:sldId id="643" r:id="rId25"/>
    <p:sldId id="305" r:id="rId26"/>
    <p:sldId id="317" r:id="rId27"/>
    <p:sldId id="313" r:id="rId28"/>
    <p:sldId id="423" r:id="rId29"/>
    <p:sldId id="306" r:id="rId30"/>
    <p:sldId id="307" r:id="rId31"/>
    <p:sldId id="308" r:id="rId32"/>
    <p:sldId id="319" r:id="rId33"/>
    <p:sldId id="618" r:id="rId34"/>
    <p:sldId id="633" r:id="rId35"/>
    <p:sldId id="634" r:id="rId36"/>
    <p:sldId id="642" r:id="rId37"/>
    <p:sldId id="619" r:id="rId38"/>
    <p:sldId id="622" r:id="rId39"/>
    <p:sldId id="621" r:id="rId40"/>
    <p:sldId id="623" r:id="rId41"/>
    <p:sldId id="650" r:id="rId42"/>
    <p:sldId id="620" r:id="rId43"/>
    <p:sldId id="641" r:id="rId44"/>
    <p:sldId id="626" r:id="rId45"/>
    <p:sldId id="651" r:id="rId46"/>
    <p:sldId id="652" r:id="rId47"/>
  </p:sldIdLst>
  <p:sldSz cx="9144000" cy="61261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79CC93D-E52E-4D84-901B-11D7331DD495}">
          <p14:sldIdLst>
            <p14:sldId id="647"/>
          </p14:sldIdLst>
        </p14:section>
        <p14:section name="Overview and Objectives" id="{ABA716BF-3A5C-4ADB-94C9-CFEF84EBA240}">
          <p14:sldIdLst>
            <p14:sldId id="648"/>
            <p14:sldId id="261"/>
            <p14:sldId id="615"/>
            <p14:sldId id="612"/>
            <p14:sldId id="613"/>
            <p14:sldId id="422"/>
            <p14:sldId id="614"/>
            <p14:sldId id="602"/>
            <p14:sldId id="312"/>
            <p14:sldId id="610"/>
            <p14:sldId id="315"/>
            <p14:sldId id="301"/>
            <p14:sldId id="293"/>
            <p14:sldId id="298"/>
            <p14:sldId id="649"/>
            <p14:sldId id="302"/>
            <p14:sldId id="635"/>
            <p14:sldId id="636"/>
            <p14:sldId id="637"/>
            <p14:sldId id="638"/>
            <p14:sldId id="639"/>
            <p14:sldId id="644"/>
            <p14:sldId id="643"/>
            <p14:sldId id="305"/>
            <p14:sldId id="317"/>
            <p14:sldId id="313"/>
            <p14:sldId id="423"/>
            <p14:sldId id="306"/>
            <p14:sldId id="307"/>
            <p14:sldId id="308"/>
            <p14:sldId id="319"/>
            <p14:sldId id="618"/>
            <p14:sldId id="633"/>
            <p14:sldId id="634"/>
            <p14:sldId id="642"/>
            <p14:sldId id="619"/>
            <p14:sldId id="622"/>
            <p14:sldId id="621"/>
            <p14:sldId id="623"/>
            <p14:sldId id="650"/>
            <p14:sldId id="620"/>
            <p14:sldId id="641"/>
            <p14:sldId id="626"/>
            <p14:sldId id="651"/>
            <p14:sldId id="652"/>
          </p14:sldIdLst>
        </p14:section>
        <p14:section name="Topic 1" id="{6D9936A3-3945-4757-BC8B-B5C252D8E036}">
          <p14:sldIdLst/>
        </p14:section>
        <p14:section name="Sample Slides for Visuals" id="{BAB3A466-96C9-4230-9978-795378D75699}">
          <p14:sldIdLst/>
        </p14:section>
        <p14:section name="Case Study" id="{8C0305C9-B152-4FBA-A789-FE1976D53990}">
          <p14:sldIdLst/>
        </p14:section>
        <p14:section name="Conclusion and Summary" id="{790CEF5B-569A-4C2F-BED5-750B08C0E5AD}">
          <p14:sldIdLst/>
        </p14:section>
        <p14:section name="Appendix" id="{3F78B471-41DA-46F2-A8E4-97E471896AB3}">
          <p14:sldIdLst/>
        </p14:section>
      </p14:sectionLst>
    </p:ext>
    <p:ext uri="{EFAFB233-063F-42B5-8137-9DF3F51BA10A}">
      <p15:sldGuideLst xmlns:p15="http://schemas.microsoft.com/office/powerpoint/2012/main">
        <p15:guide id="1" orient="horz" pos="193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ED6"/>
    <a:srgbClr val="0033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29" autoAdjust="0"/>
    <p:restoredTop sz="84020" autoAdjust="0"/>
  </p:normalViewPr>
  <p:slideViewPr>
    <p:cSldViewPr>
      <p:cViewPr varScale="1">
        <p:scale>
          <a:sx n="114" d="100"/>
          <a:sy n="114" d="100"/>
        </p:scale>
        <p:origin x="2256" y="168"/>
      </p:cViewPr>
      <p:guideLst>
        <p:guide orient="horz" pos="1930"/>
        <p:guide pos="2880"/>
      </p:guideLst>
    </p:cSldViewPr>
  </p:slideViewPr>
  <p:notesTextViewPr>
    <p:cViewPr>
      <p:scale>
        <a:sx n="100" d="100"/>
        <a:sy n="100" d="100"/>
      </p:scale>
      <p:origin x="0" y="0"/>
    </p:cViewPr>
  </p:notesTextViewPr>
  <p:sorterViewPr>
    <p:cViewPr>
      <p:scale>
        <a:sx n="110" d="100"/>
        <a:sy n="110" d="100"/>
      </p:scale>
      <p:origin x="0" y="15198"/>
    </p:cViewPr>
  </p:sorterViewPr>
  <p:notesViewPr>
    <p:cSldViewPr>
      <p:cViewPr varScale="1">
        <p:scale>
          <a:sx n="56" d="100"/>
          <a:sy n="56" d="100"/>
        </p:scale>
        <p:origin x="-283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BCB2B0-7198-4ABC-8184-757947DD6B94}"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3FEB9B7D-3442-48A7-B8DF-9EB2C0A72176}">
      <dgm:prSet phldrT="[Text]"/>
      <dgm:spPr/>
      <dgm:t>
        <a:bodyPr/>
        <a:lstStyle/>
        <a:p>
          <a:pPr algn="ctr"/>
          <a:r>
            <a:rPr lang="en-US" dirty="0"/>
            <a:t>National &amp; State Statutes</a:t>
          </a:r>
        </a:p>
      </dgm:t>
    </dgm:pt>
    <dgm:pt modelId="{A1BBC2B8-B200-4789-B911-C7091C7395DB}" type="parTrans" cxnId="{ECDA3243-493E-453C-B875-8D2D122ABF70}">
      <dgm:prSet/>
      <dgm:spPr/>
      <dgm:t>
        <a:bodyPr/>
        <a:lstStyle/>
        <a:p>
          <a:endParaRPr lang="en-US"/>
        </a:p>
      </dgm:t>
    </dgm:pt>
    <dgm:pt modelId="{B24CDA43-1748-48D4-ACF8-DB2693881141}" type="sibTrans" cxnId="{ECDA3243-493E-453C-B875-8D2D122ABF70}">
      <dgm:prSet/>
      <dgm:spPr/>
      <dgm:t>
        <a:bodyPr/>
        <a:lstStyle/>
        <a:p>
          <a:endParaRPr lang="en-US"/>
        </a:p>
      </dgm:t>
    </dgm:pt>
    <dgm:pt modelId="{79603947-50CF-490D-961A-D977632A5136}">
      <dgm:prSet phldrT="[Text]" custT="1"/>
      <dgm:spPr/>
      <dgm:t>
        <a:bodyPr/>
        <a:lstStyle/>
        <a:p>
          <a:pPr algn="ctr"/>
          <a:r>
            <a:rPr lang="en-US" sz="2400" dirty="0"/>
            <a:t>Institution Provider Rules</a:t>
          </a:r>
        </a:p>
      </dgm:t>
    </dgm:pt>
    <dgm:pt modelId="{6B72C24C-3FA1-482F-BCC7-014349A445B6}" type="parTrans" cxnId="{D4C7B62F-6650-4A3E-B971-565403F421B9}">
      <dgm:prSet/>
      <dgm:spPr/>
      <dgm:t>
        <a:bodyPr/>
        <a:lstStyle/>
        <a:p>
          <a:endParaRPr lang="en-US"/>
        </a:p>
      </dgm:t>
    </dgm:pt>
    <dgm:pt modelId="{D27B1EF1-C2A0-4595-AE97-AC1ABBE7FA0C}" type="sibTrans" cxnId="{D4C7B62F-6650-4A3E-B971-565403F421B9}">
      <dgm:prSet/>
      <dgm:spPr/>
      <dgm:t>
        <a:bodyPr/>
        <a:lstStyle/>
        <a:p>
          <a:endParaRPr lang="en-US"/>
        </a:p>
      </dgm:t>
    </dgm:pt>
    <dgm:pt modelId="{1B45F1B0-ED29-4A5F-9AAF-2CB3736B4C90}">
      <dgm:prSet phldrT="[Text]" custT="1"/>
      <dgm:spPr/>
      <dgm:t>
        <a:bodyPr/>
        <a:lstStyle/>
        <a:p>
          <a:pPr algn="ctr"/>
          <a:r>
            <a:rPr lang="en-US" sz="2400" dirty="0">
              <a:solidFill>
                <a:srgbClr val="FF0000"/>
              </a:solidFill>
            </a:rPr>
            <a:t>Arbitration Agreement</a:t>
          </a:r>
        </a:p>
      </dgm:t>
    </dgm:pt>
    <dgm:pt modelId="{57C7EDD2-54DB-4C32-BCB3-5B151CAF703F}" type="parTrans" cxnId="{BEF1F4A6-F70A-477B-B37A-C30B85A748C6}">
      <dgm:prSet/>
      <dgm:spPr/>
      <dgm:t>
        <a:bodyPr/>
        <a:lstStyle/>
        <a:p>
          <a:endParaRPr lang="en-US"/>
        </a:p>
      </dgm:t>
    </dgm:pt>
    <dgm:pt modelId="{676A6D1F-F283-4108-81B3-5A1F00A71445}" type="sibTrans" cxnId="{BEF1F4A6-F70A-477B-B37A-C30B85A748C6}">
      <dgm:prSet/>
      <dgm:spPr/>
      <dgm:t>
        <a:bodyPr/>
        <a:lstStyle/>
        <a:p>
          <a:endParaRPr lang="en-US"/>
        </a:p>
      </dgm:t>
    </dgm:pt>
    <dgm:pt modelId="{C36E05CD-000A-44B2-BCCA-2CD1923F0D17}" type="pres">
      <dgm:prSet presAssocID="{A8BCB2B0-7198-4ABC-8184-757947DD6B94}" presName="linear" presStyleCnt="0">
        <dgm:presLayoutVars>
          <dgm:dir/>
          <dgm:animLvl val="lvl"/>
          <dgm:resizeHandles val="exact"/>
        </dgm:presLayoutVars>
      </dgm:prSet>
      <dgm:spPr/>
    </dgm:pt>
    <dgm:pt modelId="{399A08DB-248B-48A0-8B12-6BF754464BAA}" type="pres">
      <dgm:prSet presAssocID="{3FEB9B7D-3442-48A7-B8DF-9EB2C0A72176}" presName="parentLin" presStyleCnt="0"/>
      <dgm:spPr/>
    </dgm:pt>
    <dgm:pt modelId="{51793D89-9371-4BCD-B8A0-302EA9CBF084}" type="pres">
      <dgm:prSet presAssocID="{3FEB9B7D-3442-48A7-B8DF-9EB2C0A72176}" presName="parentLeftMargin" presStyleLbl="node1" presStyleIdx="0" presStyleCnt="3"/>
      <dgm:spPr/>
    </dgm:pt>
    <dgm:pt modelId="{8250A5EA-234F-4C5C-84B4-DAF62DE8B2BB}" type="pres">
      <dgm:prSet presAssocID="{3FEB9B7D-3442-48A7-B8DF-9EB2C0A72176}" presName="parentText" presStyleLbl="node1" presStyleIdx="0" presStyleCnt="3" custScaleX="139331" custScaleY="125230">
        <dgm:presLayoutVars>
          <dgm:chMax val="0"/>
          <dgm:bulletEnabled val="1"/>
        </dgm:presLayoutVars>
      </dgm:prSet>
      <dgm:spPr/>
    </dgm:pt>
    <dgm:pt modelId="{DF334F0A-A2F4-4EBF-BDE7-09309F538E52}" type="pres">
      <dgm:prSet presAssocID="{3FEB9B7D-3442-48A7-B8DF-9EB2C0A72176}" presName="negativeSpace" presStyleCnt="0"/>
      <dgm:spPr/>
    </dgm:pt>
    <dgm:pt modelId="{C4AD6444-9339-4BD1-920E-466B151FAC2E}" type="pres">
      <dgm:prSet presAssocID="{3FEB9B7D-3442-48A7-B8DF-9EB2C0A72176}" presName="childText" presStyleLbl="conFgAcc1" presStyleIdx="0" presStyleCnt="3">
        <dgm:presLayoutVars>
          <dgm:bulletEnabled val="1"/>
        </dgm:presLayoutVars>
      </dgm:prSet>
      <dgm:spPr/>
    </dgm:pt>
    <dgm:pt modelId="{5F49415E-0DCB-4E62-9624-AA73AC95DC34}" type="pres">
      <dgm:prSet presAssocID="{B24CDA43-1748-48D4-ACF8-DB2693881141}" presName="spaceBetweenRectangles" presStyleCnt="0"/>
      <dgm:spPr/>
    </dgm:pt>
    <dgm:pt modelId="{29834D34-0F97-48FE-A112-C89D971B2EFE}" type="pres">
      <dgm:prSet presAssocID="{79603947-50CF-490D-961A-D977632A5136}" presName="parentLin" presStyleCnt="0"/>
      <dgm:spPr/>
    </dgm:pt>
    <dgm:pt modelId="{A17E164F-191D-431E-906A-6527114594CB}" type="pres">
      <dgm:prSet presAssocID="{79603947-50CF-490D-961A-D977632A5136}" presName="parentLeftMargin" presStyleLbl="node1" presStyleIdx="0" presStyleCnt="3"/>
      <dgm:spPr/>
    </dgm:pt>
    <dgm:pt modelId="{0A2FCE1D-A5D9-45C1-BA2E-EF03EEF7BB87}" type="pres">
      <dgm:prSet presAssocID="{79603947-50CF-490D-961A-D977632A5136}" presName="parentText" presStyleLbl="node1" presStyleIdx="1" presStyleCnt="3" custScaleX="139084">
        <dgm:presLayoutVars>
          <dgm:chMax val="0"/>
          <dgm:bulletEnabled val="1"/>
        </dgm:presLayoutVars>
      </dgm:prSet>
      <dgm:spPr/>
    </dgm:pt>
    <dgm:pt modelId="{7E3E5388-EF51-4029-9619-CDB1AEDA9373}" type="pres">
      <dgm:prSet presAssocID="{79603947-50CF-490D-961A-D977632A5136}" presName="negativeSpace" presStyleCnt="0"/>
      <dgm:spPr/>
    </dgm:pt>
    <dgm:pt modelId="{7120BB76-1CF3-4AEE-B8A8-7B725D8C436D}" type="pres">
      <dgm:prSet presAssocID="{79603947-50CF-490D-961A-D977632A5136}" presName="childText" presStyleLbl="conFgAcc1" presStyleIdx="1" presStyleCnt="3">
        <dgm:presLayoutVars>
          <dgm:bulletEnabled val="1"/>
        </dgm:presLayoutVars>
      </dgm:prSet>
      <dgm:spPr/>
    </dgm:pt>
    <dgm:pt modelId="{EF449C71-2FE5-4CE0-8165-F0394AF0AE08}" type="pres">
      <dgm:prSet presAssocID="{D27B1EF1-C2A0-4595-AE97-AC1ABBE7FA0C}" presName="spaceBetweenRectangles" presStyleCnt="0"/>
      <dgm:spPr/>
    </dgm:pt>
    <dgm:pt modelId="{FB2D8C48-E34E-412F-863E-C3350B55345E}" type="pres">
      <dgm:prSet presAssocID="{1B45F1B0-ED29-4A5F-9AAF-2CB3736B4C90}" presName="parentLin" presStyleCnt="0"/>
      <dgm:spPr/>
    </dgm:pt>
    <dgm:pt modelId="{126A45AE-064E-4391-A677-962BD0C1602E}" type="pres">
      <dgm:prSet presAssocID="{1B45F1B0-ED29-4A5F-9AAF-2CB3736B4C90}" presName="parentLeftMargin" presStyleLbl="node1" presStyleIdx="1" presStyleCnt="3"/>
      <dgm:spPr/>
    </dgm:pt>
    <dgm:pt modelId="{3DFE1E27-CC67-4310-864F-201B7655A872}" type="pres">
      <dgm:prSet presAssocID="{1B45F1B0-ED29-4A5F-9AAF-2CB3736B4C90}" presName="parentText" presStyleLbl="node1" presStyleIdx="2" presStyleCnt="3" custScaleX="137736" custScaleY="164656">
        <dgm:presLayoutVars>
          <dgm:chMax val="0"/>
          <dgm:bulletEnabled val="1"/>
        </dgm:presLayoutVars>
      </dgm:prSet>
      <dgm:spPr/>
    </dgm:pt>
    <dgm:pt modelId="{93B887D3-E838-4D35-98D5-677F1CB13A2D}" type="pres">
      <dgm:prSet presAssocID="{1B45F1B0-ED29-4A5F-9AAF-2CB3736B4C90}" presName="negativeSpace" presStyleCnt="0"/>
      <dgm:spPr/>
    </dgm:pt>
    <dgm:pt modelId="{E9881388-9211-4D12-B28A-D22BB5B96DF7}" type="pres">
      <dgm:prSet presAssocID="{1B45F1B0-ED29-4A5F-9AAF-2CB3736B4C90}" presName="childText" presStyleLbl="conFgAcc1" presStyleIdx="2" presStyleCnt="3">
        <dgm:presLayoutVars>
          <dgm:bulletEnabled val="1"/>
        </dgm:presLayoutVars>
      </dgm:prSet>
      <dgm:spPr/>
    </dgm:pt>
  </dgm:ptLst>
  <dgm:cxnLst>
    <dgm:cxn modelId="{D4C7B62F-6650-4A3E-B971-565403F421B9}" srcId="{A8BCB2B0-7198-4ABC-8184-757947DD6B94}" destId="{79603947-50CF-490D-961A-D977632A5136}" srcOrd="1" destOrd="0" parTransId="{6B72C24C-3FA1-482F-BCC7-014349A445B6}" sibTransId="{D27B1EF1-C2A0-4595-AE97-AC1ABBE7FA0C}"/>
    <dgm:cxn modelId="{ECDA3243-493E-453C-B875-8D2D122ABF70}" srcId="{A8BCB2B0-7198-4ABC-8184-757947DD6B94}" destId="{3FEB9B7D-3442-48A7-B8DF-9EB2C0A72176}" srcOrd="0" destOrd="0" parTransId="{A1BBC2B8-B200-4789-B911-C7091C7395DB}" sibTransId="{B24CDA43-1748-48D4-ACF8-DB2693881141}"/>
    <dgm:cxn modelId="{9A6AC847-0F43-4BED-A8C5-629AE990B0D5}" type="presOf" srcId="{1B45F1B0-ED29-4A5F-9AAF-2CB3736B4C90}" destId="{126A45AE-064E-4391-A677-962BD0C1602E}" srcOrd="0" destOrd="0" presId="urn:microsoft.com/office/officeart/2005/8/layout/list1"/>
    <dgm:cxn modelId="{546D6F49-3DC9-4EF3-A70F-0EA17D44A55C}" type="presOf" srcId="{1B45F1B0-ED29-4A5F-9AAF-2CB3736B4C90}" destId="{3DFE1E27-CC67-4310-864F-201B7655A872}" srcOrd="1" destOrd="0" presId="urn:microsoft.com/office/officeart/2005/8/layout/list1"/>
    <dgm:cxn modelId="{CC23244C-5E86-4855-966F-7B5B4969E450}" type="presOf" srcId="{A8BCB2B0-7198-4ABC-8184-757947DD6B94}" destId="{C36E05CD-000A-44B2-BCCA-2CD1923F0D17}" srcOrd="0" destOrd="0" presId="urn:microsoft.com/office/officeart/2005/8/layout/list1"/>
    <dgm:cxn modelId="{F9D0686E-B135-4176-9103-40372F08CB45}" type="presOf" srcId="{79603947-50CF-490D-961A-D977632A5136}" destId="{A17E164F-191D-431E-906A-6527114594CB}" srcOrd="0" destOrd="0" presId="urn:microsoft.com/office/officeart/2005/8/layout/list1"/>
    <dgm:cxn modelId="{5D530190-2B69-4DAB-B124-29D56E8B70CE}" type="presOf" srcId="{3FEB9B7D-3442-48A7-B8DF-9EB2C0A72176}" destId="{51793D89-9371-4BCD-B8A0-302EA9CBF084}" srcOrd="0" destOrd="0" presId="urn:microsoft.com/office/officeart/2005/8/layout/list1"/>
    <dgm:cxn modelId="{BEF1F4A6-F70A-477B-B37A-C30B85A748C6}" srcId="{A8BCB2B0-7198-4ABC-8184-757947DD6B94}" destId="{1B45F1B0-ED29-4A5F-9AAF-2CB3736B4C90}" srcOrd="2" destOrd="0" parTransId="{57C7EDD2-54DB-4C32-BCB3-5B151CAF703F}" sibTransId="{676A6D1F-F283-4108-81B3-5A1F00A71445}"/>
    <dgm:cxn modelId="{386E5DC9-7183-46D6-923B-4F228474F73C}" type="presOf" srcId="{79603947-50CF-490D-961A-D977632A5136}" destId="{0A2FCE1D-A5D9-45C1-BA2E-EF03EEF7BB87}" srcOrd="1" destOrd="0" presId="urn:microsoft.com/office/officeart/2005/8/layout/list1"/>
    <dgm:cxn modelId="{C80A6DE0-4EE8-4C98-9528-69D7740EC574}" type="presOf" srcId="{3FEB9B7D-3442-48A7-B8DF-9EB2C0A72176}" destId="{8250A5EA-234F-4C5C-84B4-DAF62DE8B2BB}" srcOrd="1" destOrd="0" presId="urn:microsoft.com/office/officeart/2005/8/layout/list1"/>
    <dgm:cxn modelId="{83ECF8BF-7C72-4539-B152-500577336B75}" type="presParOf" srcId="{C36E05CD-000A-44B2-BCCA-2CD1923F0D17}" destId="{399A08DB-248B-48A0-8B12-6BF754464BAA}" srcOrd="0" destOrd="0" presId="urn:microsoft.com/office/officeart/2005/8/layout/list1"/>
    <dgm:cxn modelId="{33F09D94-94B9-4E10-A75A-351C68BE924A}" type="presParOf" srcId="{399A08DB-248B-48A0-8B12-6BF754464BAA}" destId="{51793D89-9371-4BCD-B8A0-302EA9CBF084}" srcOrd="0" destOrd="0" presId="urn:microsoft.com/office/officeart/2005/8/layout/list1"/>
    <dgm:cxn modelId="{59BB401A-EF28-4D7C-989B-E46C114FBED5}" type="presParOf" srcId="{399A08DB-248B-48A0-8B12-6BF754464BAA}" destId="{8250A5EA-234F-4C5C-84B4-DAF62DE8B2BB}" srcOrd="1" destOrd="0" presId="urn:microsoft.com/office/officeart/2005/8/layout/list1"/>
    <dgm:cxn modelId="{2F2AF11E-7727-40B6-88B3-BD86343F8311}" type="presParOf" srcId="{C36E05CD-000A-44B2-BCCA-2CD1923F0D17}" destId="{DF334F0A-A2F4-4EBF-BDE7-09309F538E52}" srcOrd="1" destOrd="0" presId="urn:microsoft.com/office/officeart/2005/8/layout/list1"/>
    <dgm:cxn modelId="{5F6CF901-4946-4057-8BCA-0F56EFA1CBE6}" type="presParOf" srcId="{C36E05CD-000A-44B2-BCCA-2CD1923F0D17}" destId="{C4AD6444-9339-4BD1-920E-466B151FAC2E}" srcOrd="2" destOrd="0" presId="urn:microsoft.com/office/officeart/2005/8/layout/list1"/>
    <dgm:cxn modelId="{576380E6-2FAC-43F4-AB76-ADA0DEFD3B0E}" type="presParOf" srcId="{C36E05CD-000A-44B2-BCCA-2CD1923F0D17}" destId="{5F49415E-0DCB-4E62-9624-AA73AC95DC34}" srcOrd="3" destOrd="0" presId="urn:microsoft.com/office/officeart/2005/8/layout/list1"/>
    <dgm:cxn modelId="{65CA664C-64BA-4EC3-B886-D1B19DEA9DE4}" type="presParOf" srcId="{C36E05CD-000A-44B2-BCCA-2CD1923F0D17}" destId="{29834D34-0F97-48FE-A112-C89D971B2EFE}" srcOrd="4" destOrd="0" presId="urn:microsoft.com/office/officeart/2005/8/layout/list1"/>
    <dgm:cxn modelId="{5BB441B5-C1A0-45DE-9694-94296AA50D2E}" type="presParOf" srcId="{29834D34-0F97-48FE-A112-C89D971B2EFE}" destId="{A17E164F-191D-431E-906A-6527114594CB}" srcOrd="0" destOrd="0" presId="urn:microsoft.com/office/officeart/2005/8/layout/list1"/>
    <dgm:cxn modelId="{2069CA1B-F2D4-4F09-A363-68A23FE52B21}" type="presParOf" srcId="{29834D34-0F97-48FE-A112-C89D971B2EFE}" destId="{0A2FCE1D-A5D9-45C1-BA2E-EF03EEF7BB87}" srcOrd="1" destOrd="0" presId="urn:microsoft.com/office/officeart/2005/8/layout/list1"/>
    <dgm:cxn modelId="{947C21B6-DFE2-4925-B010-C0CD5A119275}" type="presParOf" srcId="{C36E05CD-000A-44B2-BCCA-2CD1923F0D17}" destId="{7E3E5388-EF51-4029-9619-CDB1AEDA9373}" srcOrd="5" destOrd="0" presId="urn:microsoft.com/office/officeart/2005/8/layout/list1"/>
    <dgm:cxn modelId="{F27009EA-D495-4E56-8BFB-1E4C359660A9}" type="presParOf" srcId="{C36E05CD-000A-44B2-BCCA-2CD1923F0D17}" destId="{7120BB76-1CF3-4AEE-B8A8-7B725D8C436D}" srcOrd="6" destOrd="0" presId="urn:microsoft.com/office/officeart/2005/8/layout/list1"/>
    <dgm:cxn modelId="{525C046F-81C2-40F5-9F00-9877C6B75330}" type="presParOf" srcId="{C36E05CD-000A-44B2-BCCA-2CD1923F0D17}" destId="{EF449C71-2FE5-4CE0-8165-F0394AF0AE08}" srcOrd="7" destOrd="0" presId="urn:microsoft.com/office/officeart/2005/8/layout/list1"/>
    <dgm:cxn modelId="{2F9F9ABB-B538-4B4D-8420-77C90A3CD310}" type="presParOf" srcId="{C36E05CD-000A-44B2-BCCA-2CD1923F0D17}" destId="{FB2D8C48-E34E-412F-863E-C3350B55345E}" srcOrd="8" destOrd="0" presId="urn:microsoft.com/office/officeart/2005/8/layout/list1"/>
    <dgm:cxn modelId="{E7EEA352-5807-449B-84C2-68BF752ADEAE}" type="presParOf" srcId="{FB2D8C48-E34E-412F-863E-C3350B55345E}" destId="{126A45AE-064E-4391-A677-962BD0C1602E}" srcOrd="0" destOrd="0" presId="urn:microsoft.com/office/officeart/2005/8/layout/list1"/>
    <dgm:cxn modelId="{1C5D9247-862F-4745-B1FB-680F2D12FCBA}" type="presParOf" srcId="{FB2D8C48-E34E-412F-863E-C3350B55345E}" destId="{3DFE1E27-CC67-4310-864F-201B7655A872}" srcOrd="1" destOrd="0" presId="urn:microsoft.com/office/officeart/2005/8/layout/list1"/>
    <dgm:cxn modelId="{881AF760-EE69-47B8-A6E8-C0D684540325}" type="presParOf" srcId="{C36E05CD-000A-44B2-BCCA-2CD1923F0D17}" destId="{93B887D3-E838-4D35-98D5-677F1CB13A2D}" srcOrd="9" destOrd="0" presId="urn:microsoft.com/office/officeart/2005/8/layout/list1"/>
    <dgm:cxn modelId="{C82A2803-C093-47E5-96C1-4029751E2E48}" type="presParOf" srcId="{C36E05CD-000A-44B2-BCCA-2CD1923F0D17}" destId="{E9881388-9211-4D12-B28A-D22BB5B96DF7}"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3091D23-03EF-4669-8707-05E17C64673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4FDFC04B-4F04-441B-A8D8-9C913C0669DD}">
      <dgm:prSet phldrT="[Text]" custT="1"/>
      <dgm:spPr/>
      <dgm:t>
        <a:bodyPr/>
        <a:lstStyle/>
        <a:p>
          <a:r>
            <a:rPr lang="en-US" sz="2800" dirty="0"/>
            <a:t>Case Law</a:t>
          </a:r>
        </a:p>
      </dgm:t>
    </dgm:pt>
    <dgm:pt modelId="{455E1E83-8484-4BD6-B6A4-523E0C7B134E}" type="parTrans" cxnId="{EE1956E2-81EE-420A-83F2-00F7E403DB06}">
      <dgm:prSet/>
      <dgm:spPr/>
      <dgm:t>
        <a:bodyPr/>
        <a:lstStyle/>
        <a:p>
          <a:endParaRPr lang="en-US"/>
        </a:p>
      </dgm:t>
    </dgm:pt>
    <dgm:pt modelId="{1847E5E8-602B-480F-B174-AA22A2E4B081}" type="sibTrans" cxnId="{EE1956E2-81EE-420A-83F2-00F7E403DB06}">
      <dgm:prSet/>
      <dgm:spPr/>
      <dgm:t>
        <a:bodyPr/>
        <a:lstStyle/>
        <a:p>
          <a:endParaRPr lang="en-US"/>
        </a:p>
      </dgm:t>
    </dgm:pt>
    <dgm:pt modelId="{70A8CB84-5C7B-43EE-AEC9-7CC656CCB019}">
      <dgm:prSet phldrT="[Text]" custT="1"/>
      <dgm:spPr/>
      <dgm:t>
        <a:bodyPr/>
        <a:lstStyle/>
        <a:p>
          <a:pPr algn="ctr"/>
          <a:r>
            <a:rPr lang="en-US" sz="2800" dirty="0"/>
            <a:t>Regulatory/Agency</a:t>
          </a:r>
        </a:p>
      </dgm:t>
    </dgm:pt>
    <dgm:pt modelId="{93F4E16A-0774-4A6B-941A-0659CEB7D512}" type="parTrans" cxnId="{016C739D-981C-40AA-8AEC-0265E6900C59}">
      <dgm:prSet/>
      <dgm:spPr/>
      <dgm:t>
        <a:bodyPr/>
        <a:lstStyle/>
        <a:p>
          <a:endParaRPr lang="en-US"/>
        </a:p>
      </dgm:t>
    </dgm:pt>
    <dgm:pt modelId="{F50D6B2A-0082-4AF0-BEB4-DC978F4DD93F}" type="sibTrans" cxnId="{016C739D-981C-40AA-8AEC-0265E6900C59}">
      <dgm:prSet/>
      <dgm:spPr/>
      <dgm:t>
        <a:bodyPr/>
        <a:lstStyle/>
        <a:p>
          <a:endParaRPr lang="en-US"/>
        </a:p>
      </dgm:t>
    </dgm:pt>
    <dgm:pt modelId="{A780381A-64CA-420F-9FAE-016ECEF88AD4}">
      <dgm:prSet phldrT="[Text]" custT="1"/>
      <dgm:spPr/>
      <dgm:t>
        <a:bodyPr/>
        <a:lstStyle/>
        <a:p>
          <a:pPr algn="ctr"/>
          <a:r>
            <a:rPr lang="en-US" sz="2400" dirty="0"/>
            <a:t>Codes of Ethics &amp; Professional Associations </a:t>
          </a:r>
        </a:p>
      </dgm:t>
    </dgm:pt>
    <dgm:pt modelId="{BFE48296-4161-45C5-B689-F3C2E899C6BE}" type="parTrans" cxnId="{1ABA9E80-B7F7-498B-A9C3-931AA27F8226}">
      <dgm:prSet/>
      <dgm:spPr/>
      <dgm:t>
        <a:bodyPr/>
        <a:lstStyle/>
        <a:p>
          <a:endParaRPr lang="en-US"/>
        </a:p>
      </dgm:t>
    </dgm:pt>
    <dgm:pt modelId="{89D00E2A-5AF1-43C9-B421-C5159CE9B383}" type="sibTrans" cxnId="{1ABA9E80-B7F7-498B-A9C3-931AA27F8226}">
      <dgm:prSet/>
      <dgm:spPr/>
      <dgm:t>
        <a:bodyPr/>
        <a:lstStyle/>
        <a:p>
          <a:endParaRPr lang="en-US"/>
        </a:p>
      </dgm:t>
    </dgm:pt>
    <dgm:pt modelId="{0B932C7F-291F-4ED3-81CD-3A8CF60AEF76}" type="pres">
      <dgm:prSet presAssocID="{E3091D23-03EF-4669-8707-05E17C646730}" presName="linear" presStyleCnt="0">
        <dgm:presLayoutVars>
          <dgm:dir/>
          <dgm:animLvl val="lvl"/>
          <dgm:resizeHandles val="exact"/>
        </dgm:presLayoutVars>
      </dgm:prSet>
      <dgm:spPr/>
    </dgm:pt>
    <dgm:pt modelId="{2F6DA124-F5BB-4786-A8AF-1FC15AC5556E}" type="pres">
      <dgm:prSet presAssocID="{4FDFC04B-4F04-441B-A8D8-9C913C0669DD}" presName="parentLin" presStyleCnt="0"/>
      <dgm:spPr/>
    </dgm:pt>
    <dgm:pt modelId="{684DE5B0-0430-476E-A361-6860371F6A5B}" type="pres">
      <dgm:prSet presAssocID="{4FDFC04B-4F04-441B-A8D8-9C913C0669DD}" presName="parentLeftMargin" presStyleLbl="node1" presStyleIdx="0" presStyleCnt="3"/>
      <dgm:spPr/>
    </dgm:pt>
    <dgm:pt modelId="{02C9A4C6-6EBB-46C1-BCCE-5F3CD1BFCC41}" type="pres">
      <dgm:prSet presAssocID="{4FDFC04B-4F04-441B-A8D8-9C913C0669DD}" presName="parentText" presStyleLbl="node1" presStyleIdx="0" presStyleCnt="3" custScaleX="121025" custScaleY="69632" custLinFactX="4582" custLinFactNeighborX="100000" custLinFactNeighborY="14695">
        <dgm:presLayoutVars>
          <dgm:chMax val="0"/>
          <dgm:bulletEnabled val="1"/>
        </dgm:presLayoutVars>
      </dgm:prSet>
      <dgm:spPr/>
    </dgm:pt>
    <dgm:pt modelId="{F8418862-9D35-4BAC-8F40-E53EA35D6947}" type="pres">
      <dgm:prSet presAssocID="{4FDFC04B-4F04-441B-A8D8-9C913C0669DD}" presName="negativeSpace" presStyleCnt="0"/>
      <dgm:spPr/>
    </dgm:pt>
    <dgm:pt modelId="{78A19074-71F6-419F-9AE0-7170E8FBFCE7}" type="pres">
      <dgm:prSet presAssocID="{4FDFC04B-4F04-441B-A8D8-9C913C0669DD}" presName="childText" presStyleLbl="conFgAcc1" presStyleIdx="0" presStyleCnt="3">
        <dgm:presLayoutVars>
          <dgm:bulletEnabled val="1"/>
        </dgm:presLayoutVars>
      </dgm:prSet>
      <dgm:spPr/>
    </dgm:pt>
    <dgm:pt modelId="{8EB603B8-DC5E-40CF-BC6E-F9E53E30A50C}" type="pres">
      <dgm:prSet presAssocID="{1847E5E8-602B-480F-B174-AA22A2E4B081}" presName="spaceBetweenRectangles" presStyleCnt="0"/>
      <dgm:spPr/>
    </dgm:pt>
    <dgm:pt modelId="{DD962D0D-CDF4-46CC-A5D1-6EBFE9E5D9C5}" type="pres">
      <dgm:prSet presAssocID="{70A8CB84-5C7B-43EE-AEC9-7CC656CCB019}" presName="parentLin" presStyleCnt="0"/>
      <dgm:spPr/>
    </dgm:pt>
    <dgm:pt modelId="{F6649C15-9088-40FF-A9B7-FE9DC3A069BC}" type="pres">
      <dgm:prSet presAssocID="{70A8CB84-5C7B-43EE-AEC9-7CC656CCB019}" presName="parentLeftMargin" presStyleLbl="node1" presStyleIdx="0" presStyleCnt="3"/>
      <dgm:spPr/>
    </dgm:pt>
    <dgm:pt modelId="{60A0B2A1-6526-456C-8410-858C8CF4D3EE}" type="pres">
      <dgm:prSet presAssocID="{70A8CB84-5C7B-43EE-AEC9-7CC656CCB019}" presName="parentText" presStyleLbl="node1" presStyleIdx="1" presStyleCnt="3" custScaleX="139623" custScaleY="90801">
        <dgm:presLayoutVars>
          <dgm:chMax val="0"/>
          <dgm:bulletEnabled val="1"/>
        </dgm:presLayoutVars>
      </dgm:prSet>
      <dgm:spPr/>
    </dgm:pt>
    <dgm:pt modelId="{75C8DD0A-F65C-46AC-A626-C6443788FE39}" type="pres">
      <dgm:prSet presAssocID="{70A8CB84-5C7B-43EE-AEC9-7CC656CCB019}" presName="negativeSpace" presStyleCnt="0"/>
      <dgm:spPr/>
    </dgm:pt>
    <dgm:pt modelId="{31D505D5-371A-4DEE-89D6-ABBAD05D5FF6}" type="pres">
      <dgm:prSet presAssocID="{70A8CB84-5C7B-43EE-AEC9-7CC656CCB019}" presName="childText" presStyleLbl="conFgAcc1" presStyleIdx="1" presStyleCnt="3">
        <dgm:presLayoutVars>
          <dgm:bulletEnabled val="1"/>
        </dgm:presLayoutVars>
      </dgm:prSet>
      <dgm:spPr/>
    </dgm:pt>
    <dgm:pt modelId="{363A2A12-5020-4797-AC35-11F0ED749837}" type="pres">
      <dgm:prSet presAssocID="{F50D6B2A-0082-4AF0-BEB4-DC978F4DD93F}" presName="spaceBetweenRectangles" presStyleCnt="0"/>
      <dgm:spPr/>
    </dgm:pt>
    <dgm:pt modelId="{C1BA59E3-3898-49C8-B704-AF48E153812C}" type="pres">
      <dgm:prSet presAssocID="{A780381A-64CA-420F-9FAE-016ECEF88AD4}" presName="parentLin" presStyleCnt="0"/>
      <dgm:spPr/>
    </dgm:pt>
    <dgm:pt modelId="{23C2D9C7-433E-459E-BF05-724FA1570CA9}" type="pres">
      <dgm:prSet presAssocID="{A780381A-64CA-420F-9FAE-016ECEF88AD4}" presName="parentLeftMargin" presStyleLbl="node1" presStyleIdx="1" presStyleCnt="3"/>
      <dgm:spPr/>
    </dgm:pt>
    <dgm:pt modelId="{2FBF90F6-FA45-43F7-9165-D41AD71A5670}" type="pres">
      <dgm:prSet presAssocID="{A780381A-64CA-420F-9FAE-016ECEF88AD4}" presName="parentText" presStyleLbl="node1" presStyleIdx="2" presStyleCnt="3">
        <dgm:presLayoutVars>
          <dgm:chMax val="0"/>
          <dgm:bulletEnabled val="1"/>
        </dgm:presLayoutVars>
      </dgm:prSet>
      <dgm:spPr/>
    </dgm:pt>
    <dgm:pt modelId="{C432E0FF-1CEF-4C99-AB21-665DDB71088E}" type="pres">
      <dgm:prSet presAssocID="{A780381A-64CA-420F-9FAE-016ECEF88AD4}" presName="negativeSpace" presStyleCnt="0"/>
      <dgm:spPr/>
    </dgm:pt>
    <dgm:pt modelId="{AA4CFB46-D961-41B7-AB39-FD2307206A89}" type="pres">
      <dgm:prSet presAssocID="{A780381A-64CA-420F-9FAE-016ECEF88AD4}" presName="childText" presStyleLbl="conFgAcc1" presStyleIdx="2" presStyleCnt="3">
        <dgm:presLayoutVars>
          <dgm:bulletEnabled val="1"/>
        </dgm:presLayoutVars>
      </dgm:prSet>
      <dgm:spPr/>
    </dgm:pt>
  </dgm:ptLst>
  <dgm:cxnLst>
    <dgm:cxn modelId="{07EC1156-98DB-46AA-A772-5B3F007890D8}" type="presOf" srcId="{70A8CB84-5C7B-43EE-AEC9-7CC656CCB019}" destId="{F6649C15-9088-40FF-A9B7-FE9DC3A069BC}" srcOrd="0" destOrd="0" presId="urn:microsoft.com/office/officeart/2005/8/layout/list1"/>
    <dgm:cxn modelId="{9E17B06A-B371-4E76-B051-30B437CF2411}" type="presOf" srcId="{A780381A-64CA-420F-9FAE-016ECEF88AD4}" destId="{23C2D9C7-433E-459E-BF05-724FA1570CA9}" srcOrd="0" destOrd="0" presId="urn:microsoft.com/office/officeart/2005/8/layout/list1"/>
    <dgm:cxn modelId="{80573B80-F332-4EF4-BF70-53A79941FFCB}" type="presOf" srcId="{A780381A-64CA-420F-9FAE-016ECEF88AD4}" destId="{2FBF90F6-FA45-43F7-9165-D41AD71A5670}" srcOrd="1" destOrd="0" presId="urn:microsoft.com/office/officeart/2005/8/layout/list1"/>
    <dgm:cxn modelId="{1ABA9E80-B7F7-498B-A9C3-931AA27F8226}" srcId="{E3091D23-03EF-4669-8707-05E17C646730}" destId="{A780381A-64CA-420F-9FAE-016ECEF88AD4}" srcOrd="2" destOrd="0" parTransId="{BFE48296-4161-45C5-B689-F3C2E899C6BE}" sibTransId="{89D00E2A-5AF1-43C9-B421-C5159CE9B383}"/>
    <dgm:cxn modelId="{CD6AEE97-FEB2-47A5-A6D0-CE504E9674B9}" type="presOf" srcId="{E3091D23-03EF-4669-8707-05E17C646730}" destId="{0B932C7F-291F-4ED3-81CD-3A8CF60AEF76}" srcOrd="0" destOrd="0" presId="urn:microsoft.com/office/officeart/2005/8/layout/list1"/>
    <dgm:cxn modelId="{016C739D-981C-40AA-8AEC-0265E6900C59}" srcId="{E3091D23-03EF-4669-8707-05E17C646730}" destId="{70A8CB84-5C7B-43EE-AEC9-7CC656CCB019}" srcOrd="1" destOrd="0" parTransId="{93F4E16A-0774-4A6B-941A-0659CEB7D512}" sibTransId="{F50D6B2A-0082-4AF0-BEB4-DC978F4DD93F}"/>
    <dgm:cxn modelId="{FDEB68B3-F7B8-47B7-AE9F-E342500BF622}" type="presOf" srcId="{4FDFC04B-4F04-441B-A8D8-9C913C0669DD}" destId="{02C9A4C6-6EBB-46C1-BCCE-5F3CD1BFCC41}" srcOrd="1" destOrd="0" presId="urn:microsoft.com/office/officeart/2005/8/layout/list1"/>
    <dgm:cxn modelId="{BB123FB7-0288-406A-B779-F05F4F5BBA6B}" type="presOf" srcId="{4FDFC04B-4F04-441B-A8D8-9C913C0669DD}" destId="{684DE5B0-0430-476E-A361-6860371F6A5B}" srcOrd="0" destOrd="0" presId="urn:microsoft.com/office/officeart/2005/8/layout/list1"/>
    <dgm:cxn modelId="{EE73D5D3-AD68-41BA-9B7F-4D39907277CE}" type="presOf" srcId="{70A8CB84-5C7B-43EE-AEC9-7CC656CCB019}" destId="{60A0B2A1-6526-456C-8410-858C8CF4D3EE}" srcOrd="1" destOrd="0" presId="urn:microsoft.com/office/officeart/2005/8/layout/list1"/>
    <dgm:cxn modelId="{EE1956E2-81EE-420A-83F2-00F7E403DB06}" srcId="{E3091D23-03EF-4669-8707-05E17C646730}" destId="{4FDFC04B-4F04-441B-A8D8-9C913C0669DD}" srcOrd="0" destOrd="0" parTransId="{455E1E83-8484-4BD6-B6A4-523E0C7B134E}" sibTransId="{1847E5E8-602B-480F-B174-AA22A2E4B081}"/>
    <dgm:cxn modelId="{18DD32C4-45CC-47CE-9B2C-279BA5815ECB}" type="presParOf" srcId="{0B932C7F-291F-4ED3-81CD-3A8CF60AEF76}" destId="{2F6DA124-F5BB-4786-A8AF-1FC15AC5556E}" srcOrd="0" destOrd="0" presId="urn:microsoft.com/office/officeart/2005/8/layout/list1"/>
    <dgm:cxn modelId="{A84C16AD-7699-4D05-BFC2-062AF7963B17}" type="presParOf" srcId="{2F6DA124-F5BB-4786-A8AF-1FC15AC5556E}" destId="{684DE5B0-0430-476E-A361-6860371F6A5B}" srcOrd="0" destOrd="0" presId="urn:microsoft.com/office/officeart/2005/8/layout/list1"/>
    <dgm:cxn modelId="{70459580-3DF4-4337-88BA-AF27E71B8C41}" type="presParOf" srcId="{2F6DA124-F5BB-4786-A8AF-1FC15AC5556E}" destId="{02C9A4C6-6EBB-46C1-BCCE-5F3CD1BFCC41}" srcOrd="1" destOrd="0" presId="urn:microsoft.com/office/officeart/2005/8/layout/list1"/>
    <dgm:cxn modelId="{76BFCDA3-B90B-44B5-BE84-FFBA17AA3F63}" type="presParOf" srcId="{0B932C7F-291F-4ED3-81CD-3A8CF60AEF76}" destId="{F8418862-9D35-4BAC-8F40-E53EA35D6947}" srcOrd="1" destOrd="0" presId="urn:microsoft.com/office/officeart/2005/8/layout/list1"/>
    <dgm:cxn modelId="{037BB08E-1716-46D1-87A5-13913CA57C94}" type="presParOf" srcId="{0B932C7F-291F-4ED3-81CD-3A8CF60AEF76}" destId="{78A19074-71F6-419F-9AE0-7170E8FBFCE7}" srcOrd="2" destOrd="0" presId="urn:microsoft.com/office/officeart/2005/8/layout/list1"/>
    <dgm:cxn modelId="{59719832-CC48-4737-B850-685898F7795A}" type="presParOf" srcId="{0B932C7F-291F-4ED3-81CD-3A8CF60AEF76}" destId="{8EB603B8-DC5E-40CF-BC6E-F9E53E30A50C}" srcOrd="3" destOrd="0" presId="urn:microsoft.com/office/officeart/2005/8/layout/list1"/>
    <dgm:cxn modelId="{2BA23FCD-D12B-4273-8648-8010ECA0B203}" type="presParOf" srcId="{0B932C7F-291F-4ED3-81CD-3A8CF60AEF76}" destId="{DD962D0D-CDF4-46CC-A5D1-6EBFE9E5D9C5}" srcOrd="4" destOrd="0" presId="urn:microsoft.com/office/officeart/2005/8/layout/list1"/>
    <dgm:cxn modelId="{AA7E3FDE-FEAD-4A38-AE3D-6487654492FE}" type="presParOf" srcId="{DD962D0D-CDF4-46CC-A5D1-6EBFE9E5D9C5}" destId="{F6649C15-9088-40FF-A9B7-FE9DC3A069BC}" srcOrd="0" destOrd="0" presId="urn:microsoft.com/office/officeart/2005/8/layout/list1"/>
    <dgm:cxn modelId="{24A0660D-D67D-47C2-8672-73D6F4F22177}" type="presParOf" srcId="{DD962D0D-CDF4-46CC-A5D1-6EBFE9E5D9C5}" destId="{60A0B2A1-6526-456C-8410-858C8CF4D3EE}" srcOrd="1" destOrd="0" presId="urn:microsoft.com/office/officeart/2005/8/layout/list1"/>
    <dgm:cxn modelId="{C41D426F-386A-46C0-B551-BDD287863E65}" type="presParOf" srcId="{0B932C7F-291F-4ED3-81CD-3A8CF60AEF76}" destId="{75C8DD0A-F65C-46AC-A626-C6443788FE39}" srcOrd="5" destOrd="0" presId="urn:microsoft.com/office/officeart/2005/8/layout/list1"/>
    <dgm:cxn modelId="{3B3C8125-AB95-4F4E-9CBE-044E409FDF32}" type="presParOf" srcId="{0B932C7F-291F-4ED3-81CD-3A8CF60AEF76}" destId="{31D505D5-371A-4DEE-89D6-ABBAD05D5FF6}" srcOrd="6" destOrd="0" presId="urn:microsoft.com/office/officeart/2005/8/layout/list1"/>
    <dgm:cxn modelId="{5DBD6CF2-7F34-47E7-8386-18FE3322BDB4}" type="presParOf" srcId="{0B932C7F-291F-4ED3-81CD-3A8CF60AEF76}" destId="{363A2A12-5020-4797-AC35-11F0ED749837}" srcOrd="7" destOrd="0" presId="urn:microsoft.com/office/officeart/2005/8/layout/list1"/>
    <dgm:cxn modelId="{4C387CFC-AAF7-46CB-B3B3-0227CC00D39E}" type="presParOf" srcId="{0B932C7F-291F-4ED3-81CD-3A8CF60AEF76}" destId="{C1BA59E3-3898-49C8-B704-AF48E153812C}" srcOrd="8" destOrd="0" presId="urn:microsoft.com/office/officeart/2005/8/layout/list1"/>
    <dgm:cxn modelId="{C6FB46D5-9EE9-4829-95C4-FD6DCFE3E328}" type="presParOf" srcId="{C1BA59E3-3898-49C8-B704-AF48E153812C}" destId="{23C2D9C7-433E-459E-BF05-724FA1570CA9}" srcOrd="0" destOrd="0" presId="urn:microsoft.com/office/officeart/2005/8/layout/list1"/>
    <dgm:cxn modelId="{5B37779B-9314-48ED-9682-90AB391891BB}" type="presParOf" srcId="{C1BA59E3-3898-49C8-B704-AF48E153812C}" destId="{2FBF90F6-FA45-43F7-9165-D41AD71A5670}" srcOrd="1" destOrd="0" presId="urn:microsoft.com/office/officeart/2005/8/layout/list1"/>
    <dgm:cxn modelId="{10A7AC8F-2D72-4AA8-BD6E-8069A6555BEB}" type="presParOf" srcId="{0B932C7F-291F-4ED3-81CD-3A8CF60AEF76}" destId="{C432E0FF-1CEF-4C99-AB21-665DDB71088E}" srcOrd="9" destOrd="0" presId="urn:microsoft.com/office/officeart/2005/8/layout/list1"/>
    <dgm:cxn modelId="{2E748C76-FE76-41BB-B21B-5C2E14855020}" type="presParOf" srcId="{0B932C7F-291F-4ED3-81CD-3A8CF60AEF76}" destId="{AA4CFB46-D961-41B7-AB39-FD2307206A89}" srcOrd="10" destOrd="0" presId="urn:microsoft.com/office/officeart/2005/8/layout/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AD6444-9339-4BD1-920E-466B151FAC2E}">
      <dsp:nvSpPr>
        <dsp:cNvPr id="0" name=""/>
        <dsp:cNvSpPr/>
      </dsp:nvSpPr>
      <dsp:spPr>
        <a:xfrm>
          <a:off x="0" y="600814"/>
          <a:ext cx="4038600" cy="6804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250A5EA-234F-4C5C-84B4-DAF62DE8B2BB}">
      <dsp:nvSpPr>
        <dsp:cNvPr id="0" name=""/>
        <dsp:cNvSpPr/>
      </dsp:nvSpPr>
      <dsp:spPr>
        <a:xfrm>
          <a:off x="196802" y="1200"/>
          <a:ext cx="3838903" cy="998133"/>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855" tIns="0" rIns="106855" bIns="0" numCol="1" spcCol="1270" anchor="ctr" anchorCtr="0">
          <a:noAutofit/>
        </a:bodyPr>
        <a:lstStyle/>
        <a:p>
          <a:pPr marL="0" lvl="0" indent="0" algn="ctr" defTabSz="1200150">
            <a:lnSpc>
              <a:spcPct val="90000"/>
            </a:lnSpc>
            <a:spcBef>
              <a:spcPct val="0"/>
            </a:spcBef>
            <a:spcAft>
              <a:spcPct val="35000"/>
            </a:spcAft>
            <a:buNone/>
          </a:pPr>
          <a:r>
            <a:rPr lang="en-US" sz="2700" kern="1200" dirty="0"/>
            <a:t>National &amp; State Statutes</a:t>
          </a:r>
        </a:p>
      </dsp:txBody>
      <dsp:txXfrm>
        <a:off x="245527" y="49925"/>
        <a:ext cx="3741453" cy="900683"/>
      </dsp:txXfrm>
    </dsp:sp>
    <dsp:sp modelId="{7120BB76-1CF3-4AEE-B8A8-7B725D8C436D}">
      <dsp:nvSpPr>
        <dsp:cNvPr id="0" name=""/>
        <dsp:cNvSpPr/>
      </dsp:nvSpPr>
      <dsp:spPr>
        <a:xfrm>
          <a:off x="0" y="1825534"/>
          <a:ext cx="4038600" cy="6804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A2FCE1D-A5D9-45C1-BA2E-EF03EEF7BB87}">
      <dsp:nvSpPr>
        <dsp:cNvPr id="0" name=""/>
        <dsp:cNvSpPr/>
      </dsp:nvSpPr>
      <dsp:spPr>
        <a:xfrm>
          <a:off x="197197" y="1427014"/>
          <a:ext cx="3839777" cy="7970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855" tIns="0" rIns="106855" bIns="0" numCol="1" spcCol="1270" anchor="ctr" anchorCtr="0">
          <a:noAutofit/>
        </a:bodyPr>
        <a:lstStyle/>
        <a:p>
          <a:pPr marL="0" lvl="0" indent="0" algn="ctr" defTabSz="1066800">
            <a:lnSpc>
              <a:spcPct val="90000"/>
            </a:lnSpc>
            <a:spcBef>
              <a:spcPct val="0"/>
            </a:spcBef>
            <a:spcAft>
              <a:spcPct val="35000"/>
            </a:spcAft>
            <a:buNone/>
          </a:pPr>
          <a:r>
            <a:rPr lang="en-US" sz="2400" kern="1200" dirty="0"/>
            <a:t>Institution Provider Rules</a:t>
          </a:r>
        </a:p>
      </dsp:txBody>
      <dsp:txXfrm>
        <a:off x="236105" y="1465922"/>
        <a:ext cx="3761961" cy="719224"/>
      </dsp:txXfrm>
    </dsp:sp>
    <dsp:sp modelId="{E9881388-9211-4D12-B28A-D22BB5B96DF7}">
      <dsp:nvSpPr>
        <dsp:cNvPr id="0" name=""/>
        <dsp:cNvSpPr/>
      </dsp:nvSpPr>
      <dsp:spPr>
        <a:xfrm>
          <a:off x="0" y="3565588"/>
          <a:ext cx="4038600" cy="6804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DFE1E27-CC67-4310-864F-201B7655A872}">
      <dsp:nvSpPr>
        <dsp:cNvPr id="0" name=""/>
        <dsp:cNvSpPr/>
      </dsp:nvSpPr>
      <dsp:spPr>
        <a:xfrm>
          <a:off x="198972" y="2651734"/>
          <a:ext cx="3836785" cy="131237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855" tIns="0" rIns="106855" bIns="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rgbClr val="FF0000"/>
              </a:solidFill>
            </a:rPr>
            <a:t>Arbitration Agreement</a:t>
          </a:r>
        </a:p>
      </dsp:txBody>
      <dsp:txXfrm>
        <a:off x="263037" y="2715799"/>
        <a:ext cx="3708655" cy="11842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A19074-71F6-419F-9AE0-7170E8FBFCE7}">
      <dsp:nvSpPr>
        <dsp:cNvPr id="0" name=""/>
        <dsp:cNvSpPr/>
      </dsp:nvSpPr>
      <dsp:spPr>
        <a:xfrm>
          <a:off x="0" y="231445"/>
          <a:ext cx="4038600" cy="856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2C9A4C6-6EBB-46C1-BCCE-5F3CD1BFCC41}">
      <dsp:nvSpPr>
        <dsp:cNvPr id="0" name=""/>
        <dsp:cNvSpPr/>
      </dsp:nvSpPr>
      <dsp:spPr>
        <a:xfrm>
          <a:off x="533394" y="181893"/>
          <a:ext cx="3421400" cy="69888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855" tIns="0" rIns="106855" bIns="0" numCol="1" spcCol="1270" anchor="ctr" anchorCtr="0">
          <a:noAutofit/>
        </a:bodyPr>
        <a:lstStyle/>
        <a:p>
          <a:pPr marL="0" lvl="0" indent="0" algn="l" defTabSz="1244600">
            <a:lnSpc>
              <a:spcPct val="90000"/>
            </a:lnSpc>
            <a:spcBef>
              <a:spcPct val="0"/>
            </a:spcBef>
            <a:spcAft>
              <a:spcPct val="35000"/>
            </a:spcAft>
            <a:buNone/>
          </a:pPr>
          <a:r>
            <a:rPr lang="en-US" sz="2800" kern="1200" dirty="0"/>
            <a:t>Case Law</a:t>
          </a:r>
        </a:p>
      </dsp:txBody>
      <dsp:txXfrm>
        <a:off x="567511" y="216010"/>
        <a:ext cx="3353166" cy="630648"/>
      </dsp:txXfrm>
    </dsp:sp>
    <dsp:sp modelId="{31D505D5-371A-4DEE-89D6-ABBAD05D5FF6}">
      <dsp:nvSpPr>
        <dsp:cNvPr id="0" name=""/>
        <dsp:cNvSpPr/>
      </dsp:nvSpPr>
      <dsp:spPr>
        <a:xfrm>
          <a:off x="0" y="1681356"/>
          <a:ext cx="4038600" cy="856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0A0B2A1-6526-456C-8410-858C8CF4D3EE}">
      <dsp:nvSpPr>
        <dsp:cNvPr id="0" name=""/>
        <dsp:cNvSpPr/>
      </dsp:nvSpPr>
      <dsp:spPr>
        <a:xfrm>
          <a:off x="196408" y="1271845"/>
          <a:ext cx="3839239" cy="91135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855" tIns="0" rIns="106855" bIns="0" numCol="1" spcCol="1270" anchor="ctr" anchorCtr="0">
          <a:noAutofit/>
        </a:bodyPr>
        <a:lstStyle/>
        <a:p>
          <a:pPr marL="0" lvl="0" indent="0" algn="ctr" defTabSz="1244600">
            <a:lnSpc>
              <a:spcPct val="90000"/>
            </a:lnSpc>
            <a:spcBef>
              <a:spcPct val="0"/>
            </a:spcBef>
            <a:spcAft>
              <a:spcPct val="35000"/>
            </a:spcAft>
            <a:buNone/>
          </a:pPr>
          <a:r>
            <a:rPr lang="en-US" sz="2800" kern="1200" dirty="0"/>
            <a:t>Regulatory/Agency</a:t>
          </a:r>
        </a:p>
      </dsp:txBody>
      <dsp:txXfrm>
        <a:off x="240896" y="1316333"/>
        <a:ext cx="3750263" cy="822375"/>
      </dsp:txXfrm>
    </dsp:sp>
    <dsp:sp modelId="{AA4CFB46-D961-41B7-AB39-FD2307206A89}">
      <dsp:nvSpPr>
        <dsp:cNvPr id="0" name=""/>
        <dsp:cNvSpPr/>
      </dsp:nvSpPr>
      <dsp:spPr>
        <a:xfrm>
          <a:off x="0" y="3223596"/>
          <a:ext cx="4038600" cy="856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FBF90F6-FA45-43F7-9165-D41AD71A5670}">
      <dsp:nvSpPr>
        <dsp:cNvPr id="0" name=""/>
        <dsp:cNvSpPr/>
      </dsp:nvSpPr>
      <dsp:spPr>
        <a:xfrm>
          <a:off x="201930" y="2721756"/>
          <a:ext cx="2827020" cy="10036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855" tIns="0" rIns="106855" bIns="0" numCol="1" spcCol="1270" anchor="ctr" anchorCtr="0">
          <a:noAutofit/>
        </a:bodyPr>
        <a:lstStyle/>
        <a:p>
          <a:pPr marL="0" lvl="0" indent="0" algn="ctr" defTabSz="1066800">
            <a:lnSpc>
              <a:spcPct val="90000"/>
            </a:lnSpc>
            <a:spcBef>
              <a:spcPct val="0"/>
            </a:spcBef>
            <a:spcAft>
              <a:spcPct val="35000"/>
            </a:spcAft>
            <a:buNone/>
          </a:pPr>
          <a:r>
            <a:rPr lang="en-US" sz="2400" kern="1200" dirty="0"/>
            <a:t>Codes of Ethics &amp; Professional Associations </a:t>
          </a:r>
        </a:p>
      </dsp:txBody>
      <dsp:txXfrm>
        <a:off x="250926" y="2770752"/>
        <a:ext cx="2729028" cy="90568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7/29/25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443512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7/29/25</a:t>
            </a:fld>
            <a:endParaRPr lang="en-US" dirty="0"/>
          </a:p>
        </p:txBody>
      </p:sp>
      <p:sp>
        <p:nvSpPr>
          <p:cNvPr id="4" name="Slide Image Placeholder 3"/>
          <p:cNvSpPr>
            <a:spLocks noGrp="1" noRot="1" noChangeAspect="1"/>
          </p:cNvSpPr>
          <p:nvPr>
            <p:ph type="sldImg" idx="2"/>
          </p:nvPr>
        </p:nvSpPr>
        <p:spPr>
          <a:xfrm>
            <a:off x="869950" y="685800"/>
            <a:ext cx="51181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3511394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685800"/>
            <a:ext cx="5118100" cy="3429000"/>
          </a:xfrm>
        </p:spPr>
      </p:sp>
      <p:sp>
        <p:nvSpPr>
          <p:cNvPr id="3" name="Notes Placeholder 2"/>
          <p:cNvSpPr>
            <a:spLocks noGrp="1"/>
          </p:cNvSpPr>
          <p:nvPr>
            <p:ph type="body" idx="1"/>
          </p:nvPr>
        </p:nvSpPr>
        <p:spPr/>
        <p:txBody>
          <a:bodyPr>
            <a:normAutofit/>
          </a:bodyPr>
          <a:lstStyle/>
          <a:p>
            <a:pPr>
              <a:lnSpc>
                <a:spcPct val="80000"/>
              </a:lnSpc>
            </a:pPr>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3</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 Specialized Uses and Forms of Arbitration</a:t>
            </a:r>
          </a:p>
        </p:txBody>
      </p:sp>
      <p:sp>
        <p:nvSpPr>
          <p:cNvPr id="4" name="Slide Number Placeholder 3"/>
          <p:cNvSpPr>
            <a:spLocks noGrp="1"/>
          </p:cNvSpPr>
          <p:nvPr>
            <p:ph type="sldNum" sz="quarter" idx="10"/>
          </p:nvPr>
        </p:nvSpPr>
        <p:spPr/>
        <p:txBody>
          <a:bodyPr/>
          <a:lstStyle/>
          <a:p>
            <a:fld id="{75693FD4-8F83-4EF7-AC3F-0DC0388986B0}" type="slidenum">
              <a:rPr lang="en-US" smtClean="0"/>
              <a:pPr/>
              <a:t>27</a:t>
            </a:fld>
            <a:endParaRPr lang="en-US" dirty="0"/>
          </a:p>
        </p:txBody>
      </p:sp>
    </p:spTree>
    <p:extLst>
      <p:ext uri="{BB962C8B-B14F-4D97-AF65-F5344CB8AC3E}">
        <p14:creationId xmlns:p14="http://schemas.microsoft.com/office/powerpoint/2010/main" val="29878314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a:t>-- </a:t>
            </a:r>
            <a:r>
              <a:rPr lang="en-US" dirty="0"/>
              <a:t>by statute &amp; multi-lateral treaty</a:t>
            </a:r>
          </a:p>
          <a:p>
            <a:endParaRPr lang="en-US"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28</a:t>
            </a:fld>
            <a:endParaRPr lang="en-US" dirty="0"/>
          </a:p>
        </p:txBody>
      </p:sp>
    </p:spTree>
    <p:extLst>
      <p:ext uri="{BB962C8B-B14F-4D97-AF65-F5344CB8AC3E}">
        <p14:creationId xmlns:p14="http://schemas.microsoft.com/office/powerpoint/2010/main" val="16845710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685800"/>
            <a:ext cx="5118100" cy="3429000"/>
          </a:xfrm>
        </p:spPr>
      </p:sp>
      <p:sp>
        <p:nvSpPr>
          <p:cNvPr id="3" name="Notes Placeholder 2"/>
          <p:cNvSpPr>
            <a:spLocks noGrp="1"/>
          </p:cNvSpPr>
          <p:nvPr>
            <p:ph type="body" idx="1"/>
          </p:nvPr>
        </p:nvSpPr>
        <p:spPr/>
        <p:txBody>
          <a:bodyPr>
            <a:normAutofit/>
          </a:bodyPr>
          <a:lstStyle/>
          <a:p>
            <a:r>
              <a:rPr lang="en-US" sz="1200" kern="1200" dirty="0">
                <a:solidFill>
                  <a:schemeClr val="tx1"/>
                </a:solidFill>
                <a:effectLst/>
                <a:latin typeface="+mn-lt"/>
                <a:ea typeface="+mn-ea"/>
                <a:cs typeface="+mn-cs"/>
              </a:rPr>
              <a:t>Be prepared to describe how you are a party to an arbitration contract.  If possible, bring a copy of the arbitration provision. </a:t>
            </a:r>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29</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685800"/>
            <a:ext cx="51181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8E1759-1BA7-4E48-B7FD-99D598FB9C3C}" type="slidenum">
              <a:rPr lang="en-US" smtClean="0"/>
              <a:pPr/>
              <a:t>30</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COMPANY OPTS-OUT OF STATE WORKER COMPENSATION SCHEME, IMPOSES ARBITRATION. EMPLOYEES INJURED AND OTHER CLAIMS GO TO ARBITRATION = </a:t>
            </a:r>
          </a:p>
          <a:p>
            <a:endParaRPr lang="en-US" dirty="0"/>
          </a:p>
        </p:txBody>
      </p:sp>
      <p:sp>
        <p:nvSpPr>
          <p:cNvPr id="4" name="Slide Number Placeholder 3"/>
          <p:cNvSpPr>
            <a:spLocks noGrp="1"/>
          </p:cNvSpPr>
          <p:nvPr>
            <p:ph type="sldNum" sz="quarter" idx="5"/>
          </p:nvPr>
        </p:nvSpPr>
        <p:spPr/>
        <p:txBody>
          <a:bodyPr/>
          <a:lstStyle/>
          <a:p>
            <a:fld id="{75693FD4-8F83-4EF7-AC3F-0DC0388986B0}" type="slidenum">
              <a:rPr lang="en-US" smtClean="0"/>
              <a:pPr/>
              <a:t>31</a:t>
            </a:fld>
            <a:endParaRPr lang="en-US" dirty="0"/>
          </a:p>
        </p:txBody>
      </p:sp>
    </p:spTree>
    <p:extLst>
      <p:ext uri="{BB962C8B-B14F-4D97-AF65-F5344CB8AC3E}">
        <p14:creationId xmlns:p14="http://schemas.microsoft.com/office/powerpoint/2010/main" val="27669067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685800"/>
            <a:ext cx="5118100" cy="3429000"/>
          </a:xfrm>
        </p:spPr>
      </p:sp>
      <p:sp>
        <p:nvSpPr>
          <p:cNvPr id="3" name="Notes Placeholder 2"/>
          <p:cNvSpPr>
            <a:spLocks noGrp="1"/>
          </p:cNvSpPr>
          <p:nvPr>
            <p:ph type="body" idx="1"/>
          </p:nvPr>
        </p:nvSpPr>
        <p:spPr/>
        <p:txBody>
          <a:bodyPr>
            <a:normAutofit/>
          </a:bodyPr>
          <a:lstStyle/>
          <a:p>
            <a:r>
              <a:rPr lang="en-US" dirty="0"/>
              <a:t>https://cms.paypal.com/us/cgi-bin/?cmd=_render-content&amp;content_ID=ua/upcoming_policies_full</a:t>
            </a:r>
          </a:p>
          <a:p>
            <a:r>
              <a:rPr lang="en-US" dirty="0"/>
              <a:t>PayPal cardholder agreement</a:t>
            </a:r>
          </a:p>
        </p:txBody>
      </p:sp>
      <p:sp>
        <p:nvSpPr>
          <p:cNvPr id="4" name="Slide Number Placeholder 3"/>
          <p:cNvSpPr>
            <a:spLocks noGrp="1"/>
          </p:cNvSpPr>
          <p:nvPr>
            <p:ph type="sldNum" sz="quarter" idx="10"/>
          </p:nvPr>
        </p:nvSpPr>
        <p:spPr/>
        <p:txBody>
          <a:bodyPr/>
          <a:lstStyle/>
          <a:p>
            <a:fld id="{AA8E1759-1BA7-4E48-B7FD-99D598FB9C3C}" type="slidenum">
              <a:rPr lang="en-US" smtClean="0"/>
              <a:pPr/>
              <a:t>32</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685800"/>
            <a:ext cx="5118100" cy="3429000"/>
          </a:xfrm>
        </p:spPr>
      </p:sp>
      <p:sp>
        <p:nvSpPr>
          <p:cNvPr id="3" name="Notes Placeholder 2"/>
          <p:cNvSpPr>
            <a:spLocks noGrp="1"/>
          </p:cNvSpPr>
          <p:nvPr>
            <p:ph type="body" idx="1"/>
          </p:nvPr>
        </p:nvSpPr>
        <p:spPr/>
        <p:txBody>
          <a:bodyPr/>
          <a:lstStyle/>
          <a:p>
            <a:pPr lvl="0"/>
            <a:r>
              <a:rPr lang="en-US" dirty="0"/>
              <a:t>After 3 year study, CFPB issued a 728 page Report to Congress in March 2015 on use of arbitration in consumer financial products Ks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CFPB evaluated: (1) the prevalence and features of arbitration agreements; (2) consumer understanding of arbitration agreements; (3) how arbitration procedures differ from judicial procedures; (4) the types and resolutions of claims in arbitration; (5) the types and resolutions of claims in litigation; (6) suits brought in small claims courts; (7) the value of class action settlements; (8) the relationship between public enforcement and class actions; and (9) whether arbitration clauses lower prices for consumers.    </a:t>
            </a:r>
            <a:r>
              <a:rPr lang="en-US" dirty="0" err="1"/>
              <a:t>Ejudicate</a:t>
            </a:r>
            <a:r>
              <a:rPr lang="en-US" dirty="0"/>
              <a:t>: </a:t>
            </a:r>
            <a:r>
              <a:rPr lang="en-US" sz="1200" dirty="0"/>
              <a:t>https://www.consumerfinance.gov/about-us/newsroom/cfpb-takes-action-against-arbitration-platform-ejudicate-for-deceiving-student-borrowers/#:~:text=Enforcement%20Action,demonstrated%20inability%20to%20pay%20more.</a:t>
            </a:r>
          </a:p>
          <a:p>
            <a:pPr lvl="0"/>
            <a:endParaRPr lang="en-US" dirty="0"/>
          </a:p>
        </p:txBody>
      </p:sp>
      <p:sp>
        <p:nvSpPr>
          <p:cNvPr id="4" name="Slide Number Placeholder 3"/>
          <p:cNvSpPr>
            <a:spLocks noGrp="1"/>
          </p:cNvSpPr>
          <p:nvPr>
            <p:ph type="sldNum" sz="quarter" idx="10"/>
          </p:nvPr>
        </p:nvSpPr>
        <p:spPr/>
        <p:txBody>
          <a:bodyPr/>
          <a:lstStyle/>
          <a:p>
            <a:fld id="{603E22E3-4C4E-40C0-97D8-CBA8745DDAB3}" type="slidenum">
              <a:rPr lang="en-US" smtClean="0"/>
              <a:t>34</a:t>
            </a:fld>
            <a:endParaRPr lang="en-US"/>
          </a:p>
        </p:txBody>
      </p:sp>
    </p:spTree>
    <p:extLst>
      <p:ext uri="{BB962C8B-B14F-4D97-AF65-F5344CB8AC3E}">
        <p14:creationId xmlns:p14="http://schemas.microsoft.com/office/powerpoint/2010/main" val="25630193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0406" indent="-280406">
              <a:buFont typeface="Arial" panose="020B0604020202020204" pitchFamily="34" charset="0"/>
              <a:buChar char="•"/>
            </a:pPr>
            <a:r>
              <a:rPr lang="en-US" sz="2700" dirty="0"/>
              <a:t>Codes of Ethics</a:t>
            </a:r>
          </a:p>
          <a:p>
            <a:pPr marL="729057" lvl="1" indent="-280406">
              <a:buFont typeface="Arial" panose="020B0604020202020204" pitchFamily="34" charset="0"/>
              <a:buChar char="•"/>
            </a:pPr>
            <a:r>
              <a:rPr lang="en-US" sz="2400" dirty="0"/>
              <a:t>ABA/AAA</a:t>
            </a:r>
          </a:p>
          <a:p>
            <a:pPr marL="729057" lvl="1" indent="-280406">
              <a:buFont typeface="Arial" panose="020B0604020202020204" pitchFamily="34" charset="0"/>
              <a:buChar char="•"/>
            </a:pPr>
            <a:r>
              <a:rPr lang="en-US" sz="2400" dirty="0"/>
              <a:t>JAMS</a:t>
            </a:r>
          </a:p>
          <a:p>
            <a:pPr marL="729057" lvl="1" indent="-280406">
              <a:buFont typeface="Arial" panose="020B0604020202020204" pitchFamily="34" charset="0"/>
              <a:buChar char="•"/>
            </a:pPr>
            <a:r>
              <a:rPr lang="en-US" sz="2400" dirty="0"/>
              <a:t>International bodies (IBA, </a:t>
            </a:r>
            <a:r>
              <a:rPr lang="en-US" sz="2400" dirty="0" err="1"/>
              <a:t>CofC</a:t>
            </a:r>
            <a:r>
              <a:rPr lang="en-US" sz="2400" dirty="0"/>
              <a:t>, UNCITRAL, and others)</a:t>
            </a:r>
          </a:p>
          <a:p>
            <a:pPr marL="280406" indent="-280406">
              <a:buFont typeface="Arial" panose="020B0604020202020204" pitchFamily="34" charset="0"/>
              <a:buChar char="•"/>
            </a:pPr>
            <a:r>
              <a:rPr lang="en-US" sz="2700" dirty="0"/>
              <a:t>Statutes &amp; Statutorily-Imposed Rules</a:t>
            </a:r>
          </a:p>
          <a:p>
            <a:pPr marL="729057" lvl="1" indent="-280406">
              <a:buFont typeface="Arial" panose="020B0604020202020204" pitchFamily="34" charset="0"/>
              <a:buChar char="•"/>
            </a:pPr>
            <a:r>
              <a:rPr lang="en-US" sz="2400" dirty="0"/>
              <a:t>Uniform Arbitration Act</a:t>
            </a:r>
          </a:p>
          <a:p>
            <a:pPr marL="1177707" lvl="2" indent="-280406">
              <a:buFont typeface="Arial" panose="020B0604020202020204" pitchFamily="34" charset="0"/>
              <a:buChar char="•"/>
            </a:pPr>
            <a:r>
              <a:rPr lang="en-US" sz="2200" dirty="0"/>
              <a:t>Revised Uniform Arbitration Act</a:t>
            </a:r>
          </a:p>
          <a:p>
            <a:pPr marL="729057" lvl="1" indent="-280406">
              <a:buFont typeface="Arial" panose="020B0604020202020204" pitchFamily="34" charset="0"/>
              <a:buChar char="•"/>
            </a:pPr>
            <a:r>
              <a:rPr lang="en-US" sz="2400" dirty="0"/>
              <a:t>California International &amp; Domestic Arbitration Acts</a:t>
            </a:r>
          </a:p>
          <a:p>
            <a:pPr marL="1177707" lvl="2" indent="-280406">
              <a:buFont typeface="Arial" panose="020B0604020202020204" pitchFamily="34" charset="0"/>
              <a:buChar char="•"/>
            </a:pPr>
            <a:r>
              <a:rPr lang="en-US" sz="2400" dirty="0"/>
              <a:t>“California Ethics Standards”</a:t>
            </a:r>
          </a:p>
          <a:p>
            <a:pPr marL="280406" indent="-280406">
              <a:buFont typeface="Arial" panose="020B0604020202020204" pitchFamily="34" charset="0"/>
              <a:buChar char="•"/>
            </a:pPr>
            <a:r>
              <a:rPr lang="en-US" sz="2700" dirty="0"/>
              <a:t>Case Law</a:t>
            </a:r>
          </a:p>
          <a:p>
            <a:endParaRPr lang="en-US" dirty="0"/>
          </a:p>
        </p:txBody>
      </p:sp>
      <p:sp>
        <p:nvSpPr>
          <p:cNvPr id="4" name="Slide Number Placeholder 3"/>
          <p:cNvSpPr>
            <a:spLocks noGrp="1"/>
          </p:cNvSpPr>
          <p:nvPr>
            <p:ph type="sldNum" sz="quarter" idx="10"/>
          </p:nvPr>
        </p:nvSpPr>
        <p:spPr/>
        <p:txBody>
          <a:bodyPr/>
          <a:lstStyle/>
          <a:p>
            <a:fld id="{D07FF47C-21CE-4676-8DAC-554511473672}" type="slidenum">
              <a:rPr lang="en-US" smtClean="0"/>
              <a:t>36</a:t>
            </a:fld>
            <a:endParaRPr lang="en-US"/>
          </a:p>
        </p:txBody>
      </p:sp>
    </p:spTree>
    <p:extLst>
      <p:ext uri="{BB962C8B-B14F-4D97-AF65-F5344CB8AC3E}">
        <p14:creationId xmlns:p14="http://schemas.microsoft.com/office/powerpoint/2010/main" val="41123556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685800"/>
            <a:ext cx="5118100" cy="3429000"/>
          </a:xfrm>
        </p:spPr>
      </p:sp>
      <p:sp>
        <p:nvSpPr>
          <p:cNvPr id="3" name="Notes Placeholder 2"/>
          <p:cNvSpPr>
            <a:spLocks noGrp="1"/>
          </p:cNvSpPr>
          <p:nvPr>
            <p:ph type="body" idx="1"/>
          </p:nvPr>
        </p:nvSpPr>
        <p:spPr/>
        <p:txBody>
          <a:bodyPr/>
          <a:lstStyle/>
          <a:p>
            <a:pPr marL="114294"/>
            <a:r>
              <a:rPr lang="en-US" dirty="0"/>
              <a:t>	&gt;  Arbitration is a </a:t>
            </a:r>
            <a:r>
              <a:rPr lang="en-US" u="sng" dirty="0"/>
              <a:t>creature of contract</a:t>
            </a:r>
            <a:r>
              <a:rPr lang="en-US" dirty="0"/>
              <a:t>; parties agree to submit an existing or future dispute to the final and binding decision of a third part</a:t>
            </a:r>
          </a:p>
          <a:p>
            <a:pPr marL="114294"/>
            <a:r>
              <a:rPr lang="en-US" dirty="0"/>
              <a:t>	&gt; parties agree as to the selection of the arbitrator</a:t>
            </a:r>
          </a:p>
          <a:p>
            <a:pPr lvl="1"/>
            <a:r>
              <a:rPr lang="en-US" dirty="0"/>
              <a:t>&gt; 	Arbitrator has only powers given by the parties under the K</a:t>
            </a:r>
          </a:p>
          <a:p>
            <a:r>
              <a:rPr lang="en-US" dirty="0"/>
              <a:t>a.  </a:t>
            </a:r>
            <a:r>
              <a:rPr lang="en-US" u="sng" dirty="0"/>
              <a:t>Substantive Arbitrability</a:t>
            </a:r>
            <a:r>
              <a:rPr lang="en-US" dirty="0"/>
              <a:t> – </a:t>
            </a:r>
            <a:r>
              <a:rPr lang="en-US" i="1" dirty="0"/>
              <a:t>i.e., </a:t>
            </a:r>
            <a:r>
              <a:rPr lang="en-US" dirty="0"/>
              <a:t>the arbitrator’s SMJ.</a:t>
            </a:r>
          </a:p>
          <a:p>
            <a:r>
              <a:rPr lang="en-US" dirty="0"/>
              <a:t>The parties’ agreement defines the substantive matters they have agreed to submit to arbitration.  </a:t>
            </a:r>
          </a:p>
          <a:p>
            <a:r>
              <a:rPr lang="en-US" dirty="0"/>
              <a:t>b.  </a:t>
            </a:r>
            <a:r>
              <a:rPr lang="en-US" u="sng" dirty="0"/>
              <a:t>Procedural Arbitrability</a:t>
            </a:r>
            <a:r>
              <a:rPr lang="en-US" dirty="0"/>
              <a:t> – the procedural obligations parties must meet to perfect the arbitrator’s jurisdiction. 	</a:t>
            </a:r>
          </a:p>
          <a:p>
            <a:endParaRPr lang="en-US" dirty="0"/>
          </a:p>
        </p:txBody>
      </p:sp>
      <p:sp>
        <p:nvSpPr>
          <p:cNvPr id="4" name="Slide Number Placeholder 3"/>
          <p:cNvSpPr>
            <a:spLocks noGrp="1"/>
          </p:cNvSpPr>
          <p:nvPr>
            <p:ph type="sldNum" sz="quarter" idx="10"/>
          </p:nvPr>
        </p:nvSpPr>
        <p:spPr/>
        <p:txBody>
          <a:bodyPr/>
          <a:lstStyle/>
          <a:p>
            <a:fld id="{1B67639A-8F01-489F-81A0-B8DF77BFE7AC}" type="slidenum">
              <a:rPr lang="en-US" smtClean="0"/>
              <a:t>42</a:t>
            </a:fld>
            <a:endParaRPr lang="en-US" dirty="0"/>
          </a:p>
        </p:txBody>
      </p:sp>
    </p:spTree>
    <p:extLst>
      <p:ext uri="{BB962C8B-B14F-4D97-AF65-F5344CB8AC3E}">
        <p14:creationId xmlns:p14="http://schemas.microsoft.com/office/powerpoint/2010/main" val="8405542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Arbitration is a Matter of Contract</a:t>
            </a:r>
          </a:p>
          <a:p>
            <a:r>
              <a:rPr lang="en-US" dirty="0"/>
              <a:t>Agreement by parties to settle dispute in private forum</a:t>
            </a:r>
          </a:p>
          <a:p>
            <a:r>
              <a:rPr lang="en-US" dirty="0"/>
              <a:t>Do inverted triangle Federal Level – FAA(NFPA, barebones statute); Sec. 2 enforce as written; savings clause; limited judicial review</a:t>
            </a:r>
          </a:p>
          <a:p>
            <a:r>
              <a:rPr lang="en-US" dirty="0"/>
              <a:t>Preemption – does it affect everyday practice” </a:t>
            </a:r>
          </a:p>
          <a:p>
            <a:r>
              <a:rPr lang="en-US" dirty="0"/>
              <a:t>State</a:t>
            </a:r>
          </a:p>
          <a:p>
            <a:r>
              <a:rPr lang="en-US" dirty="0"/>
              <a:t>Institutional Providers – rules; immunity</a:t>
            </a:r>
          </a:p>
          <a:p>
            <a:endParaRPr lang="en-US" dirty="0"/>
          </a:p>
        </p:txBody>
      </p:sp>
      <p:sp>
        <p:nvSpPr>
          <p:cNvPr id="4" name="Slide Number Placeholder 3"/>
          <p:cNvSpPr>
            <a:spLocks noGrp="1"/>
          </p:cNvSpPr>
          <p:nvPr>
            <p:ph type="sldNum" sz="quarter" idx="10"/>
          </p:nvPr>
        </p:nvSpPr>
        <p:spPr/>
        <p:txBody>
          <a:bodyPr/>
          <a:lstStyle/>
          <a:p>
            <a:fld id="{D07FF47C-21CE-4676-8DAC-554511473672}" type="slidenum">
              <a:rPr lang="en-US" smtClean="0"/>
              <a:t>43</a:t>
            </a:fld>
            <a:endParaRPr lang="en-US" dirty="0"/>
          </a:p>
        </p:txBody>
      </p:sp>
    </p:spTree>
    <p:extLst>
      <p:ext uri="{BB962C8B-B14F-4D97-AF65-F5344CB8AC3E}">
        <p14:creationId xmlns:p14="http://schemas.microsoft.com/office/powerpoint/2010/main" val="777081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685800"/>
            <a:ext cx="5118100" cy="3429000"/>
          </a:xfrm>
        </p:spPr>
      </p:sp>
      <p:sp>
        <p:nvSpPr>
          <p:cNvPr id="3" name="Notes Placeholder 2"/>
          <p:cNvSpPr>
            <a:spLocks noGrp="1"/>
          </p:cNvSpPr>
          <p:nvPr>
            <p:ph type="body" idx="1"/>
          </p:nvPr>
        </p:nvSpPr>
        <p:spPr/>
        <p:txBody>
          <a:bodyPr/>
          <a:lstStyle/>
          <a:p>
            <a:r>
              <a:rPr lang="en-US" altLang="en-US" dirty="0">
                <a:solidFill>
                  <a:schemeClr val="tx2"/>
                </a:solidFill>
                <a:latin typeface="Arial" charset="0"/>
              </a:rPr>
              <a:t>A DR process of dispute resolution in which a third party neutral (arbitrator) renders a decision after a hearing at which both parties have an opportunity to be heard.</a:t>
            </a:r>
          </a:p>
          <a:p>
            <a:pPr marL="228600" indent="-228600">
              <a:buAutoNum type="alphaLcPeriod"/>
            </a:pPr>
            <a:r>
              <a:rPr lang="en-US" u="sng" dirty="0"/>
              <a:t>Substantive Arbitrability</a:t>
            </a:r>
            <a:r>
              <a:rPr lang="en-US" dirty="0"/>
              <a:t> </a:t>
            </a:r>
            <a:r>
              <a:rPr lang="en-US" dirty="0" err="1"/>
              <a:t>e.g</a:t>
            </a:r>
            <a:r>
              <a:rPr lang="en-US" dirty="0"/>
              <a:t>, the arbitrator’s SMJ.  	The parties’ agreement defines the substantive matters they 	have agreed to submit to arbitration.  </a:t>
            </a:r>
          </a:p>
          <a:p>
            <a:pPr marL="228600" indent="-228600">
              <a:buAutoNum type="alphaLcPeriod"/>
            </a:pPr>
            <a:r>
              <a:rPr lang="en-US" dirty="0"/>
              <a:t>b.  </a:t>
            </a:r>
            <a:r>
              <a:rPr lang="en-US" u="sng" dirty="0"/>
              <a:t>Procedural </a:t>
            </a:r>
            <a:r>
              <a:rPr lang="en-US" u="sng" dirty="0" err="1"/>
              <a:t>Arbitrability</a:t>
            </a:r>
            <a:r>
              <a:rPr lang="en-US" dirty="0"/>
              <a:t> </a:t>
            </a:r>
            <a:r>
              <a:rPr lang="en-US" dirty="0">
                <a:sym typeface="WP TypographicSymbols"/>
              </a:rPr>
              <a:t></a:t>
            </a:r>
            <a:r>
              <a:rPr lang="en-US" dirty="0"/>
              <a:t> the procedural obligations parties must meet to perfect the arbitrator’s jurisdiction. </a:t>
            </a:r>
          </a:p>
        </p:txBody>
      </p:sp>
      <p:sp>
        <p:nvSpPr>
          <p:cNvPr id="4" name="Slide Number Placeholder 3"/>
          <p:cNvSpPr>
            <a:spLocks noGrp="1"/>
          </p:cNvSpPr>
          <p:nvPr>
            <p:ph type="sldNum" sz="quarter" idx="10"/>
          </p:nvPr>
        </p:nvSpPr>
        <p:spPr/>
        <p:txBody>
          <a:bodyPr/>
          <a:lstStyle/>
          <a:p>
            <a:fld id="{75693FD4-8F83-4EF7-AC3F-0DC0388986B0}" type="slidenum">
              <a:rPr lang="en-US" smtClean="0"/>
              <a:pPr/>
              <a:t>10</a:t>
            </a:fld>
            <a:endParaRPr lang="en-US" dirty="0"/>
          </a:p>
        </p:txBody>
      </p:sp>
    </p:spTree>
    <p:extLst>
      <p:ext uri="{BB962C8B-B14F-4D97-AF65-F5344CB8AC3E}">
        <p14:creationId xmlns:p14="http://schemas.microsoft.com/office/powerpoint/2010/main" val="17365433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685800"/>
            <a:ext cx="5118100" cy="3429000"/>
          </a:xfrm>
        </p:spPr>
      </p:sp>
      <p:sp>
        <p:nvSpPr>
          <p:cNvPr id="3" name="Notes Placeholder 2"/>
          <p:cNvSpPr>
            <a:spLocks noGrp="1"/>
          </p:cNvSpPr>
          <p:nvPr>
            <p:ph type="body" idx="1"/>
          </p:nvPr>
        </p:nvSpPr>
        <p:spPr/>
        <p:txBody>
          <a:bodyPr/>
          <a:lstStyle/>
          <a:p>
            <a:r>
              <a:rPr lang="en-US" dirty="0"/>
              <a:t>How  does  Arbitration differ from adjudication?</a:t>
            </a:r>
          </a:p>
          <a:p>
            <a:pPr lvl="1"/>
            <a:r>
              <a:rPr lang="en-US" dirty="0"/>
              <a:t>Freedom to select the tribunal</a:t>
            </a:r>
          </a:p>
          <a:p>
            <a:pPr lvl="1"/>
            <a:r>
              <a:rPr lang="en-US" dirty="0"/>
              <a:t>Freedom to select applicable law</a:t>
            </a:r>
          </a:p>
          <a:p>
            <a:endParaRPr lang="en-US"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14</a:t>
            </a:fld>
            <a:endParaRPr lang="en-US" dirty="0"/>
          </a:p>
        </p:txBody>
      </p:sp>
    </p:spTree>
    <p:extLst>
      <p:ext uri="{BB962C8B-B14F-4D97-AF65-F5344CB8AC3E}">
        <p14:creationId xmlns:p14="http://schemas.microsoft.com/office/powerpoint/2010/main" val="3493478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685800"/>
            <a:ext cx="51181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17</a:t>
            </a:fld>
            <a:endParaRPr lang="en-US" dirty="0"/>
          </a:p>
        </p:txBody>
      </p:sp>
    </p:spTree>
    <p:extLst>
      <p:ext uri="{BB962C8B-B14F-4D97-AF65-F5344CB8AC3E}">
        <p14:creationId xmlns:p14="http://schemas.microsoft.com/office/powerpoint/2010/main" val="22272763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685800"/>
            <a:ext cx="5118100" cy="3429000"/>
          </a:xfrm>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18</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685800"/>
            <a:ext cx="5118100" cy="3429000"/>
          </a:xfrm>
        </p:spPr>
      </p:sp>
      <p:sp>
        <p:nvSpPr>
          <p:cNvPr id="3" name="Notes Placeholder 2"/>
          <p:cNvSpPr>
            <a:spLocks noGrp="1"/>
          </p:cNvSpPr>
          <p:nvPr>
            <p:ph type="body" idx="1"/>
          </p:nvPr>
        </p:nvSpPr>
        <p:spPr/>
        <p:txBody>
          <a:bodyPr>
            <a:normAutofit/>
          </a:bodyPr>
          <a:lstStyle/>
          <a:p>
            <a:pPr defTabSz="897891">
              <a:defRPr/>
            </a:pPr>
            <a:r>
              <a:rPr lang="en-US" baseline="0" dirty="0"/>
              <a:t>Historically, courts were skeptical, even ‘hostile’ to arbitration and the notion that parties could ‘oust’ a court of jurisdiction.  So while back in the 1920’s, when merchants in industry had contracted among themselves to resolve commercial disputes by arbitration, they were not assured that a court would enforce such a deal until Congress passed the FAA.  </a:t>
            </a:r>
          </a:p>
          <a:p>
            <a:pPr defTabSz="897891">
              <a:defRPr/>
            </a:pPr>
            <a:r>
              <a:rPr lang="en-US" baseline="0" dirty="0"/>
              <a:t>Enacted in 1925 at the urging of the business-to-business community and long before we had civil rights and many other statutory laws.   The FAA is a relatively </a:t>
            </a:r>
            <a:r>
              <a:rPr lang="en-US" baseline="0" dirty="0" err="1"/>
              <a:t>siple</a:t>
            </a:r>
            <a:r>
              <a:rPr lang="en-US" baseline="0" dirty="0"/>
              <a:t> procedural statute that provides for the enforcement of agreements to arbitration.  Congress passed the Act pursuant to its Constitutional Commerce Clause powers, thus the FAA applies to agreements involving interstate commerce, broadly interpreted – nearly every transaction.   The principal provision is Sec. 2 and its mandate to enforce agreements to arbitrate, subject to the “savings clause,” interpreted as state law contract defenses, such as fraud, duress, and </a:t>
            </a:r>
            <a:r>
              <a:rPr lang="en-US" baseline="0" dirty="0" err="1"/>
              <a:t>unconscionability</a:t>
            </a:r>
            <a:r>
              <a:rPr lang="en-US" baseline="0" dirty="0"/>
              <a:t>.  The Supreme Court has interpreted section 2 as permitting states to apply general contract law defenses to invalidate arbitration clauses.  </a:t>
            </a:r>
            <a:r>
              <a:rPr lang="en-US" i="1" baseline="0" dirty="0"/>
              <a:t>Allied Bruce</a:t>
            </a:r>
            <a:endParaRPr lang="en-US" dirty="0"/>
          </a:p>
          <a:p>
            <a:endParaRPr lang="en-US" dirty="0"/>
          </a:p>
        </p:txBody>
      </p:sp>
      <p:sp>
        <p:nvSpPr>
          <p:cNvPr id="4" name="Slide Number Placeholder 3"/>
          <p:cNvSpPr>
            <a:spLocks noGrp="1"/>
          </p:cNvSpPr>
          <p:nvPr>
            <p:ph type="sldNum" sz="quarter" idx="10"/>
          </p:nvPr>
        </p:nvSpPr>
        <p:spPr/>
        <p:txBody>
          <a:bodyPr/>
          <a:lstStyle/>
          <a:p>
            <a:fld id="{AA8E1759-1BA7-4E48-B7FD-99D598FB9C3C}" type="slidenum">
              <a:rPr lang="en-US" smtClean="0"/>
              <a:pPr/>
              <a:t>20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Circuit City v Adams (2001) (exemption 	applies only to transportation Ks); </a:t>
            </a:r>
            <a:r>
              <a:rPr lang="en-US" i="1" dirty="0" err="1"/>
              <a:t>Oliviera</a:t>
            </a:r>
            <a:r>
              <a:rPr lang="en-US" i="1" baseline="0" dirty="0"/>
              <a:t> v. New Prime (2017), cert. granted on </a:t>
            </a:r>
            <a:r>
              <a:rPr lang="en-US" i="1" baseline="0" dirty="0" err="1"/>
              <a:t>transporation</a:t>
            </a:r>
            <a:r>
              <a:rPr lang="en-US" i="1" baseline="0" dirty="0"/>
              <a:t> exemption applied to independent contractor in transportation industry</a:t>
            </a:r>
            <a:endParaRPr lang="en-US"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21</a:t>
            </a:fld>
            <a:endParaRPr lang="en-US" dirty="0"/>
          </a:p>
        </p:txBody>
      </p:sp>
    </p:spTree>
    <p:extLst>
      <p:ext uri="{BB962C8B-B14F-4D97-AF65-F5344CB8AC3E}">
        <p14:creationId xmlns:p14="http://schemas.microsoft.com/office/powerpoint/2010/main" val="2012865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685800"/>
            <a:ext cx="51181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25</a:t>
            </a:fld>
            <a:endParaRPr lang="en-US" dirty="0"/>
          </a:p>
        </p:txBody>
      </p:sp>
    </p:spTree>
    <p:extLst>
      <p:ext uri="{BB962C8B-B14F-4D97-AF65-F5344CB8AC3E}">
        <p14:creationId xmlns:p14="http://schemas.microsoft.com/office/powerpoint/2010/main" val="9963429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685800"/>
            <a:ext cx="5118100" cy="3429000"/>
          </a:xfrm>
        </p:spPr>
      </p:sp>
      <p:sp>
        <p:nvSpPr>
          <p:cNvPr id="3" name="Notes Placeholder 2"/>
          <p:cNvSpPr>
            <a:spLocks noGrp="1"/>
          </p:cNvSpPr>
          <p:nvPr>
            <p:ph type="body" idx="1"/>
          </p:nvPr>
        </p:nvSpPr>
        <p:spPr/>
        <p:txBody>
          <a:bodyPr>
            <a:normAutofit/>
          </a:bodyPr>
          <a:lstStyle/>
          <a:p>
            <a:r>
              <a:rPr lang="en-US" dirty="0"/>
              <a:t>What</a:t>
            </a:r>
            <a:r>
              <a:rPr lang="en-US" baseline="0" dirty="0"/>
              <a:t> do we know about </a:t>
            </a:r>
            <a:r>
              <a:rPr lang="en-US" dirty="0"/>
              <a:t>arbitration?</a:t>
            </a:r>
            <a:r>
              <a:rPr lang="en-US" baseline="0" dirty="0"/>
              <a:t>  How many of you are party to arbitration contract?  Features of Process</a:t>
            </a:r>
            <a:endParaRPr lang="en-US" dirty="0"/>
          </a:p>
        </p:txBody>
      </p:sp>
      <p:sp>
        <p:nvSpPr>
          <p:cNvPr id="4" name="Slide Number Placeholder 3"/>
          <p:cNvSpPr>
            <a:spLocks noGrp="1"/>
          </p:cNvSpPr>
          <p:nvPr>
            <p:ph type="sldNum" sz="quarter" idx="10"/>
          </p:nvPr>
        </p:nvSpPr>
        <p:spPr/>
        <p:txBody>
          <a:bodyPr/>
          <a:lstStyle/>
          <a:p>
            <a:fld id="{AA8E1759-1BA7-4E48-B7FD-99D598FB9C3C}" type="slidenum">
              <a:rPr lang="en-US" smtClean="0"/>
              <a:pPr/>
              <a:t>26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3" y="5717752"/>
            <a:ext cx="9141619" cy="408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5658363"/>
            <a:ext cx="9141619" cy="5717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677962"/>
            <a:ext cx="7543800" cy="3185605"/>
          </a:xfrm>
        </p:spPr>
        <p:txBody>
          <a:bodyPr anchor="b">
            <a:normAutofit/>
          </a:bodyPr>
          <a:lstStyle>
            <a:lvl1pPr algn="l">
              <a:lnSpc>
                <a:spcPct val="85000"/>
              </a:lnSpc>
              <a:defRPr sz="7146" spc="-45"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3980149"/>
            <a:ext cx="7543800" cy="1021027"/>
          </a:xfrm>
        </p:spPr>
        <p:txBody>
          <a:bodyPr lIns="91440" rIns="91440">
            <a:normAutofit/>
          </a:bodyPr>
          <a:lstStyle>
            <a:lvl1pPr marL="0" indent="0" algn="l">
              <a:buNone/>
              <a:defRPr sz="2144" cap="all" spc="179" baseline="0">
                <a:solidFill>
                  <a:schemeClr val="tx2"/>
                </a:solidFill>
                <a:latin typeface="+mj-lt"/>
              </a:defRPr>
            </a:lvl1pPr>
            <a:lvl2pPr marL="408417" indent="0" algn="ctr">
              <a:buNone/>
              <a:defRPr sz="2144"/>
            </a:lvl2pPr>
            <a:lvl3pPr marL="816834" indent="0" algn="ctr">
              <a:buNone/>
              <a:defRPr sz="2144"/>
            </a:lvl3pPr>
            <a:lvl4pPr marL="1225250" indent="0" algn="ctr">
              <a:buNone/>
              <a:defRPr sz="1787"/>
            </a:lvl4pPr>
            <a:lvl5pPr marL="1633667" indent="0" algn="ctr">
              <a:buNone/>
              <a:defRPr sz="1787"/>
            </a:lvl5pPr>
            <a:lvl6pPr marL="2042084" indent="0" algn="ctr">
              <a:buNone/>
              <a:defRPr sz="1787"/>
            </a:lvl6pPr>
            <a:lvl7pPr marL="2450501" indent="0" algn="ctr">
              <a:buNone/>
              <a:defRPr sz="1787"/>
            </a:lvl7pPr>
            <a:lvl8pPr marL="2858917" indent="0" algn="ctr">
              <a:buNone/>
              <a:defRPr sz="1787"/>
            </a:lvl8pPr>
            <a:lvl9pPr marL="3267334" indent="0" algn="ctr">
              <a:buNone/>
              <a:defRPr sz="178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7/29/25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cxnSp>
        <p:nvCxnSpPr>
          <p:cNvPr id="9" name="Straight Connector 8"/>
          <p:cNvCxnSpPr/>
          <p:nvPr/>
        </p:nvCxnSpPr>
        <p:spPr>
          <a:xfrm>
            <a:off x="905744" y="3879903"/>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4765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7/29/25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1528718225"/>
      </p:ext>
    </p:extLst>
  </p:cSld>
  <p:clrMapOvr>
    <a:masterClrMapping/>
  </p:clrMapOvr>
  <p:transition spd="slow">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3" y="5717752"/>
            <a:ext cx="9141619" cy="408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5658363"/>
            <a:ext cx="9141619" cy="5717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6" y="370517"/>
            <a:ext cx="1971675" cy="514303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1" y="370517"/>
            <a:ext cx="5800725" cy="5143029"/>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7/29/25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4124479751"/>
      </p:ext>
    </p:extLst>
  </p:cSld>
  <p:clrMapOvr>
    <a:masterClrMapping/>
  </p:clrMapOvr>
  <p:transition spd="slow">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40859"/>
            <a:ext cx="8077200" cy="1021027"/>
          </a:xfrm>
        </p:spPr>
        <p:txBody>
          <a:bodyPr anchor="ctr" anchorCtr="0"/>
          <a:lstStyle>
            <a:lvl1pPr algn="l">
              <a:defRPr lang="en-US" dirty="0"/>
            </a:lvl1pPr>
          </a:lstStyle>
          <a:p>
            <a:r>
              <a:rPr lang="en-US" dirty="0"/>
              <a:t>Click To Edit Master Title Style</a:t>
            </a:r>
          </a:p>
        </p:txBody>
      </p:sp>
      <p:sp>
        <p:nvSpPr>
          <p:cNvPr id="3" name="Content Placeholder 2"/>
          <p:cNvSpPr>
            <a:spLocks noGrp="1"/>
          </p:cNvSpPr>
          <p:nvPr>
            <p:ph idx="1"/>
          </p:nvPr>
        </p:nvSpPr>
        <p:spPr>
          <a:xfrm>
            <a:off x="762000" y="1426056"/>
            <a:ext cx="8077200" cy="3838779"/>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7/29/25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5678046"/>
            <a:ext cx="2133600" cy="326161"/>
          </a:xfrm>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7/29/25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3670770100"/>
      </p:ext>
    </p:extLst>
  </p:cSld>
  <p:clrMapOvr>
    <a:masterClrMapping/>
  </p:clrMapOvr>
  <p:transition spd="slow">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3" y="5717752"/>
            <a:ext cx="9141619" cy="408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5658363"/>
            <a:ext cx="9141619" cy="5717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677962"/>
            <a:ext cx="7543800" cy="3185605"/>
          </a:xfrm>
        </p:spPr>
        <p:txBody>
          <a:bodyPr anchor="b" anchorCtr="0">
            <a:normAutofit/>
          </a:bodyPr>
          <a:lstStyle>
            <a:lvl1pPr>
              <a:lnSpc>
                <a:spcPct val="85000"/>
              </a:lnSpc>
              <a:defRPr sz="7146"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3977922"/>
            <a:ext cx="7543800" cy="1021027"/>
          </a:xfrm>
        </p:spPr>
        <p:txBody>
          <a:bodyPr lIns="91440" rIns="91440" anchor="t" anchorCtr="0">
            <a:normAutofit/>
          </a:bodyPr>
          <a:lstStyle>
            <a:lvl1pPr marL="0" indent="0">
              <a:buNone/>
              <a:defRPr sz="2144" cap="all" spc="179" baseline="0">
                <a:solidFill>
                  <a:schemeClr val="tx2"/>
                </a:solidFill>
                <a:latin typeface="+mj-lt"/>
              </a:defRPr>
            </a:lvl1pPr>
            <a:lvl2pPr marL="408417" indent="0">
              <a:buNone/>
              <a:defRPr sz="1608">
                <a:solidFill>
                  <a:schemeClr val="tx1">
                    <a:tint val="75000"/>
                  </a:schemeClr>
                </a:solidFill>
              </a:defRPr>
            </a:lvl2pPr>
            <a:lvl3pPr marL="816834" indent="0">
              <a:buNone/>
              <a:defRPr sz="1429">
                <a:solidFill>
                  <a:schemeClr val="tx1">
                    <a:tint val="75000"/>
                  </a:schemeClr>
                </a:solidFill>
              </a:defRPr>
            </a:lvl3pPr>
            <a:lvl4pPr marL="1225250" indent="0">
              <a:buNone/>
              <a:defRPr sz="1251">
                <a:solidFill>
                  <a:schemeClr val="tx1">
                    <a:tint val="75000"/>
                  </a:schemeClr>
                </a:solidFill>
              </a:defRPr>
            </a:lvl4pPr>
            <a:lvl5pPr marL="1633667" indent="0">
              <a:buNone/>
              <a:defRPr sz="1251">
                <a:solidFill>
                  <a:schemeClr val="tx1">
                    <a:tint val="75000"/>
                  </a:schemeClr>
                </a:solidFill>
              </a:defRPr>
            </a:lvl5pPr>
            <a:lvl6pPr marL="2042084" indent="0">
              <a:buNone/>
              <a:defRPr sz="1251">
                <a:solidFill>
                  <a:schemeClr val="tx1">
                    <a:tint val="75000"/>
                  </a:schemeClr>
                </a:solidFill>
              </a:defRPr>
            </a:lvl6pPr>
            <a:lvl7pPr marL="2450501" indent="0">
              <a:buNone/>
              <a:defRPr sz="1251">
                <a:solidFill>
                  <a:schemeClr val="tx1">
                    <a:tint val="75000"/>
                  </a:schemeClr>
                </a:solidFill>
              </a:defRPr>
            </a:lvl7pPr>
            <a:lvl8pPr marL="2858917" indent="0">
              <a:buNone/>
              <a:defRPr sz="1251">
                <a:solidFill>
                  <a:schemeClr val="tx1">
                    <a:tint val="75000"/>
                  </a:schemeClr>
                </a:solidFill>
              </a:defRPr>
            </a:lvl8pPr>
            <a:lvl9pPr marL="3267334" indent="0">
              <a:buNone/>
              <a:defRPr sz="1251">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57B281C-5159-4971-8228-52B9A72E9ED2}" type="datetimeFigureOut">
              <a:rPr lang="en-US" smtClean="0"/>
              <a:pPr/>
              <a:t>7/29/25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cxnSp>
        <p:nvCxnSpPr>
          <p:cNvPr id="9" name="Straight Connector 8"/>
          <p:cNvCxnSpPr/>
          <p:nvPr/>
        </p:nvCxnSpPr>
        <p:spPr>
          <a:xfrm>
            <a:off x="905744" y="3879903"/>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3160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56020"/>
            <a:ext cx="7543800" cy="1295943"/>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648770"/>
            <a:ext cx="3703320" cy="35940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648772"/>
            <a:ext cx="3703320" cy="35940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57B281C-5159-4971-8228-52B9A72E9ED2}" type="datetimeFigureOut">
              <a:rPr lang="en-US" smtClean="0"/>
              <a:pPr/>
              <a:t>7/29/25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2761529792"/>
      </p:ext>
    </p:extLst>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56020"/>
            <a:ext cx="7543800" cy="129594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649055"/>
            <a:ext cx="3703320" cy="657711"/>
          </a:xfrm>
        </p:spPr>
        <p:txBody>
          <a:bodyPr lIns="91440" rIns="91440" anchor="ctr">
            <a:normAutofit/>
          </a:bodyPr>
          <a:lstStyle>
            <a:lvl1pPr marL="0" indent="0">
              <a:buNone/>
              <a:defRPr sz="1787" b="0" cap="all" baseline="0">
                <a:solidFill>
                  <a:schemeClr val="tx2"/>
                </a:solidFill>
              </a:defRPr>
            </a:lvl1pPr>
            <a:lvl2pPr marL="408417" indent="0">
              <a:buNone/>
              <a:defRPr sz="1787" b="1"/>
            </a:lvl2pPr>
            <a:lvl3pPr marL="816834" indent="0">
              <a:buNone/>
              <a:defRPr sz="1608" b="1"/>
            </a:lvl3pPr>
            <a:lvl4pPr marL="1225250" indent="0">
              <a:buNone/>
              <a:defRPr sz="1429" b="1"/>
            </a:lvl4pPr>
            <a:lvl5pPr marL="1633667" indent="0">
              <a:buNone/>
              <a:defRPr sz="1429" b="1"/>
            </a:lvl5pPr>
            <a:lvl6pPr marL="2042084" indent="0">
              <a:buNone/>
              <a:defRPr sz="1429" b="1"/>
            </a:lvl6pPr>
            <a:lvl7pPr marL="2450501" indent="0">
              <a:buNone/>
              <a:defRPr sz="1429" b="1"/>
            </a:lvl7pPr>
            <a:lvl8pPr marL="2858917" indent="0">
              <a:buNone/>
              <a:defRPr sz="1429" b="1"/>
            </a:lvl8pPr>
            <a:lvl9pPr marL="3267334" indent="0">
              <a:buNone/>
              <a:defRPr sz="1429" b="1"/>
            </a:lvl9pPr>
          </a:lstStyle>
          <a:p>
            <a:pPr lvl="0"/>
            <a:r>
              <a:rPr lang="en-US"/>
              <a:t>Edit Master text styles</a:t>
            </a:r>
          </a:p>
        </p:txBody>
      </p:sp>
      <p:sp>
        <p:nvSpPr>
          <p:cNvPr id="4" name="Content Placeholder 3"/>
          <p:cNvSpPr>
            <a:spLocks noGrp="1"/>
          </p:cNvSpPr>
          <p:nvPr>
            <p:ph sz="half" idx="2"/>
          </p:nvPr>
        </p:nvSpPr>
        <p:spPr>
          <a:xfrm>
            <a:off x="822960" y="2306766"/>
            <a:ext cx="3703320" cy="29360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649055"/>
            <a:ext cx="3703320" cy="657711"/>
          </a:xfrm>
        </p:spPr>
        <p:txBody>
          <a:bodyPr lIns="91440" rIns="91440" anchor="ctr">
            <a:normAutofit/>
          </a:bodyPr>
          <a:lstStyle>
            <a:lvl1pPr marL="0" indent="0">
              <a:buNone/>
              <a:defRPr sz="1787" b="0" cap="all" baseline="0">
                <a:solidFill>
                  <a:schemeClr val="tx2"/>
                </a:solidFill>
              </a:defRPr>
            </a:lvl1pPr>
            <a:lvl2pPr marL="408417" indent="0">
              <a:buNone/>
              <a:defRPr sz="1787" b="1"/>
            </a:lvl2pPr>
            <a:lvl3pPr marL="816834" indent="0">
              <a:buNone/>
              <a:defRPr sz="1608" b="1"/>
            </a:lvl3pPr>
            <a:lvl4pPr marL="1225250" indent="0">
              <a:buNone/>
              <a:defRPr sz="1429" b="1"/>
            </a:lvl4pPr>
            <a:lvl5pPr marL="1633667" indent="0">
              <a:buNone/>
              <a:defRPr sz="1429" b="1"/>
            </a:lvl5pPr>
            <a:lvl6pPr marL="2042084" indent="0">
              <a:buNone/>
              <a:defRPr sz="1429" b="1"/>
            </a:lvl6pPr>
            <a:lvl7pPr marL="2450501" indent="0">
              <a:buNone/>
              <a:defRPr sz="1429" b="1"/>
            </a:lvl7pPr>
            <a:lvl8pPr marL="2858917" indent="0">
              <a:buNone/>
              <a:defRPr sz="1429" b="1"/>
            </a:lvl8pPr>
            <a:lvl9pPr marL="3267334" indent="0">
              <a:buNone/>
              <a:defRPr sz="1429" b="1"/>
            </a:lvl9pPr>
          </a:lstStyle>
          <a:p>
            <a:pPr lvl="0"/>
            <a:r>
              <a:rPr lang="en-US"/>
              <a:t>Edit Master text styles</a:t>
            </a:r>
          </a:p>
        </p:txBody>
      </p:sp>
      <p:sp>
        <p:nvSpPr>
          <p:cNvPr id="6" name="Content Placeholder 5"/>
          <p:cNvSpPr>
            <a:spLocks noGrp="1"/>
          </p:cNvSpPr>
          <p:nvPr>
            <p:ph sz="quarter" idx="4"/>
          </p:nvPr>
        </p:nvSpPr>
        <p:spPr>
          <a:xfrm>
            <a:off x="4663440" y="2306766"/>
            <a:ext cx="3703320" cy="29360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57B281C-5159-4971-8228-52B9A72E9ED2}" type="datetimeFigureOut">
              <a:rPr lang="en-US" smtClean="0"/>
              <a:pPr/>
              <a:t>7/29/25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4128718383"/>
      </p:ext>
    </p:extLst>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57B281C-5159-4971-8228-52B9A72E9ED2}" type="datetimeFigureOut">
              <a:rPr lang="en-US" smtClean="0"/>
              <a:pPr/>
              <a:t>7/29/25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3210168583"/>
      </p:ext>
    </p:extLst>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3" y="5717752"/>
            <a:ext cx="9141619" cy="408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3" y="5658363"/>
            <a:ext cx="9141619" cy="5717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57B281C-5159-4971-8228-52B9A72E9ED2}" type="datetimeFigureOut">
              <a:rPr lang="en-US" smtClean="0"/>
              <a:pPr/>
              <a:t>7/29/25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406299617"/>
      </p:ext>
    </p:extLst>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4" y="0"/>
            <a:ext cx="3038093" cy="61261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126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30933"/>
            <a:ext cx="2400300" cy="2042054"/>
          </a:xfrm>
        </p:spPr>
        <p:txBody>
          <a:bodyPr anchor="b">
            <a:normAutofit/>
          </a:bodyPr>
          <a:lstStyle>
            <a:lvl1pPr>
              <a:defRPr sz="3216"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8" y="653457"/>
            <a:ext cx="5009393" cy="46967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613830"/>
            <a:ext cx="2400300" cy="3018528"/>
          </a:xfrm>
        </p:spPr>
        <p:txBody>
          <a:bodyPr lIns="91440" rIns="91440">
            <a:normAutofit/>
          </a:bodyPr>
          <a:lstStyle>
            <a:lvl1pPr marL="0" indent="0">
              <a:buNone/>
              <a:defRPr sz="1340">
                <a:solidFill>
                  <a:srgbClr val="FFFFFF"/>
                </a:solidFill>
              </a:defRPr>
            </a:lvl1pPr>
            <a:lvl2pPr marL="408417" indent="0">
              <a:buNone/>
              <a:defRPr sz="1072"/>
            </a:lvl2pPr>
            <a:lvl3pPr marL="816834" indent="0">
              <a:buNone/>
              <a:defRPr sz="893"/>
            </a:lvl3pPr>
            <a:lvl4pPr marL="1225250" indent="0">
              <a:buNone/>
              <a:defRPr sz="804"/>
            </a:lvl4pPr>
            <a:lvl5pPr marL="1633667" indent="0">
              <a:buNone/>
              <a:defRPr sz="804"/>
            </a:lvl5pPr>
            <a:lvl6pPr marL="2042084" indent="0">
              <a:buNone/>
              <a:defRPr sz="804"/>
            </a:lvl6pPr>
            <a:lvl7pPr marL="2450501" indent="0">
              <a:buNone/>
              <a:defRPr sz="804"/>
            </a:lvl7pPr>
            <a:lvl8pPr marL="2858917" indent="0">
              <a:buNone/>
              <a:defRPr sz="804"/>
            </a:lvl8pPr>
            <a:lvl9pPr marL="3267334" indent="0">
              <a:buNone/>
              <a:defRPr sz="804"/>
            </a:lvl9pPr>
          </a:lstStyle>
          <a:p>
            <a:pPr lvl="0"/>
            <a:r>
              <a:rPr lang="en-US"/>
              <a:t>Edit Master text styles</a:t>
            </a:r>
          </a:p>
        </p:txBody>
      </p:sp>
      <p:sp>
        <p:nvSpPr>
          <p:cNvPr id="5" name="Date Placeholder 4"/>
          <p:cNvSpPr>
            <a:spLocks noGrp="1"/>
          </p:cNvSpPr>
          <p:nvPr>
            <p:ph type="dt" sz="half" idx="10"/>
          </p:nvPr>
        </p:nvSpPr>
        <p:spPr>
          <a:xfrm>
            <a:off x="349135" y="5770444"/>
            <a:ext cx="1963883" cy="326161"/>
          </a:xfrm>
        </p:spPr>
        <p:txBody>
          <a:bodyPr/>
          <a:lstStyle>
            <a:lvl1pPr algn="l">
              <a:defRPr/>
            </a:lvl1pPr>
          </a:lstStyle>
          <a:p>
            <a:fld id="{757B281C-5159-4971-8228-52B9A72E9ED2}" type="datetimeFigureOut">
              <a:rPr lang="en-US" smtClean="0"/>
              <a:pPr/>
              <a:t>7/29/25</a:t>
            </a:fld>
            <a:endParaRPr lang="en-US" dirty="0"/>
          </a:p>
        </p:txBody>
      </p:sp>
      <p:sp>
        <p:nvSpPr>
          <p:cNvPr id="6" name="Footer Placeholder 5"/>
          <p:cNvSpPr>
            <a:spLocks noGrp="1"/>
          </p:cNvSpPr>
          <p:nvPr>
            <p:ph type="ftr" sz="quarter" idx="11"/>
          </p:nvPr>
        </p:nvSpPr>
        <p:spPr>
          <a:xfrm>
            <a:off x="3600450" y="5770444"/>
            <a:ext cx="3486150" cy="326161"/>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842470101"/>
      </p:ext>
    </p:extLst>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424451"/>
            <a:ext cx="9141619" cy="17017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3" y="4390574"/>
            <a:ext cx="9141619" cy="5717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4533360"/>
            <a:ext cx="7589520" cy="735140"/>
          </a:xfrm>
        </p:spPr>
        <p:txBody>
          <a:bodyPr tIns="0" bIns="0" anchor="b">
            <a:noAutofit/>
          </a:bodyPr>
          <a:lstStyle>
            <a:lvl1pPr>
              <a:defRPr sz="3216"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3" y="0"/>
            <a:ext cx="9143989" cy="4390574"/>
          </a:xfrm>
          <a:blipFill>
            <a:blip r:embed="rId2"/>
            <a:stretch>
              <a:fillRect/>
            </a:stretch>
          </a:blipFill>
        </p:spPr>
        <p:txBody>
          <a:bodyPr lIns="457200" tIns="457200" anchor="t"/>
          <a:lstStyle>
            <a:lvl1pPr marL="0" indent="0">
              <a:buNone/>
              <a:defRPr sz="2859">
                <a:solidFill>
                  <a:schemeClr val="bg1"/>
                </a:solidFill>
              </a:defRPr>
            </a:lvl1pPr>
            <a:lvl2pPr marL="408417" indent="0">
              <a:buNone/>
              <a:defRPr sz="2501"/>
            </a:lvl2pPr>
            <a:lvl3pPr marL="816834" indent="0">
              <a:buNone/>
              <a:defRPr sz="2144"/>
            </a:lvl3pPr>
            <a:lvl4pPr marL="1225250" indent="0">
              <a:buNone/>
              <a:defRPr sz="1787"/>
            </a:lvl4pPr>
            <a:lvl5pPr marL="1633667" indent="0">
              <a:buNone/>
              <a:defRPr sz="1787"/>
            </a:lvl5pPr>
            <a:lvl6pPr marL="2042084" indent="0">
              <a:buNone/>
              <a:defRPr sz="1787"/>
            </a:lvl6pPr>
            <a:lvl7pPr marL="2450501" indent="0">
              <a:buNone/>
              <a:defRPr sz="1787"/>
            </a:lvl7pPr>
            <a:lvl8pPr marL="2858917" indent="0">
              <a:buNone/>
              <a:defRPr sz="1787"/>
            </a:lvl8pPr>
            <a:lvl9pPr marL="3267334" indent="0">
              <a:buNone/>
              <a:defRPr sz="1787"/>
            </a:lvl9pPr>
          </a:lstStyle>
          <a:p>
            <a:r>
              <a:rPr lang="en-US" dirty="0"/>
              <a:t>Click icon to add picture</a:t>
            </a:r>
          </a:p>
        </p:txBody>
      </p:sp>
      <p:sp>
        <p:nvSpPr>
          <p:cNvPr id="4" name="Text Placeholder 3"/>
          <p:cNvSpPr>
            <a:spLocks noGrp="1"/>
          </p:cNvSpPr>
          <p:nvPr>
            <p:ph type="body" sz="half" idx="2"/>
          </p:nvPr>
        </p:nvSpPr>
        <p:spPr>
          <a:xfrm>
            <a:off x="822959" y="5276668"/>
            <a:ext cx="7589520" cy="530934"/>
          </a:xfrm>
        </p:spPr>
        <p:txBody>
          <a:bodyPr lIns="91440" tIns="0" rIns="91440" bIns="0">
            <a:normAutofit/>
          </a:bodyPr>
          <a:lstStyle>
            <a:lvl1pPr marL="0" indent="0">
              <a:spcBef>
                <a:spcPts val="0"/>
              </a:spcBef>
              <a:spcAft>
                <a:spcPts val="536"/>
              </a:spcAft>
              <a:buNone/>
              <a:defRPr sz="1340">
                <a:solidFill>
                  <a:srgbClr val="FFFFFF"/>
                </a:solidFill>
              </a:defRPr>
            </a:lvl1pPr>
            <a:lvl2pPr marL="408417" indent="0">
              <a:buNone/>
              <a:defRPr sz="1072"/>
            </a:lvl2pPr>
            <a:lvl3pPr marL="816834" indent="0">
              <a:buNone/>
              <a:defRPr sz="893"/>
            </a:lvl3pPr>
            <a:lvl4pPr marL="1225250" indent="0">
              <a:buNone/>
              <a:defRPr sz="804"/>
            </a:lvl4pPr>
            <a:lvl5pPr marL="1633667" indent="0">
              <a:buNone/>
              <a:defRPr sz="804"/>
            </a:lvl5pPr>
            <a:lvl6pPr marL="2042084" indent="0">
              <a:buNone/>
              <a:defRPr sz="804"/>
            </a:lvl6pPr>
            <a:lvl7pPr marL="2450501" indent="0">
              <a:buNone/>
              <a:defRPr sz="804"/>
            </a:lvl7pPr>
            <a:lvl8pPr marL="2858917" indent="0">
              <a:buNone/>
              <a:defRPr sz="804"/>
            </a:lvl8pPr>
            <a:lvl9pPr marL="3267334" indent="0">
              <a:buNone/>
              <a:defRPr sz="804"/>
            </a:lvl9pPr>
          </a:lstStyle>
          <a:p>
            <a:pPr lvl="0"/>
            <a:r>
              <a:rPr lang="en-US"/>
              <a:t>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7/29/25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2083568452"/>
      </p:ext>
    </p:extLst>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5717752"/>
            <a:ext cx="9144001" cy="408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5658362"/>
            <a:ext cx="9144001" cy="589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56020"/>
            <a:ext cx="7543800" cy="129594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648770"/>
            <a:ext cx="7543801" cy="3594016"/>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2" y="5770444"/>
            <a:ext cx="1854203" cy="326161"/>
          </a:xfrm>
          <a:prstGeom prst="rect">
            <a:avLst/>
          </a:prstGeom>
        </p:spPr>
        <p:txBody>
          <a:bodyPr vert="horz" lIns="91440" tIns="45720" rIns="91440" bIns="45720" rtlCol="0" anchor="ctr"/>
          <a:lstStyle>
            <a:lvl1pPr algn="l">
              <a:defRPr sz="804">
                <a:solidFill>
                  <a:srgbClr val="FFFFFF"/>
                </a:solidFill>
              </a:defRPr>
            </a:lvl1pPr>
          </a:lstStyle>
          <a:p>
            <a:fld id="{757B281C-5159-4971-8228-52B9A72E9ED2}" type="datetimeFigureOut">
              <a:rPr lang="en-US" smtClean="0"/>
              <a:pPr/>
              <a:t>7/29/25</a:t>
            </a:fld>
            <a:endParaRPr lang="en-US" dirty="0"/>
          </a:p>
        </p:txBody>
      </p:sp>
      <p:sp>
        <p:nvSpPr>
          <p:cNvPr id="5" name="Footer Placeholder 4"/>
          <p:cNvSpPr>
            <a:spLocks noGrp="1"/>
          </p:cNvSpPr>
          <p:nvPr>
            <p:ph type="ftr" sz="quarter" idx="3"/>
          </p:nvPr>
        </p:nvSpPr>
        <p:spPr>
          <a:xfrm>
            <a:off x="2764640" y="5770444"/>
            <a:ext cx="3617103" cy="326161"/>
          </a:xfrm>
          <a:prstGeom prst="rect">
            <a:avLst/>
          </a:prstGeom>
        </p:spPr>
        <p:txBody>
          <a:bodyPr vert="horz" lIns="91440" tIns="45720" rIns="91440" bIns="45720" rtlCol="0" anchor="ctr"/>
          <a:lstStyle>
            <a:lvl1pPr algn="ctr">
              <a:defRPr sz="804"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5" y="5770444"/>
            <a:ext cx="984019" cy="326161"/>
          </a:xfrm>
          <a:prstGeom prst="rect">
            <a:avLst/>
          </a:prstGeom>
        </p:spPr>
        <p:txBody>
          <a:bodyPr vert="horz" lIns="91440" tIns="45720" rIns="91440" bIns="45720" rtlCol="0" anchor="ctr"/>
          <a:lstStyle>
            <a:lvl1pPr algn="r">
              <a:defRPr sz="938">
                <a:solidFill>
                  <a:srgbClr val="FFFFFF"/>
                </a:solidFill>
              </a:defRPr>
            </a:lvl1pPr>
          </a:lstStyle>
          <a:p>
            <a:fld id="{33D6E5A2-EC83-451F-A719-9AC1370DD5CF}" type="slidenum">
              <a:rPr lang="en-US" smtClean="0"/>
              <a:pPr/>
              <a:t>‹#›</a:t>
            </a:fld>
            <a:endParaRPr lang="en-US" dirty="0"/>
          </a:p>
        </p:txBody>
      </p:sp>
      <p:cxnSp>
        <p:nvCxnSpPr>
          <p:cNvPr id="10" name="Straight Connector 9"/>
          <p:cNvCxnSpPr/>
          <p:nvPr/>
        </p:nvCxnSpPr>
        <p:spPr>
          <a:xfrm>
            <a:off x="895149" y="155239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3219124"/>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 id="2147483650" r:id="rId12"/>
  </p:sldLayoutIdLst>
  <p:transition spd="slow">
    <p:wipe dir="d"/>
  </p:transition>
  <p:txStyles>
    <p:titleStyle>
      <a:lvl1pPr algn="l" defTabSz="816834" rtl="0" eaLnBrk="1" latinLnBrk="0" hangingPunct="1">
        <a:lnSpc>
          <a:spcPct val="85000"/>
        </a:lnSpc>
        <a:spcBef>
          <a:spcPct val="0"/>
        </a:spcBef>
        <a:buNone/>
        <a:defRPr sz="4288" kern="1200" spc="-45" baseline="0">
          <a:solidFill>
            <a:schemeClr val="tx1">
              <a:lumMod val="75000"/>
              <a:lumOff val="25000"/>
            </a:schemeClr>
          </a:solidFill>
          <a:latin typeface="+mj-lt"/>
          <a:ea typeface="+mj-ea"/>
          <a:cs typeface="+mj-cs"/>
        </a:defRPr>
      </a:lvl1pPr>
    </p:titleStyle>
    <p:bodyStyle>
      <a:lvl1pPr marL="81683" indent="-81683" algn="l" defTabSz="816834" rtl="0" eaLnBrk="1" latinLnBrk="0" hangingPunct="1">
        <a:lnSpc>
          <a:spcPct val="90000"/>
        </a:lnSpc>
        <a:spcBef>
          <a:spcPts val="1072"/>
        </a:spcBef>
        <a:spcAft>
          <a:spcPts val="179"/>
        </a:spcAft>
        <a:buClr>
          <a:schemeClr val="accent1"/>
        </a:buClr>
        <a:buSzPct val="100000"/>
        <a:buFont typeface="Calibri" panose="020F0502020204030204" pitchFamily="34" charset="0"/>
        <a:buChar char=" "/>
        <a:defRPr sz="1787" kern="1200">
          <a:solidFill>
            <a:schemeClr val="tx1">
              <a:lumMod val="75000"/>
              <a:lumOff val="25000"/>
            </a:schemeClr>
          </a:solidFill>
          <a:latin typeface="+mn-lt"/>
          <a:ea typeface="+mn-ea"/>
          <a:cs typeface="+mn-cs"/>
        </a:defRPr>
      </a:lvl1pPr>
      <a:lvl2pPr marL="343070" indent="-163367" algn="l" defTabSz="816834" rtl="0" eaLnBrk="1" latinLnBrk="0" hangingPunct="1">
        <a:lnSpc>
          <a:spcPct val="90000"/>
        </a:lnSpc>
        <a:spcBef>
          <a:spcPts val="179"/>
        </a:spcBef>
        <a:spcAft>
          <a:spcPts val="357"/>
        </a:spcAft>
        <a:buClr>
          <a:schemeClr val="accent1"/>
        </a:buClr>
        <a:buFont typeface="Calibri" pitchFamily="34" charset="0"/>
        <a:buChar char="◦"/>
        <a:defRPr sz="1608" kern="1200">
          <a:solidFill>
            <a:schemeClr val="tx1">
              <a:lumMod val="75000"/>
              <a:lumOff val="25000"/>
            </a:schemeClr>
          </a:solidFill>
          <a:latin typeface="+mn-lt"/>
          <a:ea typeface="+mn-ea"/>
          <a:cs typeface="+mn-cs"/>
        </a:defRPr>
      </a:lvl2pPr>
      <a:lvl3pPr marL="506437" indent="-163367" algn="l" defTabSz="816834" rtl="0" eaLnBrk="1" latinLnBrk="0" hangingPunct="1">
        <a:lnSpc>
          <a:spcPct val="90000"/>
        </a:lnSpc>
        <a:spcBef>
          <a:spcPts val="179"/>
        </a:spcBef>
        <a:spcAft>
          <a:spcPts val="357"/>
        </a:spcAft>
        <a:buClr>
          <a:schemeClr val="accent1"/>
        </a:buClr>
        <a:buFont typeface="Calibri" pitchFamily="34" charset="0"/>
        <a:buChar char="◦"/>
        <a:defRPr sz="1251" kern="1200">
          <a:solidFill>
            <a:schemeClr val="tx1">
              <a:lumMod val="75000"/>
              <a:lumOff val="25000"/>
            </a:schemeClr>
          </a:solidFill>
          <a:latin typeface="+mn-lt"/>
          <a:ea typeface="+mn-ea"/>
          <a:cs typeface="+mn-cs"/>
        </a:defRPr>
      </a:lvl3pPr>
      <a:lvl4pPr marL="669803" indent="-163367" algn="l" defTabSz="816834" rtl="0" eaLnBrk="1" latinLnBrk="0" hangingPunct="1">
        <a:lnSpc>
          <a:spcPct val="90000"/>
        </a:lnSpc>
        <a:spcBef>
          <a:spcPts val="179"/>
        </a:spcBef>
        <a:spcAft>
          <a:spcPts val="357"/>
        </a:spcAft>
        <a:buClr>
          <a:schemeClr val="accent1"/>
        </a:buClr>
        <a:buFont typeface="Calibri" pitchFamily="34" charset="0"/>
        <a:buChar char="◦"/>
        <a:defRPr sz="1251" kern="1200">
          <a:solidFill>
            <a:schemeClr val="tx1">
              <a:lumMod val="75000"/>
              <a:lumOff val="25000"/>
            </a:schemeClr>
          </a:solidFill>
          <a:latin typeface="+mn-lt"/>
          <a:ea typeface="+mn-ea"/>
          <a:cs typeface="+mn-cs"/>
        </a:defRPr>
      </a:lvl4pPr>
      <a:lvl5pPr marL="833170" indent="-163367" algn="l" defTabSz="816834" rtl="0" eaLnBrk="1" latinLnBrk="0" hangingPunct="1">
        <a:lnSpc>
          <a:spcPct val="90000"/>
        </a:lnSpc>
        <a:spcBef>
          <a:spcPts val="179"/>
        </a:spcBef>
        <a:spcAft>
          <a:spcPts val="357"/>
        </a:spcAft>
        <a:buClr>
          <a:schemeClr val="accent1"/>
        </a:buClr>
        <a:buFont typeface="Calibri" pitchFamily="34" charset="0"/>
        <a:buChar char="◦"/>
        <a:defRPr sz="1251" kern="1200">
          <a:solidFill>
            <a:schemeClr val="tx1">
              <a:lumMod val="75000"/>
              <a:lumOff val="25000"/>
            </a:schemeClr>
          </a:solidFill>
          <a:latin typeface="+mn-lt"/>
          <a:ea typeface="+mn-ea"/>
          <a:cs typeface="+mn-cs"/>
        </a:defRPr>
      </a:lvl5pPr>
      <a:lvl6pPr marL="982630" indent="-204208" algn="l" defTabSz="816834" rtl="0" eaLnBrk="1" latinLnBrk="0" hangingPunct="1">
        <a:lnSpc>
          <a:spcPct val="90000"/>
        </a:lnSpc>
        <a:spcBef>
          <a:spcPts val="179"/>
        </a:spcBef>
        <a:spcAft>
          <a:spcPts val="357"/>
        </a:spcAft>
        <a:buClr>
          <a:schemeClr val="accent1"/>
        </a:buClr>
        <a:buFont typeface="Calibri" pitchFamily="34" charset="0"/>
        <a:buChar char="◦"/>
        <a:defRPr sz="1251" kern="1200">
          <a:solidFill>
            <a:schemeClr val="tx1">
              <a:lumMod val="75000"/>
              <a:lumOff val="25000"/>
            </a:schemeClr>
          </a:solidFill>
          <a:latin typeface="+mn-lt"/>
          <a:ea typeface="+mn-ea"/>
          <a:cs typeface="+mn-cs"/>
        </a:defRPr>
      </a:lvl6pPr>
      <a:lvl7pPr marL="1161290" indent="-204208" algn="l" defTabSz="816834" rtl="0" eaLnBrk="1" latinLnBrk="0" hangingPunct="1">
        <a:lnSpc>
          <a:spcPct val="90000"/>
        </a:lnSpc>
        <a:spcBef>
          <a:spcPts val="179"/>
        </a:spcBef>
        <a:spcAft>
          <a:spcPts val="357"/>
        </a:spcAft>
        <a:buClr>
          <a:schemeClr val="accent1"/>
        </a:buClr>
        <a:buFont typeface="Calibri" pitchFamily="34" charset="0"/>
        <a:buChar char="◦"/>
        <a:defRPr sz="1251" kern="1200">
          <a:solidFill>
            <a:schemeClr val="tx1">
              <a:lumMod val="75000"/>
              <a:lumOff val="25000"/>
            </a:schemeClr>
          </a:solidFill>
          <a:latin typeface="+mn-lt"/>
          <a:ea typeface="+mn-ea"/>
          <a:cs typeface="+mn-cs"/>
        </a:defRPr>
      </a:lvl7pPr>
      <a:lvl8pPr marL="1339950" indent="-204208" algn="l" defTabSz="816834" rtl="0" eaLnBrk="1" latinLnBrk="0" hangingPunct="1">
        <a:lnSpc>
          <a:spcPct val="90000"/>
        </a:lnSpc>
        <a:spcBef>
          <a:spcPts val="179"/>
        </a:spcBef>
        <a:spcAft>
          <a:spcPts val="357"/>
        </a:spcAft>
        <a:buClr>
          <a:schemeClr val="accent1"/>
        </a:buClr>
        <a:buFont typeface="Calibri" pitchFamily="34" charset="0"/>
        <a:buChar char="◦"/>
        <a:defRPr sz="1251" kern="1200">
          <a:solidFill>
            <a:schemeClr val="tx1">
              <a:lumMod val="75000"/>
              <a:lumOff val="25000"/>
            </a:schemeClr>
          </a:solidFill>
          <a:latin typeface="+mn-lt"/>
          <a:ea typeface="+mn-ea"/>
          <a:cs typeface="+mn-cs"/>
        </a:defRPr>
      </a:lvl8pPr>
      <a:lvl9pPr marL="1518610" indent="-204208" algn="l" defTabSz="816834" rtl="0" eaLnBrk="1" latinLnBrk="0" hangingPunct="1">
        <a:lnSpc>
          <a:spcPct val="90000"/>
        </a:lnSpc>
        <a:spcBef>
          <a:spcPts val="179"/>
        </a:spcBef>
        <a:spcAft>
          <a:spcPts val="357"/>
        </a:spcAft>
        <a:buClr>
          <a:schemeClr val="accent1"/>
        </a:buClr>
        <a:buFont typeface="Calibri" pitchFamily="34" charset="0"/>
        <a:buChar char="◦"/>
        <a:defRPr sz="1251" kern="1200">
          <a:solidFill>
            <a:schemeClr val="tx1">
              <a:lumMod val="75000"/>
              <a:lumOff val="25000"/>
            </a:schemeClr>
          </a:solidFill>
          <a:latin typeface="+mn-lt"/>
          <a:ea typeface="+mn-ea"/>
          <a:cs typeface="+mn-cs"/>
        </a:defRPr>
      </a:lvl9pPr>
    </p:bodyStyle>
    <p:otherStyle>
      <a:defPPr>
        <a:defRPr lang="en-US"/>
      </a:defPPr>
      <a:lvl1pPr marL="0" algn="l" defTabSz="816834" rtl="0" eaLnBrk="1" latinLnBrk="0" hangingPunct="1">
        <a:defRPr sz="1608" kern="1200">
          <a:solidFill>
            <a:schemeClr val="tx1"/>
          </a:solidFill>
          <a:latin typeface="+mn-lt"/>
          <a:ea typeface="+mn-ea"/>
          <a:cs typeface="+mn-cs"/>
        </a:defRPr>
      </a:lvl1pPr>
      <a:lvl2pPr marL="408417" algn="l" defTabSz="816834" rtl="0" eaLnBrk="1" latinLnBrk="0" hangingPunct="1">
        <a:defRPr sz="1608" kern="1200">
          <a:solidFill>
            <a:schemeClr val="tx1"/>
          </a:solidFill>
          <a:latin typeface="+mn-lt"/>
          <a:ea typeface="+mn-ea"/>
          <a:cs typeface="+mn-cs"/>
        </a:defRPr>
      </a:lvl2pPr>
      <a:lvl3pPr marL="816834" algn="l" defTabSz="816834" rtl="0" eaLnBrk="1" latinLnBrk="0" hangingPunct="1">
        <a:defRPr sz="1608" kern="1200">
          <a:solidFill>
            <a:schemeClr val="tx1"/>
          </a:solidFill>
          <a:latin typeface="+mn-lt"/>
          <a:ea typeface="+mn-ea"/>
          <a:cs typeface="+mn-cs"/>
        </a:defRPr>
      </a:lvl3pPr>
      <a:lvl4pPr marL="1225250" algn="l" defTabSz="816834" rtl="0" eaLnBrk="1" latinLnBrk="0" hangingPunct="1">
        <a:defRPr sz="1608" kern="1200">
          <a:solidFill>
            <a:schemeClr val="tx1"/>
          </a:solidFill>
          <a:latin typeface="+mn-lt"/>
          <a:ea typeface="+mn-ea"/>
          <a:cs typeface="+mn-cs"/>
        </a:defRPr>
      </a:lvl4pPr>
      <a:lvl5pPr marL="1633667" algn="l" defTabSz="816834" rtl="0" eaLnBrk="1" latinLnBrk="0" hangingPunct="1">
        <a:defRPr sz="1608" kern="1200">
          <a:solidFill>
            <a:schemeClr val="tx1"/>
          </a:solidFill>
          <a:latin typeface="+mn-lt"/>
          <a:ea typeface="+mn-ea"/>
          <a:cs typeface="+mn-cs"/>
        </a:defRPr>
      </a:lvl5pPr>
      <a:lvl6pPr marL="2042084" algn="l" defTabSz="816834" rtl="0" eaLnBrk="1" latinLnBrk="0" hangingPunct="1">
        <a:defRPr sz="1608" kern="1200">
          <a:solidFill>
            <a:schemeClr val="tx1"/>
          </a:solidFill>
          <a:latin typeface="+mn-lt"/>
          <a:ea typeface="+mn-ea"/>
          <a:cs typeface="+mn-cs"/>
        </a:defRPr>
      </a:lvl6pPr>
      <a:lvl7pPr marL="2450501" algn="l" defTabSz="816834" rtl="0" eaLnBrk="1" latinLnBrk="0" hangingPunct="1">
        <a:defRPr sz="1608" kern="1200">
          <a:solidFill>
            <a:schemeClr val="tx1"/>
          </a:solidFill>
          <a:latin typeface="+mn-lt"/>
          <a:ea typeface="+mn-ea"/>
          <a:cs typeface="+mn-cs"/>
        </a:defRPr>
      </a:lvl7pPr>
      <a:lvl8pPr marL="2858917" algn="l" defTabSz="816834" rtl="0" eaLnBrk="1" latinLnBrk="0" hangingPunct="1">
        <a:defRPr sz="1608" kern="1200">
          <a:solidFill>
            <a:schemeClr val="tx1"/>
          </a:solidFill>
          <a:latin typeface="+mn-lt"/>
          <a:ea typeface="+mn-ea"/>
          <a:cs typeface="+mn-cs"/>
        </a:defRPr>
      </a:lvl8pPr>
      <a:lvl9pPr marL="3267334" algn="l" defTabSz="816834" rtl="0" eaLnBrk="1" latinLnBrk="0" hangingPunct="1">
        <a:defRPr sz="160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image" Target="../media/image17.jpeg"/><Relationship Id="rId4" Type="http://schemas.openxmlformats.org/officeDocument/2006/relationships/notesSlide" Target="../notesSlides/notesSlide12.xml"/></Relationships>
</file>

<file path=ppt/slides/_rels/slide3.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20.jpeg"/><Relationship Id="rId4" Type="http://schemas.openxmlformats.org/officeDocument/2006/relationships/image" Target="../media/image19.jpeg"/></Relationships>
</file>

<file path=ppt/slides/_rels/slide3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23.jpeg"/><Relationship Id="rId4" Type="http://schemas.openxmlformats.org/officeDocument/2006/relationships/image" Target="../media/image22.jpeg"/></Relationships>
</file>

<file path=ppt/slides/_rels/slide33.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image" Target="../media/image25.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7.xml"/><Relationship Id="rId1" Type="http://schemas.openxmlformats.org/officeDocument/2006/relationships/slideLayout" Target="../slideLayouts/slideLayout4.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7.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hyperlink" Target="mailto:kerri.hughes@cap-press.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wsbgwNe4Rv4" TargetMode="External"/><Relationship Id="rId2" Type="http://schemas.openxmlformats.org/officeDocument/2006/relationships/slideLayout" Target="../slideLayouts/slideLayout2.xml"/><Relationship Id="rId1" Type="http://schemas.openxmlformats.org/officeDocument/2006/relationships/video" Target="https://www.youtube.com/embed/vmDtewz7KyA" TargetMode="Externa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8BE52D-2F68-489C-BFF2-B26AD61A0182}"/>
              </a:ext>
            </a:extLst>
          </p:cNvPr>
          <p:cNvSpPr>
            <a:spLocks noGrp="1"/>
          </p:cNvSpPr>
          <p:nvPr>
            <p:ph type="ctrTitle"/>
          </p:nvPr>
        </p:nvSpPr>
        <p:spPr/>
        <p:txBody>
          <a:bodyPr>
            <a:normAutofit/>
          </a:bodyPr>
          <a:lstStyle/>
          <a:p>
            <a:r>
              <a:rPr lang="en-US" sz="5400" dirty="0"/>
              <a:t>Arbitration Law, Policy, </a:t>
            </a:r>
            <a:br>
              <a:rPr lang="en-US" sz="5400" dirty="0"/>
            </a:br>
            <a:r>
              <a:rPr lang="en-US" sz="5400" i="1" dirty="0"/>
              <a:t>and </a:t>
            </a:r>
            <a:r>
              <a:rPr lang="en-US" sz="5400" dirty="0"/>
              <a:t>Practice, 2</a:t>
            </a:r>
            <a:r>
              <a:rPr lang="en-US" sz="5400" baseline="30000" dirty="0"/>
              <a:t>nd</a:t>
            </a:r>
            <a:r>
              <a:rPr lang="en-US" sz="5400" dirty="0"/>
              <a:t> Ed. </a:t>
            </a:r>
          </a:p>
        </p:txBody>
      </p:sp>
      <p:sp>
        <p:nvSpPr>
          <p:cNvPr id="5" name="Subtitle 4">
            <a:extLst>
              <a:ext uri="{FF2B5EF4-FFF2-40B4-BE49-F238E27FC236}">
                <a16:creationId xmlns:a16="http://schemas.microsoft.com/office/drawing/2014/main" id="{A9C42419-0C55-4361-B55C-420B62C45898}"/>
              </a:ext>
            </a:extLst>
          </p:cNvPr>
          <p:cNvSpPr>
            <a:spLocks noGrp="1"/>
          </p:cNvSpPr>
          <p:nvPr>
            <p:ph type="subTitle" idx="1"/>
          </p:nvPr>
        </p:nvSpPr>
        <p:spPr/>
        <p:txBody>
          <a:bodyPr/>
          <a:lstStyle/>
          <a:p>
            <a:r>
              <a:rPr lang="en-US" sz="2000" dirty="0"/>
              <a:t>Weston, Blankley, Gross &amp; Huber</a:t>
            </a:r>
          </a:p>
          <a:p>
            <a:r>
              <a:rPr lang="en-US" sz="2000" dirty="0"/>
              <a:t>(Carolina Academic Press 2024)</a:t>
            </a:r>
          </a:p>
          <a:p>
            <a:endParaRPr lang="en-US" dirty="0"/>
          </a:p>
        </p:txBody>
      </p:sp>
    </p:spTree>
    <p:extLst>
      <p:ext uri="{BB962C8B-B14F-4D97-AF65-F5344CB8AC3E}">
        <p14:creationId xmlns:p14="http://schemas.microsoft.com/office/powerpoint/2010/main" val="2611941487"/>
      </p:ext>
    </p:extLst>
  </p:cSld>
  <p:clrMapOvr>
    <a:masterClrMapping/>
  </p:clrMapOvr>
  <p:transition spd="slow">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u="sng" dirty="0"/>
              <a:t>Basic Concept &amp; Definition</a:t>
            </a:r>
            <a:br>
              <a:rPr lang="en-US" dirty="0"/>
            </a:br>
            <a:endParaRPr lang="en-US" dirty="0"/>
          </a:p>
        </p:txBody>
      </p:sp>
      <p:sp>
        <p:nvSpPr>
          <p:cNvPr id="3" name="Content Placeholder 2"/>
          <p:cNvSpPr>
            <a:spLocks noGrp="1"/>
          </p:cNvSpPr>
          <p:nvPr>
            <p:ph idx="1"/>
          </p:nvPr>
        </p:nvSpPr>
        <p:spPr>
          <a:xfrm>
            <a:off x="822959" y="1551963"/>
            <a:ext cx="7787641" cy="4178117"/>
          </a:xfrm>
        </p:spPr>
        <p:txBody>
          <a:bodyPr>
            <a:normAutofit fontScale="92500" lnSpcReduction="20000"/>
          </a:bodyPr>
          <a:lstStyle/>
          <a:p>
            <a:pPr marL="514350" indent="-514350">
              <a:buAutoNum type="arabicPeriod"/>
            </a:pPr>
            <a:r>
              <a:rPr lang="en-US" sz="2600" dirty="0"/>
              <a:t>A Dispute Resolution Process</a:t>
            </a:r>
          </a:p>
          <a:p>
            <a:pPr marL="514350" indent="-514350">
              <a:buAutoNum type="arabicPeriod"/>
            </a:pPr>
            <a:r>
              <a:rPr lang="en-US" sz="2600" u="sng" dirty="0"/>
              <a:t>Creature of contract</a:t>
            </a:r>
            <a:r>
              <a:rPr lang="en-US" sz="2600" dirty="0"/>
              <a:t>;</a:t>
            </a:r>
          </a:p>
          <a:p>
            <a:pPr marL="514350" indent="-514350">
              <a:buAutoNum type="arabicPeriod"/>
            </a:pPr>
            <a:r>
              <a:rPr lang="en-US" sz="2600" dirty="0"/>
              <a:t>Parties agree to submit an existing or future dispute to the final and binding decision of a </a:t>
            </a:r>
            <a:r>
              <a:rPr lang="en-US" sz="2600" u="sng" dirty="0"/>
              <a:t>third party</a:t>
            </a:r>
            <a:r>
              <a:rPr lang="en-US" sz="2600" dirty="0"/>
              <a:t>.</a:t>
            </a:r>
          </a:p>
          <a:p>
            <a:pPr marL="457200" indent="0">
              <a:lnSpc>
                <a:spcPct val="120000"/>
              </a:lnSpc>
              <a:spcBef>
                <a:spcPts val="0"/>
              </a:spcBef>
              <a:spcAft>
                <a:spcPts val="0"/>
              </a:spcAft>
              <a:buNone/>
            </a:pPr>
            <a:r>
              <a:rPr lang="en-US" sz="2600" dirty="0"/>
              <a:t>	* parties may agree as to the identity and selection of the arbitrator; </a:t>
            </a:r>
          </a:p>
          <a:p>
            <a:pPr marL="0" indent="0">
              <a:buNone/>
            </a:pPr>
            <a:r>
              <a:rPr lang="en-US" sz="2600" dirty="0"/>
              <a:t>	* opportunity to be heard</a:t>
            </a:r>
          </a:p>
          <a:p>
            <a:pPr marL="0" indent="0">
              <a:buNone/>
            </a:pPr>
            <a:r>
              <a:rPr lang="en-US" sz="2600" dirty="0"/>
              <a:t>	* Hearing </a:t>
            </a:r>
          </a:p>
          <a:p>
            <a:pPr marL="0" indent="0">
              <a:buNone/>
            </a:pPr>
            <a:r>
              <a:rPr lang="en-US" sz="2600" dirty="0"/>
              <a:t>	* Final Decision </a:t>
            </a:r>
          </a:p>
          <a:p>
            <a:pPr marL="0" indent="0">
              <a:buNone/>
            </a:pPr>
            <a:r>
              <a:rPr lang="en-US" sz="2600" dirty="0"/>
              <a:t>4.   Arbitrator has only powers given by the parties under the K</a:t>
            </a:r>
            <a:r>
              <a:rPr lang="en-US" dirty="0"/>
              <a:t>	</a:t>
            </a:r>
          </a:p>
          <a:p>
            <a:endParaRPr lang="en-US" dirty="0"/>
          </a:p>
        </p:txBody>
      </p:sp>
    </p:spTree>
    <p:extLst>
      <p:ext uri="{BB962C8B-B14F-4D97-AF65-F5344CB8AC3E}">
        <p14:creationId xmlns:p14="http://schemas.microsoft.com/office/powerpoint/2010/main" val="1144529327"/>
      </p:ext>
    </p:extLst>
  </p:cSld>
  <p:clrMapOvr>
    <a:masterClrMapping/>
  </p:clrMapOvr>
  <p:transition spd="slow">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Arbitration Characteristics?</a:t>
            </a:r>
          </a:p>
        </p:txBody>
      </p:sp>
      <p:sp>
        <p:nvSpPr>
          <p:cNvPr id="3" name="Content Placeholder 2"/>
          <p:cNvSpPr>
            <a:spLocks noGrp="1"/>
          </p:cNvSpPr>
          <p:nvPr>
            <p:ph idx="1"/>
          </p:nvPr>
        </p:nvSpPr>
        <p:spPr/>
        <p:txBody>
          <a:bodyPr>
            <a:normAutofit/>
          </a:bodyPr>
          <a:lstStyle/>
          <a:p>
            <a:pPr marL="0" indent="0" algn="ctr">
              <a:buNone/>
            </a:pPr>
            <a:r>
              <a:rPr lang="en-US" sz="3200" dirty="0"/>
              <a:t>(1) consent to have their dispute settled; </a:t>
            </a:r>
          </a:p>
          <a:p>
            <a:pPr marL="0" indent="0" algn="ctr">
              <a:buNone/>
            </a:pPr>
            <a:r>
              <a:rPr lang="en-US" sz="3200" dirty="0"/>
              <a:t>(2) by a third party decision-maker, and </a:t>
            </a:r>
          </a:p>
          <a:p>
            <a:pPr marL="0" indent="0" algn="ctr">
              <a:buNone/>
            </a:pPr>
            <a:r>
              <a:rPr lang="en-US" sz="3200" dirty="0"/>
              <a:t>(3) the award is final and binding.  </a:t>
            </a:r>
          </a:p>
          <a:p>
            <a:pPr algn="ctr"/>
            <a:endParaRPr lang="en-US" sz="3200" dirty="0"/>
          </a:p>
          <a:p>
            <a:pPr algn="ctr"/>
            <a:r>
              <a:rPr lang="en-US" sz="3200" dirty="0"/>
              <a:t>The central element of arbitration is the parties intention or agreement to arbitrate</a:t>
            </a:r>
            <a:endParaRPr lang="en-US" sz="3200" b="1" dirty="0"/>
          </a:p>
          <a:p>
            <a:endParaRPr lang="en-US" dirty="0"/>
          </a:p>
        </p:txBody>
      </p:sp>
    </p:spTree>
    <p:extLst>
      <p:ext uri="{BB962C8B-B14F-4D97-AF65-F5344CB8AC3E}">
        <p14:creationId xmlns:p14="http://schemas.microsoft.com/office/powerpoint/2010/main" val="1063970861"/>
      </p:ext>
    </p:extLst>
  </p:cSld>
  <p:clrMapOvr>
    <a:masterClrMapping/>
  </p:clrMapOvr>
  <p:transition spd="slow">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40859"/>
            <a:ext cx="8077200" cy="688622"/>
          </a:xfrm>
        </p:spPr>
        <p:txBody>
          <a:bodyPr>
            <a:normAutofit fontScale="90000"/>
          </a:bodyPr>
          <a:lstStyle/>
          <a:p>
            <a:pPr lvl="0" indent="914400" fontAlgn="base">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br>
              <a:rPr lang="en-US" altLang="en-US" sz="3100" dirty="0">
                <a:latin typeface="Cambria" pitchFamily="18" charset="0"/>
                <a:ea typeface="Times New Roman" pitchFamily="18" charset="0"/>
                <a:cs typeface="Shruti" pitchFamily="34" charset="0"/>
              </a:rPr>
            </a:br>
            <a:br>
              <a:rPr lang="en-US" altLang="en-US" sz="3100" dirty="0">
                <a:latin typeface="Cambria" pitchFamily="18" charset="0"/>
                <a:ea typeface="Times New Roman" pitchFamily="18" charset="0"/>
                <a:cs typeface="Shruti" pitchFamily="34" charset="0"/>
              </a:rPr>
            </a:br>
            <a:r>
              <a:rPr lang="en-US" altLang="en-US" sz="3100" dirty="0">
                <a:latin typeface="Cambria" pitchFamily="18" charset="0"/>
                <a:ea typeface="Times New Roman" pitchFamily="18" charset="0"/>
                <a:cs typeface="Shruti" pitchFamily="34" charset="0"/>
              </a:rPr>
              <a:t>How Does Arbitration Compare to Other Dispute Resolution Processes?</a:t>
            </a:r>
            <a:endParaRPr lang="en-US" sz="31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11125273"/>
              </p:ext>
            </p:extLst>
          </p:nvPr>
        </p:nvGraphicFramePr>
        <p:xfrm>
          <a:off x="685800" y="1234281"/>
          <a:ext cx="7924800" cy="4485719"/>
        </p:xfrm>
        <a:graphic>
          <a:graphicData uri="http://schemas.openxmlformats.org/drawingml/2006/table">
            <a:tbl>
              <a:tblPr>
                <a:tableStyleId>{5C22544A-7EE6-4342-B048-85BDC9FD1C3A}</a:tableStyleId>
              </a:tblPr>
              <a:tblGrid>
                <a:gridCol w="1828800">
                  <a:extLst>
                    <a:ext uri="{9D8B030D-6E8A-4147-A177-3AD203B41FA5}">
                      <a16:colId xmlns:a16="http://schemas.microsoft.com/office/drawing/2014/main" val="20000"/>
                    </a:ext>
                  </a:extLst>
                </a:gridCol>
                <a:gridCol w="1439333">
                  <a:extLst>
                    <a:ext uri="{9D8B030D-6E8A-4147-A177-3AD203B41FA5}">
                      <a16:colId xmlns:a16="http://schemas.microsoft.com/office/drawing/2014/main" val="20001"/>
                    </a:ext>
                  </a:extLst>
                </a:gridCol>
                <a:gridCol w="1608667">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gridCol w="1524000">
                  <a:extLst>
                    <a:ext uri="{9D8B030D-6E8A-4147-A177-3AD203B41FA5}">
                      <a16:colId xmlns:a16="http://schemas.microsoft.com/office/drawing/2014/main" val="20004"/>
                    </a:ext>
                  </a:extLst>
                </a:gridCol>
              </a:tblGrid>
              <a:tr h="533400">
                <a:tc>
                  <a:txBody>
                    <a:bodyPr/>
                    <a:lstStyle/>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endParaRPr lang="en-US" sz="2000" dirty="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endParaRPr lang="en-US" sz="2000" dirty="0">
                        <a:effectLst/>
                        <a:latin typeface="Times New Roman" panose="02020603050405020304" pitchFamily="18" charset="0"/>
                        <a:ea typeface="Times New Roman"/>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dirty="0">
                          <a:effectLst/>
                          <a:latin typeface="Times New Roman" panose="02020603050405020304" pitchFamily="18" charset="0"/>
                          <a:ea typeface="Times New Roman"/>
                          <a:cs typeface="Times New Roman" panose="02020603050405020304" pitchFamily="18" charset="0"/>
                        </a:rPr>
                        <a:t>Negotiation</a:t>
                      </a:r>
                    </a:p>
                  </a:txBody>
                  <a:tcPr marL="76200" marR="76200" marT="0" marB="0"/>
                </a:tc>
                <a:tc>
                  <a:txBody>
                    <a:bodyPr/>
                    <a:lstStyle/>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endParaRPr lang="en-US" sz="2000" dirty="0">
                        <a:effectLst/>
                        <a:latin typeface="Times New Roman" panose="02020603050405020304" pitchFamily="18" charset="0"/>
                        <a:ea typeface="Times New Roman"/>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dirty="0">
                          <a:effectLst/>
                          <a:latin typeface="Times New Roman" panose="02020603050405020304" pitchFamily="18" charset="0"/>
                          <a:ea typeface="Times New Roman"/>
                          <a:cs typeface="Times New Roman" panose="02020603050405020304" pitchFamily="18" charset="0"/>
                        </a:rPr>
                        <a:t>Mediation</a:t>
                      </a:r>
                    </a:p>
                  </a:txBody>
                  <a:tcPr marL="76200" marR="76200" marT="0" marB="0"/>
                </a:tc>
                <a:tc>
                  <a:txBody>
                    <a:bodyPr/>
                    <a:lstStyle/>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endParaRPr lang="en-US" sz="2000" dirty="0">
                        <a:effectLst/>
                        <a:latin typeface="Times New Roman" panose="02020603050405020304" pitchFamily="18" charset="0"/>
                        <a:ea typeface="Times New Roman"/>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dirty="0">
                          <a:effectLst/>
                          <a:latin typeface="Times New Roman" panose="02020603050405020304" pitchFamily="18" charset="0"/>
                          <a:ea typeface="Times New Roman"/>
                          <a:cs typeface="Times New Roman" panose="02020603050405020304" pitchFamily="18" charset="0"/>
                        </a:rPr>
                        <a:t>Arbitration</a:t>
                      </a:r>
                    </a:p>
                  </a:txBody>
                  <a:tcPr marL="76200" marR="76200" marT="0" marB="0"/>
                </a:tc>
                <a:tc>
                  <a:txBody>
                    <a:bodyPr/>
                    <a:lstStyle/>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endParaRPr lang="en-US" sz="2000" dirty="0">
                        <a:effectLst/>
                        <a:latin typeface="Times New Roman" panose="02020603050405020304" pitchFamily="18" charset="0"/>
                        <a:ea typeface="Times New Roman"/>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dirty="0">
                          <a:effectLst/>
                          <a:latin typeface="Times New Roman" panose="02020603050405020304" pitchFamily="18" charset="0"/>
                          <a:ea typeface="Times New Roman"/>
                          <a:cs typeface="Times New Roman" panose="02020603050405020304" pitchFamily="18" charset="0"/>
                        </a:rPr>
                        <a:t>Litigation</a:t>
                      </a:r>
                    </a:p>
                  </a:txBody>
                  <a:tcPr marL="76200" marR="76200" marT="0" marB="0"/>
                </a:tc>
                <a:extLst>
                  <a:ext uri="{0D108BD9-81ED-4DB2-BD59-A6C34878D82A}">
                    <a16:rowId xmlns:a16="http://schemas.microsoft.com/office/drawing/2014/main" val="10000"/>
                  </a:ext>
                </a:extLst>
              </a:tr>
              <a:tr h="509722">
                <a:tc>
                  <a:txBody>
                    <a:bodyPr/>
                    <a:lstStyle/>
                    <a:p>
                      <a:pPr marL="0" marR="0">
                        <a:lnSpc>
                          <a:spcPts val="600"/>
                        </a:lnSpc>
                        <a:spcBef>
                          <a:spcPts val="0"/>
                        </a:spcBef>
                        <a:spcAft>
                          <a:spcPts val="0"/>
                        </a:spcAf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dirty="0">
                          <a:effectLst/>
                          <a:latin typeface="Times New Roman" panose="02020603050405020304" pitchFamily="18" charset="0"/>
                          <a:cs typeface="Times New Roman" panose="02020603050405020304" pitchFamily="18" charset="0"/>
                        </a:rPr>
                        <a:t>Decision-maker </a:t>
                      </a:r>
                      <a:endParaRPr lang="en-US" sz="2000" dirty="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a:cs typeface="Times New Roman" panose="02020603050405020304" pitchFamily="18" charset="0"/>
                      </a:endParaRPr>
                    </a:p>
                  </a:txBody>
                  <a:tcPr marL="76200" marR="76200" marT="0" marB="0"/>
                </a:tc>
                <a:extLst>
                  <a:ext uri="{0D108BD9-81ED-4DB2-BD59-A6C34878D82A}">
                    <a16:rowId xmlns:a16="http://schemas.microsoft.com/office/drawing/2014/main" val="10001"/>
                  </a:ext>
                </a:extLst>
              </a:tr>
              <a:tr h="488200">
                <a:tc>
                  <a:txBody>
                    <a:bodyPr/>
                    <a:lstStyle/>
                    <a:p>
                      <a:pPr marL="0" marR="0">
                        <a:lnSpc>
                          <a:spcPts val="600"/>
                        </a:lnSpc>
                        <a:spcBef>
                          <a:spcPts val="0"/>
                        </a:spcBef>
                        <a:spcAft>
                          <a:spcPts val="0"/>
                        </a:spcAf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dirty="0">
                          <a:effectLst/>
                          <a:latin typeface="Times New Roman" panose="02020603050405020304" pitchFamily="18" charset="0"/>
                          <a:cs typeface="Times New Roman" panose="02020603050405020304" pitchFamily="18" charset="0"/>
                        </a:rPr>
                        <a:t>cost?</a:t>
                      </a:r>
                      <a:endParaRPr lang="en-US" sz="2000" dirty="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Times New Roman"/>
                        <a:cs typeface="Times New Roman" panose="02020603050405020304" pitchFamily="18" charset="0"/>
                      </a:endParaRPr>
                    </a:p>
                  </a:txBody>
                  <a:tcPr marL="76200" marR="76200" marT="0" marB="0"/>
                </a:tc>
                <a:extLst>
                  <a:ext uri="{0D108BD9-81ED-4DB2-BD59-A6C34878D82A}">
                    <a16:rowId xmlns:a16="http://schemas.microsoft.com/office/drawing/2014/main" val="10002"/>
                  </a:ext>
                </a:extLst>
              </a:tr>
              <a:tr h="554097">
                <a:tc>
                  <a:txBody>
                    <a:bodyPr/>
                    <a:lstStyle/>
                    <a:p>
                      <a:pPr marL="0" marR="0">
                        <a:lnSpc>
                          <a:spcPts val="600"/>
                        </a:lnSpc>
                        <a:spcBef>
                          <a:spcPts val="0"/>
                        </a:spcBef>
                        <a:spcAft>
                          <a:spcPts val="0"/>
                        </a:spcAf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dirty="0">
                          <a:effectLst/>
                          <a:latin typeface="Times New Roman" panose="02020603050405020304" pitchFamily="18" charset="0"/>
                          <a:cs typeface="Times New Roman" panose="02020603050405020304" pitchFamily="18" charset="0"/>
                        </a:rPr>
                        <a:t>Information?</a:t>
                      </a:r>
                      <a:endParaRPr lang="en-US" sz="2000" dirty="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a:cs typeface="Times New Roman" panose="02020603050405020304" pitchFamily="18" charset="0"/>
                      </a:endParaRPr>
                    </a:p>
                  </a:txBody>
                  <a:tcPr marL="76200" marR="76200" marT="0" marB="0"/>
                </a:tc>
                <a:extLst>
                  <a:ext uri="{0D108BD9-81ED-4DB2-BD59-A6C34878D82A}">
                    <a16:rowId xmlns:a16="http://schemas.microsoft.com/office/drawing/2014/main" val="10003"/>
                  </a:ext>
                </a:extLst>
              </a:tr>
              <a:tr h="353445">
                <a:tc>
                  <a:txBody>
                    <a:bodyPr/>
                    <a:lstStyle/>
                    <a:p>
                      <a:pPr marL="0" marR="0">
                        <a:lnSpc>
                          <a:spcPts val="600"/>
                        </a:lnSpc>
                        <a:spcBef>
                          <a:spcPts val="0"/>
                        </a:spcBef>
                        <a:spcAft>
                          <a:spcPts val="0"/>
                        </a:spcAf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dirty="0">
                          <a:effectLst/>
                          <a:latin typeface="Times New Roman" panose="02020603050405020304" pitchFamily="18" charset="0"/>
                          <a:cs typeface="Times New Roman" panose="02020603050405020304" pitchFamily="18" charset="0"/>
                        </a:rPr>
                        <a:t>Tone?</a:t>
                      </a:r>
                      <a:endParaRPr lang="en-US" sz="2000" dirty="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a:cs typeface="Times New Roman" panose="02020603050405020304" pitchFamily="18" charset="0"/>
                      </a:endParaRPr>
                    </a:p>
                  </a:txBody>
                  <a:tcPr marL="76200" marR="76200" marT="0" marB="0"/>
                </a:tc>
                <a:extLst>
                  <a:ext uri="{0D108BD9-81ED-4DB2-BD59-A6C34878D82A}">
                    <a16:rowId xmlns:a16="http://schemas.microsoft.com/office/drawing/2014/main" val="10004"/>
                  </a:ext>
                </a:extLst>
              </a:tr>
              <a:tr h="457200">
                <a:tc>
                  <a:txBody>
                    <a:bodyPr/>
                    <a:lstStyle/>
                    <a:p>
                      <a:pPr marL="0" marR="0">
                        <a:lnSpc>
                          <a:spcPts val="600"/>
                        </a:lnSpc>
                        <a:spcBef>
                          <a:spcPts val="0"/>
                        </a:spcBef>
                        <a:spcAft>
                          <a:spcPts val="0"/>
                        </a:spcAf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dirty="0">
                          <a:effectLst/>
                          <a:latin typeface="Times New Roman" panose="02020603050405020304" pitchFamily="18" charset="0"/>
                          <a:cs typeface="Times New Roman" panose="02020603050405020304" pitchFamily="18" charset="0"/>
                        </a:rPr>
                        <a:t>standards?</a:t>
                      </a:r>
                      <a:endParaRPr lang="en-US" sz="2000" dirty="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a:cs typeface="Times New Roman" panose="02020603050405020304" pitchFamily="18" charset="0"/>
                      </a:endParaRPr>
                    </a:p>
                  </a:txBody>
                  <a:tcPr marL="76200" marR="76200" marT="0" marB="0"/>
                </a:tc>
                <a:extLst>
                  <a:ext uri="{0D108BD9-81ED-4DB2-BD59-A6C34878D82A}">
                    <a16:rowId xmlns:a16="http://schemas.microsoft.com/office/drawing/2014/main" val="10005"/>
                  </a:ext>
                </a:extLst>
              </a:tr>
              <a:tr h="457200">
                <a:tc>
                  <a:txBody>
                    <a:bodyPr/>
                    <a:lstStyle/>
                    <a:p>
                      <a:pPr marL="0" marR="0">
                        <a:lnSpc>
                          <a:spcPts val="600"/>
                        </a:lnSpc>
                        <a:spcBef>
                          <a:spcPts val="0"/>
                        </a:spcBef>
                        <a:spcAft>
                          <a:spcPts val="0"/>
                        </a:spcAf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dirty="0">
                          <a:effectLst/>
                          <a:latin typeface="Times New Roman" panose="02020603050405020304" pitchFamily="18" charset="0"/>
                          <a:cs typeface="Times New Roman" panose="02020603050405020304" pitchFamily="18" charset="0"/>
                        </a:rPr>
                        <a:t>binding?</a:t>
                      </a:r>
                      <a:endParaRPr lang="en-US" sz="2000" dirty="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a:cs typeface="Times New Roman" panose="02020603050405020304" pitchFamily="18" charset="0"/>
                      </a:endParaRPr>
                    </a:p>
                  </a:txBody>
                  <a:tcPr marL="76200" marR="76200" marT="0" marB="0"/>
                </a:tc>
                <a:extLst>
                  <a:ext uri="{0D108BD9-81ED-4DB2-BD59-A6C34878D82A}">
                    <a16:rowId xmlns:a16="http://schemas.microsoft.com/office/drawing/2014/main" val="10006"/>
                  </a:ext>
                </a:extLst>
              </a:tr>
              <a:tr h="457200">
                <a:tc>
                  <a:txBody>
                    <a:bodyPr/>
                    <a:lstStyle/>
                    <a:p>
                      <a:pPr marL="0" marR="0">
                        <a:lnSpc>
                          <a:spcPts val="600"/>
                        </a:lnSpc>
                        <a:spcBef>
                          <a:spcPts val="0"/>
                        </a:spcBef>
                        <a:spcAft>
                          <a:spcPts val="0"/>
                        </a:spcAf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dirty="0">
                          <a:effectLst/>
                          <a:latin typeface="Times New Roman" panose="02020603050405020304" pitchFamily="18" charset="0"/>
                          <a:cs typeface="Times New Roman" panose="02020603050405020304" pitchFamily="18" charset="0"/>
                        </a:rPr>
                        <a:t>appeal?</a:t>
                      </a:r>
                      <a:endParaRPr lang="en-US" sz="2000" dirty="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Times New Roman"/>
                        <a:cs typeface="Times New Roman" panose="02020603050405020304" pitchFamily="18" charset="0"/>
                      </a:endParaRPr>
                    </a:p>
                  </a:txBody>
                  <a:tcPr marL="76200" marR="76200" marT="0" marB="0"/>
                </a:tc>
                <a:extLst>
                  <a:ext uri="{0D108BD9-81ED-4DB2-BD59-A6C34878D82A}">
                    <a16:rowId xmlns:a16="http://schemas.microsoft.com/office/drawing/2014/main" val="10007"/>
                  </a:ext>
                </a:extLst>
              </a:tr>
              <a:tr h="533400">
                <a:tc>
                  <a:txBody>
                    <a:bodyPr/>
                    <a:lstStyle/>
                    <a:p>
                      <a:pPr marL="0" marR="0">
                        <a:lnSpc>
                          <a:spcPts val="600"/>
                        </a:lnSpc>
                        <a:spcBef>
                          <a:spcPts val="0"/>
                        </a:spcBef>
                        <a:spcAft>
                          <a:spcPts val="0"/>
                        </a:spcAf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dirty="0">
                          <a:effectLst/>
                          <a:latin typeface="Times New Roman" panose="02020603050405020304" pitchFamily="18" charset="0"/>
                          <a:cs typeface="Times New Roman" panose="02020603050405020304" pitchFamily="18" charset="0"/>
                        </a:rPr>
                        <a:t>publicity?</a:t>
                      </a:r>
                      <a:endParaRPr lang="en-US" sz="2000" dirty="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Times New Roman"/>
                        <a:cs typeface="Times New Roman" panose="02020603050405020304" pitchFamily="18" charset="0"/>
                      </a:endParaRPr>
                    </a:p>
                  </a:txBody>
                  <a:tcPr marL="76200" marR="76200" marT="0" marB="0"/>
                </a:tc>
                <a:tc>
                  <a:txBody>
                    <a:bodyPr/>
                    <a:lstStyle/>
                    <a:p>
                      <a:pPr marL="0" marR="0">
                        <a:lnSpc>
                          <a:spcPts val="600"/>
                        </a:lnSpc>
                        <a:spcBef>
                          <a:spcPts val="0"/>
                        </a:spcBef>
                        <a:spcAft>
                          <a:spcPts val="0"/>
                        </a:spcAf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cs typeface="Times New Roman" panose="02020603050405020304" pitchFamily="18" charset="0"/>
                      </a:endParaRPr>
                    </a:p>
                    <a:p>
                      <a:pPr marL="0" marR="0">
                        <a:spcBef>
                          <a:spcPts val="0"/>
                        </a:spcBef>
                        <a:spcAft>
                          <a:spcPts val="29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2000" cap="small"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Times New Roman"/>
                        <a:cs typeface="Times New Roman" panose="02020603050405020304" pitchFamily="18" charset="0"/>
                      </a:endParaRPr>
                    </a:p>
                  </a:txBody>
                  <a:tcPr marL="76200" marR="76200" marT="0" marB="0"/>
                </a:tc>
                <a:extLst>
                  <a:ext uri="{0D108BD9-81ED-4DB2-BD59-A6C34878D82A}">
                    <a16:rowId xmlns:a16="http://schemas.microsoft.com/office/drawing/2014/main" val="10008"/>
                  </a:ext>
                </a:extLst>
              </a:tr>
            </a:tbl>
          </a:graphicData>
        </a:graphic>
      </p:graphicFrame>
      <p:sp>
        <p:nvSpPr>
          <p:cNvPr id="5" name="Rectangle 1"/>
          <p:cNvSpPr>
            <a:spLocks noChangeArrowheads="1"/>
          </p:cNvSpPr>
          <p:nvPr/>
        </p:nvSpPr>
        <p:spPr bwMode="auto">
          <a:xfrm>
            <a:off x="1828800" y="2494113"/>
            <a:ext cx="11079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914400"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defRPr>
                <a:solidFill>
                  <a:schemeClr val="tx1"/>
                </a:solidFill>
                <a:latin typeface="Arial" pitchFamily="34" charset="0"/>
                <a:cs typeface="Arial" pitchFamily="34" charset="0"/>
              </a:defRPr>
            </a:lvl1pPr>
            <a:lvl2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defRPr>
                <a:solidFill>
                  <a:schemeClr val="tx1"/>
                </a:solidFill>
                <a:latin typeface="Arial" pitchFamily="34" charset="0"/>
                <a:cs typeface="Arial" pitchFamily="34" charset="0"/>
              </a:defRPr>
            </a:lvl2pPr>
            <a:lvl3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defRPr>
                <a:solidFill>
                  <a:schemeClr val="tx1"/>
                </a:solidFill>
                <a:latin typeface="Arial" pitchFamily="34" charset="0"/>
                <a:cs typeface="Arial" pitchFamily="34" charset="0"/>
              </a:defRPr>
            </a:lvl3pPr>
            <a:lvl4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defRPr>
                <a:solidFill>
                  <a:schemeClr val="tx1"/>
                </a:solidFill>
                <a:latin typeface="Arial" pitchFamily="34" charset="0"/>
                <a:cs typeface="Arial" pitchFamily="34" charset="0"/>
              </a:defRPr>
            </a:lvl4pPr>
            <a:lvl5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defRPr>
                <a:solidFill>
                  <a:schemeClr val="tx1"/>
                </a:solidFill>
                <a:latin typeface="Arial" pitchFamily="34" charset="0"/>
                <a:cs typeface="Arial" pitchFamily="34" charset="0"/>
              </a:defRPr>
            </a:lvl5pPr>
            <a:lvl6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defRPr>
                <a:solidFill>
                  <a:schemeClr val="tx1"/>
                </a:solidFill>
                <a:latin typeface="Arial" pitchFamily="34" charset="0"/>
                <a:cs typeface="Arial" pitchFamily="34" charset="0"/>
              </a:defRPr>
            </a:lvl6pPr>
            <a:lvl7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defRPr>
                <a:solidFill>
                  <a:schemeClr val="tx1"/>
                </a:solidFill>
                <a:latin typeface="Arial" pitchFamily="34" charset="0"/>
                <a:cs typeface="Arial" pitchFamily="34" charset="0"/>
              </a:defRPr>
            </a:lvl7pPr>
            <a:lvl8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defRPr>
                <a:solidFill>
                  <a:schemeClr val="tx1"/>
                </a:solidFill>
                <a:latin typeface="Arial" pitchFamily="34" charset="0"/>
                <a:cs typeface="Arial" pitchFamily="34" charset="0"/>
              </a:defRPr>
            </a:lvl8pPr>
            <a:lvl9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Lst>
              <a:defRPr>
                <a:solidFill>
                  <a:schemeClr val="tx1"/>
                </a:solidFill>
                <a:latin typeface="Arial" pitchFamily="34" charset="0"/>
                <a:cs typeface="Arial" pitchFamily="34" charset="0"/>
              </a:defRPr>
            </a:lvl9pPr>
          </a:lstStyle>
          <a:p>
            <a:pPr marL="0" marR="0" lvl="0" indent="914400" algn="l" defTabSz="914400" rtl="0" eaLnBrk="0" fontAlgn="base" latinLnBrk="0" hangingPunct="0">
              <a:lnSpc>
                <a:spcPct val="100000"/>
              </a:lnSpc>
              <a:spcBef>
                <a:spcPct val="0"/>
              </a:spcBef>
              <a:spcAft>
                <a:spcPct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108055774"/>
      </p:ext>
    </p:extLst>
  </p:cSld>
  <p:clrMapOvr>
    <a:masterClrMapping/>
  </p:clrMapOvr>
  <p:transition spd="slow">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a:t>Dispute Resolution Processes</a:t>
            </a:r>
            <a:br>
              <a:rPr lang="en-US" dirty="0"/>
            </a:br>
            <a:endParaRPr lang="en-US" dirty="0"/>
          </a:p>
        </p:txBody>
      </p:sp>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9418" y="1158081"/>
            <a:ext cx="8915400" cy="4571054"/>
          </a:xfrm>
        </p:spPr>
      </p:pic>
    </p:spTree>
    <p:extLst>
      <p:ext uri="{BB962C8B-B14F-4D97-AF65-F5344CB8AC3E}">
        <p14:creationId xmlns:p14="http://schemas.microsoft.com/office/powerpoint/2010/main" val="1044483711"/>
      </p:ext>
    </p:extLst>
  </p:cSld>
  <p:clrMapOvr>
    <a:masterClrMapping/>
  </p:clrMapOvr>
  <p:transition spd="slow">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Compare &amp; Contrast</a:t>
            </a:r>
          </a:p>
        </p:txBody>
      </p:sp>
      <p:sp>
        <p:nvSpPr>
          <p:cNvPr id="6" name="Text Placeholder 5"/>
          <p:cNvSpPr>
            <a:spLocks noGrp="1"/>
          </p:cNvSpPr>
          <p:nvPr>
            <p:ph type="body" idx="1"/>
          </p:nvPr>
        </p:nvSpPr>
        <p:spPr/>
        <p:txBody>
          <a:bodyPr/>
          <a:lstStyle/>
          <a:p>
            <a:r>
              <a:rPr lang="en-US" dirty="0"/>
              <a:t>Arbitration		</a:t>
            </a:r>
          </a:p>
        </p:txBody>
      </p:sp>
      <p:sp>
        <p:nvSpPr>
          <p:cNvPr id="7" name="Content Placeholder 6"/>
          <p:cNvSpPr>
            <a:spLocks noGrp="1"/>
          </p:cNvSpPr>
          <p:nvPr>
            <p:ph sz="half" idx="2"/>
          </p:nvPr>
        </p:nvSpPr>
        <p:spPr/>
        <p:txBody>
          <a:bodyPr/>
          <a:lstStyle/>
          <a:p>
            <a:endParaRPr lang="en-US" dirty="0"/>
          </a:p>
        </p:txBody>
      </p:sp>
      <p:sp>
        <p:nvSpPr>
          <p:cNvPr id="8" name="Text Placeholder 7"/>
          <p:cNvSpPr>
            <a:spLocks noGrp="1"/>
          </p:cNvSpPr>
          <p:nvPr>
            <p:ph type="body" sz="quarter" idx="3"/>
          </p:nvPr>
        </p:nvSpPr>
        <p:spPr/>
        <p:txBody>
          <a:bodyPr/>
          <a:lstStyle/>
          <a:p>
            <a:r>
              <a:rPr lang="en-US" dirty="0"/>
              <a:t>Litigation</a:t>
            </a:r>
          </a:p>
        </p:txBody>
      </p:sp>
      <p:sp>
        <p:nvSpPr>
          <p:cNvPr id="9" name="Content Placeholder 8"/>
          <p:cNvSpPr>
            <a:spLocks noGrp="1"/>
          </p:cNvSpPr>
          <p:nvPr>
            <p:ph sz="quarter" idx="4"/>
          </p:nvPr>
        </p:nvSpPr>
        <p:spPr/>
        <p:txBody>
          <a:bodyPr/>
          <a:lstStyle/>
          <a:p>
            <a:endParaRPr lang="en-US"/>
          </a:p>
        </p:txBody>
      </p:sp>
    </p:spTree>
    <p:extLst>
      <p:ext uri="{BB962C8B-B14F-4D97-AF65-F5344CB8AC3E}">
        <p14:creationId xmlns:p14="http://schemas.microsoft.com/office/powerpoint/2010/main" val="3011357951"/>
      </p:ext>
    </p:extLst>
  </p:cSld>
  <p:clrMapOvr>
    <a:masterClrMapping/>
  </p:clrMapOvr>
  <p:transition spd="slow">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22960" y="256020"/>
            <a:ext cx="7543800" cy="902061"/>
          </a:xfrm>
        </p:spPr>
        <p:txBody>
          <a:bodyPr>
            <a:normAutofit/>
          </a:bodyPr>
          <a:lstStyle/>
          <a:p>
            <a:pPr algn="ctr"/>
            <a:r>
              <a:rPr lang="en-US" sz="3200" dirty="0"/>
              <a:t>Compare &amp; Contrast</a:t>
            </a:r>
          </a:p>
        </p:txBody>
      </p:sp>
      <p:sp>
        <p:nvSpPr>
          <p:cNvPr id="6" name="Text Placeholder 5"/>
          <p:cNvSpPr>
            <a:spLocks noGrp="1"/>
          </p:cNvSpPr>
          <p:nvPr>
            <p:ph type="body" idx="1"/>
          </p:nvPr>
        </p:nvSpPr>
        <p:spPr>
          <a:xfrm>
            <a:off x="822960" y="1649056"/>
            <a:ext cx="3703320" cy="499626"/>
          </a:xfrm>
        </p:spPr>
        <p:txBody>
          <a:bodyPr/>
          <a:lstStyle/>
          <a:p>
            <a:pPr algn="ctr"/>
            <a:r>
              <a:rPr lang="en-US" dirty="0"/>
              <a:t>Arbitration		</a:t>
            </a:r>
          </a:p>
        </p:txBody>
      </p:sp>
      <p:sp>
        <p:nvSpPr>
          <p:cNvPr id="7" name="Content Placeholder 6"/>
          <p:cNvSpPr>
            <a:spLocks noGrp="1"/>
          </p:cNvSpPr>
          <p:nvPr>
            <p:ph sz="half" idx="2"/>
          </p:nvPr>
        </p:nvSpPr>
        <p:spPr>
          <a:xfrm>
            <a:off x="822960" y="2072481"/>
            <a:ext cx="3703320" cy="3170305"/>
          </a:xfrm>
        </p:spPr>
        <p:txBody>
          <a:bodyPr>
            <a:noAutofit/>
          </a:bodyPr>
          <a:lstStyle/>
          <a:p>
            <a:pPr marL="0" indent="0">
              <a:spcBef>
                <a:spcPts val="0"/>
              </a:spcBef>
              <a:spcAft>
                <a:spcPts val="0"/>
              </a:spcAft>
            </a:pPr>
            <a:r>
              <a:rPr lang="en-US" sz="2400" dirty="0"/>
              <a:t>Relative Speed &amp; Economy</a:t>
            </a:r>
          </a:p>
          <a:p>
            <a:pPr marL="0" indent="0">
              <a:spcBef>
                <a:spcPts val="0"/>
              </a:spcBef>
              <a:spcAft>
                <a:spcPts val="0"/>
              </a:spcAft>
            </a:pPr>
            <a:r>
              <a:rPr lang="en-US" sz="2400" dirty="0"/>
              <a:t>Privacy </a:t>
            </a:r>
          </a:p>
          <a:p>
            <a:pPr marL="0" indent="0">
              <a:spcBef>
                <a:spcPts val="0"/>
              </a:spcBef>
              <a:spcAft>
                <a:spcPts val="0"/>
              </a:spcAft>
            </a:pPr>
            <a:r>
              <a:rPr lang="en-US" sz="2400" dirty="0"/>
              <a:t>Avoid Precedent	</a:t>
            </a:r>
          </a:p>
          <a:p>
            <a:pPr marL="0" indent="0">
              <a:spcBef>
                <a:spcPts val="0"/>
              </a:spcBef>
              <a:spcAft>
                <a:spcPts val="0"/>
              </a:spcAft>
            </a:pPr>
            <a:r>
              <a:rPr lang="en-US" sz="2400" dirty="0"/>
              <a:t>Select Decision Maker(s)</a:t>
            </a:r>
          </a:p>
          <a:p>
            <a:pPr marL="0" indent="0">
              <a:spcBef>
                <a:spcPts val="0"/>
              </a:spcBef>
              <a:spcAft>
                <a:spcPts val="0"/>
              </a:spcAft>
            </a:pPr>
            <a:r>
              <a:rPr lang="en-US" sz="2400" dirty="0"/>
              <a:t>Industry Expertise</a:t>
            </a:r>
          </a:p>
          <a:p>
            <a:pPr marL="0" indent="0">
              <a:spcBef>
                <a:spcPts val="0"/>
              </a:spcBef>
              <a:spcAft>
                <a:spcPts val="0"/>
              </a:spcAft>
            </a:pPr>
            <a:r>
              <a:rPr lang="en-US" sz="2400" dirty="0"/>
              <a:t>Informal, Process Flexibility</a:t>
            </a:r>
          </a:p>
          <a:p>
            <a:pPr marL="0" indent="0">
              <a:spcBef>
                <a:spcPts val="0"/>
              </a:spcBef>
              <a:spcAft>
                <a:spcPts val="0"/>
              </a:spcAft>
            </a:pPr>
            <a:r>
              <a:rPr lang="en-US" sz="2400" dirty="0"/>
              <a:t>Select Choice Law, </a:t>
            </a:r>
            <a:r>
              <a:rPr lang="en-US" sz="2400" dirty="0" err="1"/>
              <a:t>Situs</a:t>
            </a:r>
            <a:endParaRPr lang="en-US" sz="2400" dirty="0"/>
          </a:p>
          <a:p>
            <a:pPr marL="0" indent="0">
              <a:spcBef>
                <a:spcPts val="0"/>
              </a:spcBef>
              <a:spcAft>
                <a:spcPts val="0"/>
              </a:spcAft>
            </a:pPr>
            <a:r>
              <a:rPr lang="en-US" sz="2400" dirty="0"/>
              <a:t>Final &amp; Binding</a:t>
            </a:r>
          </a:p>
          <a:p>
            <a:pPr marL="0" indent="0">
              <a:spcBef>
                <a:spcPts val="0"/>
              </a:spcBef>
              <a:spcAft>
                <a:spcPts val="0"/>
              </a:spcAft>
            </a:pPr>
            <a:r>
              <a:rPr lang="en-US" sz="2400" dirty="0"/>
              <a:t>Certainty</a:t>
            </a:r>
          </a:p>
          <a:p>
            <a:pPr marL="0" indent="0">
              <a:spcBef>
                <a:spcPts val="0"/>
              </a:spcBef>
              <a:spcAft>
                <a:spcPts val="0"/>
              </a:spcAft>
            </a:pPr>
            <a:r>
              <a:rPr lang="en-US" sz="2400" dirty="0"/>
              <a:t>Business relationships</a:t>
            </a:r>
          </a:p>
          <a:p>
            <a:pPr marL="0" indent="0">
              <a:spcBef>
                <a:spcPts val="0"/>
              </a:spcBef>
              <a:spcAft>
                <a:spcPts val="0"/>
              </a:spcAft>
            </a:pPr>
            <a:r>
              <a:rPr lang="en-US" sz="2400" dirty="0"/>
              <a:t>Fairness concerns?</a:t>
            </a:r>
          </a:p>
          <a:p>
            <a:pPr marL="0" indent="0">
              <a:spcBef>
                <a:spcPts val="0"/>
              </a:spcBef>
              <a:spcAft>
                <a:spcPts val="0"/>
              </a:spcAft>
            </a:pPr>
            <a:endParaRPr lang="en-US" sz="2400" dirty="0"/>
          </a:p>
        </p:txBody>
      </p:sp>
      <p:sp>
        <p:nvSpPr>
          <p:cNvPr id="8" name="Text Placeholder 7"/>
          <p:cNvSpPr>
            <a:spLocks noGrp="1"/>
          </p:cNvSpPr>
          <p:nvPr>
            <p:ph type="body" sz="quarter" idx="3"/>
          </p:nvPr>
        </p:nvSpPr>
        <p:spPr>
          <a:xfrm>
            <a:off x="4663440" y="1649055"/>
            <a:ext cx="3703320" cy="499627"/>
          </a:xfrm>
        </p:spPr>
        <p:txBody>
          <a:bodyPr/>
          <a:lstStyle/>
          <a:p>
            <a:pPr algn="ctr"/>
            <a:r>
              <a:rPr lang="en-US" dirty="0"/>
              <a:t>Litigation</a:t>
            </a:r>
          </a:p>
        </p:txBody>
      </p:sp>
      <p:sp>
        <p:nvSpPr>
          <p:cNvPr id="9" name="Content Placeholder 8"/>
          <p:cNvSpPr>
            <a:spLocks noGrp="1"/>
          </p:cNvSpPr>
          <p:nvPr>
            <p:ph sz="quarter" idx="4"/>
          </p:nvPr>
        </p:nvSpPr>
        <p:spPr>
          <a:xfrm>
            <a:off x="4663440" y="2148682"/>
            <a:ext cx="4099560" cy="3094104"/>
          </a:xfrm>
        </p:spPr>
        <p:txBody>
          <a:bodyPr>
            <a:noAutofit/>
          </a:bodyPr>
          <a:lstStyle/>
          <a:p>
            <a:r>
              <a:rPr lang="en-US" sz="2400" dirty="0"/>
              <a:t>1-3 years</a:t>
            </a:r>
          </a:p>
          <a:p>
            <a:r>
              <a:rPr lang="en-US" sz="2400" dirty="0"/>
              <a:t>Public Record</a:t>
            </a:r>
          </a:p>
          <a:p>
            <a:r>
              <a:rPr lang="en-US" sz="2400" dirty="0"/>
              <a:t>Precedent</a:t>
            </a:r>
          </a:p>
          <a:p>
            <a:r>
              <a:rPr lang="en-US" sz="2400" dirty="0"/>
              <a:t>Randomly Assigned Judge</a:t>
            </a:r>
          </a:p>
          <a:p>
            <a:r>
              <a:rPr lang="en-US" sz="2400" dirty="0"/>
              <a:t>Formality, Procedures, Rules of Evidence</a:t>
            </a:r>
          </a:p>
          <a:p>
            <a:r>
              <a:rPr lang="en-US" sz="2400" dirty="0"/>
              <a:t>Rights to Appeal</a:t>
            </a:r>
          </a:p>
          <a:p>
            <a:r>
              <a:rPr lang="en-US" sz="2400" dirty="0"/>
              <a:t>Judicial Review</a:t>
            </a:r>
          </a:p>
        </p:txBody>
      </p:sp>
    </p:spTree>
    <p:extLst>
      <p:ext uri="{BB962C8B-B14F-4D97-AF65-F5344CB8AC3E}">
        <p14:creationId xmlns:p14="http://schemas.microsoft.com/office/powerpoint/2010/main" val="3519424483"/>
      </p:ext>
    </p:extLst>
  </p:cSld>
  <p:clrMapOvr>
    <a:masterClrMapping/>
  </p:clrMapOvr>
  <p:transition spd="slow">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FD4EBDC-9585-48A5-BE6F-70CCF6F80B80}"/>
              </a:ext>
            </a:extLst>
          </p:cNvPr>
          <p:cNvSpPr>
            <a:spLocks noGrp="1"/>
          </p:cNvSpPr>
          <p:nvPr>
            <p:ph type="title"/>
          </p:nvPr>
        </p:nvSpPr>
        <p:spPr/>
        <p:txBody>
          <a:bodyPr/>
          <a:lstStyle/>
          <a:p>
            <a:r>
              <a:rPr lang="en-US" sz="7200" dirty="0"/>
              <a:t>Why arbitrate?</a:t>
            </a:r>
            <a:endParaRPr lang="en-US" dirty="0"/>
          </a:p>
        </p:txBody>
      </p:sp>
      <p:sp>
        <p:nvSpPr>
          <p:cNvPr id="5" name="Text Placeholder 4">
            <a:extLst>
              <a:ext uri="{FF2B5EF4-FFF2-40B4-BE49-F238E27FC236}">
                <a16:creationId xmlns:a16="http://schemas.microsoft.com/office/drawing/2014/main" id="{5823C51F-638A-44F2-B915-D4885843BF5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128727502"/>
      </p:ext>
    </p:extLst>
  </p:cSld>
  <p:clrMapOvr>
    <a:masterClrMapping/>
  </p:clrMapOvr>
  <p:transition spd="slow">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Benefits &amp; Drawbacks of Arbitration?</a:t>
            </a:r>
          </a:p>
        </p:txBody>
      </p:sp>
      <p:sp>
        <p:nvSpPr>
          <p:cNvPr id="3" name="Content Placeholder 2"/>
          <p:cNvSpPr>
            <a:spLocks noGrp="1"/>
          </p:cNvSpPr>
          <p:nvPr>
            <p:ph idx="1"/>
          </p:nvPr>
        </p:nvSpPr>
        <p:spPr/>
        <p:txBody>
          <a:bodyPr>
            <a:normAutofit/>
          </a:bodyPr>
          <a:lstStyle/>
          <a:p>
            <a:r>
              <a:rPr lang="en-US" sz="3200" dirty="0"/>
              <a:t>Should parties be able to select a private individual to decide a legal dispute?</a:t>
            </a:r>
          </a:p>
          <a:p>
            <a:endParaRPr lang="en-US" sz="3200" dirty="0"/>
          </a:p>
          <a:p>
            <a:r>
              <a:rPr lang="en-US" sz="3200" dirty="0"/>
              <a:t>Other concerns?</a:t>
            </a:r>
          </a:p>
          <a:p>
            <a:endParaRPr lang="en-US" sz="3200" dirty="0"/>
          </a:p>
          <a:p>
            <a:r>
              <a:rPr lang="en-US" sz="3200" dirty="0"/>
              <a:t>Is it fair?</a:t>
            </a:r>
          </a:p>
          <a:p>
            <a:endParaRPr lang="en-US" dirty="0"/>
          </a:p>
          <a:p>
            <a:endParaRPr lang="en-US" dirty="0"/>
          </a:p>
        </p:txBody>
      </p:sp>
    </p:spTree>
    <p:extLst>
      <p:ext uri="{BB962C8B-B14F-4D97-AF65-F5344CB8AC3E}">
        <p14:creationId xmlns:p14="http://schemas.microsoft.com/office/powerpoint/2010/main" val="1233246185"/>
      </p:ext>
    </p:extLst>
  </p:cSld>
  <p:clrMapOvr>
    <a:masterClrMapping/>
  </p:clrMapOvr>
  <p:transition spd="slow">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B. Historical Use &amp; Judicial Treatment of Arbitration</a:t>
            </a:r>
          </a:p>
        </p:txBody>
      </p:sp>
      <p:sp>
        <p:nvSpPr>
          <p:cNvPr id="3" name="Content Placeholder 2"/>
          <p:cNvSpPr>
            <a:spLocks noGrp="1"/>
          </p:cNvSpPr>
          <p:nvPr>
            <p:ph idx="1"/>
          </p:nvPr>
        </p:nvSpPr>
        <p:spPr>
          <a:xfrm>
            <a:off x="381001" y="1648770"/>
            <a:ext cx="7985760" cy="3594016"/>
          </a:xfrm>
        </p:spPr>
        <p:txBody>
          <a:bodyPr>
            <a:normAutofit fontScale="92500" lnSpcReduction="20000"/>
          </a:bodyPr>
          <a:lstStyle/>
          <a:p>
            <a:pPr marL="0" lvl="0" indent="0">
              <a:buNone/>
            </a:pPr>
            <a:r>
              <a:rPr lang="en-US" sz="3000" i="1" dirty="0">
                <a:solidFill>
                  <a:srgbClr val="FF0000"/>
                </a:solidFill>
              </a:rPr>
              <a:t>Tobey v. County of Bristol </a:t>
            </a:r>
            <a:r>
              <a:rPr lang="en-US" sz="3000" dirty="0"/>
              <a:t>(D. Mass 1845) </a:t>
            </a:r>
          </a:p>
          <a:p>
            <a:pPr marL="0" lvl="0" indent="0">
              <a:buNone/>
            </a:pPr>
            <a:endParaRPr lang="en-US" sz="2400" dirty="0"/>
          </a:p>
          <a:p>
            <a:pPr marL="457200" lvl="1" indent="0">
              <a:spcBef>
                <a:spcPts val="0"/>
              </a:spcBef>
              <a:buFont typeface="Arial" charset="0"/>
              <a:buChar char="•"/>
            </a:pPr>
            <a:r>
              <a:rPr lang="en-US" sz="2400" dirty="0"/>
              <a:t>How was arbitration used historically? </a:t>
            </a:r>
          </a:p>
          <a:p>
            <a:pPr marL="457200" lvl="1" indent="0">
              <a:spcBef>
                <a:spcPts val="0"/>
              </a:spcBef>
              <a:buFont typeface="Arial" charset="0"/>
              <a:buChar char="•"/>
            </a:pPr>
            <a:endParaRPr lang="en-US" sz="2400" dirty="0"/>
          </a:p>
          <a:p>
            <a:pPr marL="457200" lvl="1" indent="0">
              <a:spcBef>
                <a:spcPts val="0"/>
              </a:spcBef>
              <a:buFont typeface="Arial" charset="0"/>
              <a:buChar char="•"/>
            </a:pPr>
            <a:r>
              <a:rPr lang="en-US" sz="2400" dirty="0"/>
              <a:t>Were arbitration agreements enforceable?</a:t>
            </a:r>
          </a:p>
          <a:p>
            <a:pPr marL="457200" lvl="1" indent="0">
              <a:spcBef>
                <a:spcPts val="0"/>
              </a:spcBef>
              <a:buFont typeface="Arial" charset="0"/>
              <a:buChar char="•"/>
            </a:pPr>
            <a:endParaRPr lang="en-US" sz="2400" dirty="0"/>
          </a:p>
          <a:p>
            <a:pPr marL="457200" lvl="1" indent="0">
              <a:spcBef>
                <a:spcPts val="0"/>
              </a:spcBef>
              <a:buFont typeface="Arial" charset="0"/>
              <a:buChar char="•"/>
            </a:pPr>
            <a:r>
              <a:rPr lang="en-US" sz="2400" dirty="0"/>
              <a:t>Arbitration awards? </a:t>
            </a:r>
          </a:p>
          <a:p>
            <a:pPr marL="457200" lvl="1" indent="0">
              <a:spcBef>
                <a:spcPts val="0"/>
              </a:spcBef>
              <a:buFont typeface="Arial" charset="0"/>
              <a:buChar char="•"/>
            </a:pPr>
            <a:endParaRPr lang="en-US" sz="2400" dirty="0"/>
          </a:p>
          <a:p>
            <a:pPr marL="457200" lvl="1" indent="0">
              <a:spcBef>
                <a:spcPts val="0"/>
              </a:spcBef>
              <a:buFont typeface="Arial" charset="0"/>
              <a:buChar char="•"/>
            </a:pPr>
            <a:r>
              <a:rPr lang="en-US" sz="2400" dirty="0"/>
              <a:t>What is the ‘ouster’ doctrine?</a:t>
            </a:r>
          </a:p>
          <a:p>
            <a:pPr marL="457200" lvl="1" indent="0">
              <a:spcBef>
                <a:spcPts val="0"/>
              </a:spcBef>
              <a:buFont typeface="Arial" charset="0"/>
              <a:buChar char="•"/>
            </a:pPr>
            <a:endParaRPr lang="en-US" sz="2400" dirty="0"/>
          </a:p>
          <a:p>
            <a:pPr marL="457200" lvl="1" indent="0">
              <a:spcBef>
                <a:spcPts val="0"/>
              </a:spcBef>
              <a:buFont typeface="Arial" charset="0"/>
              <a:buChar char="•"/>
            </a:pPr>
            <a:r>
              <a:rPr lang="en-US" sz="2400" dirty="0"/>
              <a:t>Judicial skepticism; hostility? </a:t>
            </a:r>
          </a:p>
          <a:p>
            <a:endParaRPr lang="en-US" dirty="0"/>
          </a:p>
          <a:p>
            <a:endParaRPr lang="en-US" dirty="0"/>
          </a:p>
          <a:p>
            <a:endParaRPr lang="en-US" dirty="0"/>
          </a:p>
        </p:txBody>
      </p:sp>
      <p:pic>
        <p:nvPicPr>
          <p:cNvPr id="5" name="Content Placeholder 3"/>
          <p:cNvPicPr>
            <a:picLocks noGrp="1" noChangeAspect="1"/>
          </p:cNvPicPr>
          <p:nvPr>
            <p:ph sz="half" idx="4294967295"/>
          </p:nvPr>
        </p:nvPicPr>
        <p:blipFill>
          <a:blip r:embed="rId3" cstate="email">
            <a:extLst>
              <a:ext uri="{28A0092B-C50C-407E-A947-70E740481C1C}">
                <a14:useLocalDpi xmlns:a14="http://schemas.microsoft.com/office/drawing/2010/main" val="0"/>
              </a:ext>
            </a:extLst>
          </a:blip>
          <a:srcRect/>
          <a:stretch>
            <a:fillRect/>
          </a:stretch>
        </p:blipFill>
        <p:spPr>
          <a:xfrm>
            <a:off x="5474478" y="2529681"/>
            <a:ext cx="2905125" cy="1404937"/>
          </a:xfrm>
        </p:spPr>
      </p:pic>
    </p:spTree>
    <p:extLst>
      <p:ext uri="{BB962C8B-B14F-4D97-AF65-F5344CB8AC3E}">
        <p14:creationId xmlns:p14="http://schemas.microsoft.com/office/powerpoint/2010/main" val="199546570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56020"/>
            <a:ext cx="7543800" cy="902061"/>
          </a:xfrm>
        </p:spPr>
        <p:txBody>
          <a:bodyPr>
            <a:normAutofit/>
          </a:bodyPr>
          <a:lstStyle/>
          <a:p>
            <a:r>
              <a:rPr lang="en-US" sz="2700" i="1" dirty="0"/>
              <a:t> </a:t>
            </a:r>
            <a:br>
              <a:rPr lang="en-US" sz="2700" i="1" dirty="0"/>
            </a:br>
            <a:r>
              <a:rPr lang="en-US" sz="2800" i="1" dirty="0" err="1"/>
              <a:t>Kulunkundis</a:t>
            </a:r>
            <a:r>
              <a:rPr lang="en-US" sz="2800" i="1" dirty="0"/>
              <a:t> Shipping v. </a:t>
            </a:r>
            <a:r>
              <a:rPr lang="en-US" sz="2800" i="1" dirty="0" err="1"/>
              <a:t>Amtorg</a:t>
            </a:r>
            <a:r>
              <a:rPr lang="en-US" sz="2800" i="1" dirty="0"/>
              <a:t> Trading</a:t>
            </a:r>
            <a:r>
              <a:rPr lang="en-US" sz="2800" dirty="0"/>
              <a:t> (2</a:t>
            </a:r>
            <a:r>
              <a:rPr lang="en-US" sz="2800" baseline="30000" dirty="0"/>
              <a:t>nd</a:t>
            </a:r>
            <a:r>
              <a:rPr lang="en-US" sz="2800" dirty="0"/>
              <a:t> Cir. 1942) </a:t>
            </a:r>
          </a:p>
        </p:txBody>
      </p:sp>
      <p:sp>
        <p:nvSpPr>
          <p:cNvPr id="4" name="Content Placeholder 3"/>
          <p:cNvSpPr>
            <a:spLocks noGrp="1"/>
          </p:cNvSpPr>
          <p:nvPr>
            <p:ph idx="1"/>
          </p:nvPr>
        </p:nvSpPr>
        <p:spPr>
          <a:xfrm>
            <a:off x="822959" y="1648769"/>
            <a:ext cx="7543801" cy="4081311"/>
          </a:xfrm>
        </p:spPr>
        <p:txBody>
          <a:bodyPr>
            <a:normAutofit fontScale="92500" lnSpcReduction="10000"/>
          </a:bodyPr>
          <a:lstStyle/>
          <a:p>
            <a:pPr marL="0" indent="0">
              <a:buNone/>
            </a:pPr>
            <a:r>
              <a:rPr lang="en-US" sz="2800" dirty="0"/>
              <a:t>Claim:  B/K to charter ship</a:t>
            </a:r>
          </a:p>
          <a:p>
            <a:pPr marL="0" indent="0">
              <a:buNone/>
            </a:pPr>
            <a:r>
              <a:rPr lang="en-US" sz="2800" dirty="0"/>
              <a:t>Defense:  No K but must arbitrate</a:t>
            </a:r>
          </a:p>
          <a:p>
            <a:pPr marL="0" indent="0">
              <a:buNone/>
            </a:pPr>
            <a:r>
              <a:rPr lang="en-US" sz="2800" dirty="0"/>
              <a:t>Alleged K contained arb clause</a:t>
            </a:r>
          </a:p>
          <a:p>
            <a:pPr marL="0" indent="0">
              <a:buNone/>
            </a:pPr>
            <a:r>
              <a:rPr lang="en-US" sz="2800" i="1" dirty="0"/>
              <a:t>Arbitration Historical Roots</a:t>
            </a:r>
          </a:p>
          <a:p>
            <a:r>
              <a:rPr lang="en-US" sz="2800" dirty="0"/>
              <a:t>English Merchants; US Revolution &amp; Trade</a:t>
            </a:r>
          </a:p>
          <a:p>
            <a:r>
              <a:rPr lang="en-US" sz="2800" dirty="0"/>
              <a:t>Initial Judicial Hostility, </a:t>
            </a:r>
            <a:r>
              <a:rPr lang="en-US" i="1" dirty="0"/>
              <a:t>Wilko v. Swan</a:t>
            </a:r>
            <a:r>
              <a:rPr lang="en-US" dirty="0"/>
              <a:t> (US 1953) (federal securities claims)</a:t>
            </a:r>
          </a:p>
          <a:p>
            <a:r>
              <a:rPr lang="en-US" sz="2800" dirty="0"/>
              <a:t>FAA 1925 …. 1980’s + Modern Infatuation?</a:t>
            </a:r>
          </a:p>
          <a:p>
            <a:r>
              <a:rPr lang="en-US" sz="2800" b="1" dirty="0">
                <a:solidFill>
                  <a:schemeClr val="accent2">
                    <a:lumMod val="75000"/>
                  </a:schemeClr>
                </a:solidFill>
              </a:rPr>
              <a:t>Who decides if parties agreed to arbitrate?</a:t>
            </a:r>
          </a:p>
          <a:p>
            <a:endParaRPr lang="en-US" sz="2800" b="1" dirty="0"/>
          </a:p>
          <a:p>
            <a:pPr marL="0" indent="0">
              <a:buNone/>
            </a:pPr>
            <a:endParaRPr lang="en-US" sz="2800" dirty="0"/>
          </a:p>
          <a:p>
            <a:pPr marL="0" indent="0">
              <a:buNone/>
            </a:pPr>
            <a:endParaRPr lang="en-US" sz="2800" dirty="0"/>
          </a:p>
          <a:p>
            <a:pPr marL="0" indent="0">
              <a:buNone/>
            </a:pPr>
            <a:endParaRPr lang="en-US" sz="2800" dirty="0"/>
          </a:p>
        </p:txBody>
      </p:sp>
      <p:pic>
        <p:nvPicPr>
          <p:cNvPr id="5" name="Content Placeholder 4"/>
          <p:cNvPicPr>
            <a:picLocks noGrp="1" noChangeAspect="1"/>
          </p:cNvPicPr>
          <p:nvPr>
            <p:ph sz="half" idx="4294967295"/>
          </p:nvPr>
        </p:nvPicPr>
        <p:blipFill>
          <a:blip r:embed="rId2" cstate="email">
            <a:extLst>
              <a:ext uri="{28A0092B-C50C-407E-A947-70E740481C1C}">
                <a14:useLocalDpi xmlns:a14="http://schemas.microsoft.com/office/drawing/2010/main" val="0"/>
              </a:ext>
            </a:extLst>
          </a:blip>
          <a:stretch>
            <a:fillRect/>
          </a:stretch>
        </p:blipFill>
        <p:spPr>
          <a:xfrm>
            <a:off x="5867400" y="1386681"/>
            <a:ext cx="3171825" cy="2095500"/>
          </a:xfrm>
        </p:spPr>
      </p:pic>
    </p:spTree>
    <p:extLst>
      <p:ext uri="{BB962C8B-B14F-4D97-AF65-F5344CB8AC3E}">
        <p14:creationId xmlns:p14="http://schemas.microsoft.com/office/powerpoint/2010/main" val="3078228597"/>
      </p:ext>
    </p:extLst>
  </p:cSld>
  <p:clrMapOvr>
    <a:masterClrMapping/>
  </p:clrMapOvr>
  <p:transition spd="slow">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DF998DC-06F0-4F68-A44E-AAD5D1EAD8A6}"/>
              </a:ext>
            </a:extLst>
          </p:cNvPr>
          <p:cNvSpPr>
            <a:spLocks noGrp="1"/>
          </p:cNvSpPr>
          <p:nvPr>
            <p:ph type="title"/>
          </p:nvPr>
        </p:nvSpPr>
        <p:spPr/>
        <p:txBody>
          <a:bodyPr/>
          <a:lstStyle/>
          <a:p>
            <a:r>
              <a:rPr lang="en-US" sz="4400" dirty="0"/>
              <a:t>Welcome to Arbitration!</a:t>
            </a:r>
            <a:endParaRPr lang="en-US" dirty="0"/>
          </a:p>
        </p:txBody>
      </p:sp>
      <p:pic>
        <p:nvPicPr>
          <p:cNvPr id="7" name="Content Placeholder 6">
            <a:extLst>
              <a:ext uri="{FF2B5EF4-FFF2-40B4-BE49-F238E27FC236}">
                <a16:creationId xmlns:a16="http://schemas.microsoft.com/office/drawing/2014/main" id="{688F01A6-C56C-4057-AB1D-7FCB0B46CB80}"/>
              </a:ext>
            </a:extLst>
          </p:cNvPr>
          <p:cNvPicPr>
            <a:picLocks noGrp="1" noChangeAspect="1"/>
          </p:cNvPicPr>
          <p:nvPr>
            <p:ph sz="half" idx="1"/>
          </p:nvPr>
        </p:nvPicPr>
        <p:blipFill rotWithShape="1">
          <a:blip r:embed="rId2" cstate="email">
            <a:extLst>
              <a:ext uri="{28A0092B-C50C-407E-A947-70E740481C1C}">
                <a14:useLocalDpi xmlns:a14="http://schemas.microsoft.com/office/drawing/2010/main"/>
              </a:ext>
            </a:extLst>
          </a:blip>
          <a:stretch/>
        </p:blipFill>
        <p:spPr>
          <a:xfrm>
            <a:off x="1154906" y="1917700"/>
            <a:ext cx="3038475" cy="305752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Content Placeholder 5">
            <a:extLst>
              <a:ext uri="{FF2B5EF4-FFF2-40B4-BE49-F238E27FC236}">
                <a16:creationId xmlns:a16="http://schemas.microsoft.com/office/drawing/2014/main" id="{C97DCFE9-8960-4055-923E-70FE4326E729}"/>
              </a:ext>
            </a:extLst>
          </p:cNvPr>
          <p:cNvSpPr>
            <a:spLocks noGrp="1"/>
          </p:cNvSpPr>
          <p:nvPr>
            <p:ph sz="half" idx="2"/>
          </p:nvPr>
        </p:nvSpPr>
        <p:spPr>
          <a:xfrm>
            <a:off x="4663440" y="1648772"/>
            <a:ext cx="4023360" cy="3594015"/>
          </a:xfrm>
        </p:spPr>
        <p:txBody>
          <a:bodyPr/>
          <a:lstStyle/>
          <a:p>
            <a:pPr marL="571500" indent="-571500">
              <a:buFont typeface="Arial" charset="0"/>
              <a:buChar char="•"/>
            </a:pPr>
            <a:r>
              <a:rPr lang="en-US" sz="4000" i="1" dirty="0"/>
              <a:t>Introductions &amp; Goals</a:t>
            </a:r>
          </a:p>
          <a:p>
            <a:pPr marL="571500" indent="-571500">
              <a:buFont typeface="Arial" charset="0"/>
              <a:buChar char="•"/>
            </a:pPr>
            <a:r>
              <a:rPr lang="en-US" sz="4000" i="1" dirty="0"/>
              <a:t>Experience with Arbitration? </a:t>
            </a:r>
          </a:p>
          <a:p>
            <a:pPr marL="571500" indent="-571500">
              <a:buFont typeface="Arial" charset="0"/>
              <a:buChar char="•"/>
            </a:pPr>
            <a:r>
              <a:rPr lang="en-US" sz="4000" i="1" dirty="0"/>
              <a:t>ADR?</a:t>
            </a:r>
          </a:p>
          <a:p>
            <a:endParaRPr lang="en-US" dirty="0"/>
          </a:p>
        </p:txBody>
      </p:sp>
    </p:spTree>
    <p:extLst>
      <p:ext uri="{BB962C8B-B14F-4D97-AF65-F5344CB8AC3E}">
        <p14:creationId xmlns:p14="http://schemas.microsoft.com/office/powerpoint/2010/main" val="3369488044"/>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2800" dirty="0"/>
              <a:t>Historical Shifts- Legislative &amp; Judicial Support </a:t>
            </a:r>
            <a:br>
              <a:rPr lang="en-US" sz="2800" dirty="0"/>
            </a:br>
            <a:endParaRPr lang="en-US" sz="2800" dirty="0"/>
          </a:p>
        </p:txBody>
      </p:sp>
      <p:sp>
        <p:nvSpPr>
          <p:cNvPr id="2" name="Content Placeholder 1"/>
          <p:cNvSpPr>
            <a:spLocks noGrp="1"/>
          </p:cNvSpPr>
          <p:nvPr>
            <p:ph idx="1"/>
          </p:nvPr>
        </p:nvSpPr>
        <p:spPr/>
        <p:txBody>
          <a:bodyPr>
            <a:noAutofit/>
          </a:bodyPr>
          <a:lstStyle/>
          <a:p>
            <a:r>
              <a:rPr lang="en-US" sz="2400" dirty="0"/>
              <a:t>1925: Congress enacts the Federal Arbitration Act (FAA), </a:t>
            </a:r>
            <a:r>
              <a:rPr lang="en-US" sz="2400" i="1" dirty="0"/>
              <a:t>9 USC §§ 1-16</a:t>
            </a:r>
          </a:p>
          <a:p>
            <a:endParaRPr lang="en-US" sz="2400" i="1" dirty="0"/>
          </a:p>
          <a:p>
            <a:r>
              <a:rPr lang="en-US" sz="2400" i="1" dirty="0"/>
              <a:t>Why? </a:t>
            </a:r>
          </a:p>
          <a:p>
            <a:endParaRPr lang="en-US" sz="2400" i="1" dirty="0"/>
          </a:p>
          <a:p>
            <a:r>
              <a:rPr lang="en-US" sz="2400" i="1" dirty="0"/>
              <a:t>What is the FAA?  </a:t>
            </a:r>
          </a:p>
          <a:p>
            <a:endParaRPr lang="en-US" sz="2400" i="1" dirty="0"/>
          </a:p>
          <a:p>
            <a:r>
              <a:rPr lang="en-US" sz="2400" i="1" dirty="0"/>
              <a:t>What does the FAA do?</a:t>
            </a:r>
            <a:endParaRPr lang="en-US" sz="2400" dirty="0"/>
          </a:p>
        </p:txBody>
      </p:sp>
      <p:pic>
        <p:nvPicPr>
          <p:cNvPr id="4" name="Picture 3" descr="merchants.jpg"/>
          <p:cNvPicPr>
            <a:picLocks noChangeAspect="1"/>
          </p:cNvPicPr>
          <p:nvPr/>
        </p:nvPicPr>
        <p:blipFill>
          <a:blip r:embed="rId3" cstate="print"/>
          <a:stretch>
            <a:fillRect/>
          </a:stretch>
        </p:blipFill>
        <p:spPr>
          <a:xfrm>
            <a:off x="5105400" y="2072481"/>
            <a:ext cx="3087668" cy="3343798"/>
          </a:xfrm>
          <a:prstGeom prst="rect">
            <a:avLst/>
          </a:prstGeom>
        </p:spPr>
      </p:pic>
    </p:spTree>
    <p:extLst>
      <p:ext uri="{BB962C8B-B14F-4D97-AF65-F5344CB8AC3E}">
        <p14:creationId xmlns:p14="http://schemas.microsoft.com/office/powerpoint/2010/main" val="4073842344"/>
      </p:ext>
    </p:extLst>
  </p:cSld>
  <p:clrMapOvr>
    <a:masterClrMapping/>
  </p:clrMapOvr>
  <p:transition spd="slow">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56020"/>
            <a:ext cx="7543800" cy="1054461"/>
          </a:xfrm>
        </p:spPr>
        <p:txBody>
          <a:bodyPr>
            <a:noAutofit/>
          </a:bodyPr>
          <a:lstStyle/>
          <a:p>
            <a:r>
              <a:rPr lang="en-US" sz="3200" i="1" dirty="0"/>
              <a:t>The Federal Arbitration Act, 9 USC §§ 1-16.</a:t>
            </a:r>
            <a:br>
              <a:rPr lang="en-US" sz="3200" i="1" dirty="0"/>
            </a:br>
            <a:r>
              <a:rPr lang="en-US" sz="3200" i="1" dirty="0"/>
              <a:t>Chapter One </a:t>
            </a:r>
            <a:endParaRPr lang="en-US" sz="3200" dirty="0"/>
          </a:p>
        </p:txBody>
      </p:sp>
      <p:sp>
        <p:nvSpPr>
          <p:cNvPr id="3" name="Content Placeholder 2"/>
          <p:cNvSpPr>
            <a:spLocks noGrp="1"/>
          </p:cNvSpPr>
          <p:nvPr>
            <p:ph idx="1"/>
          </p:nvPr>
        </p:nvSpPr>
        <p:spPr/>
        <p:txBody>
          <a:bodyPr>
            <a:noAutofit/>
          </a:bodyPr>
          <a:lstStyle/>
          <a:p>
            <a:pPr marL="0" indent="0">
              <a:buNone/>
            </a:pPr>
            <a:r>
              <a:rPr lang="en-US" sz="2800" i="1" dirty="0">
                <a:solidFill>
                  <a:schemeClr val="tx2"/>
                </a:solidFill>
              </a:rPr>
              <a:t>Sec. 1</a:t>
            </a:r>
            <a:r>
              <a:rPr lang="en-US" sz="2800" i="1" dirty="0"/>
              <a:t>:  FAA applies to interstate commerce … but not to employment contracts for certain categories….  </a:t>
            </a:r>
          </a:p>
          <a:p>
            <a:pPr marL="0" indent="0">
              <a:buNone/>
            </a:pPr>
            <a:r>
              <a:rPr lang="en-US" sz="2800" i="1" dirty="0">
                <a:solidFill>
                  <a:srgbClr val="0070C0"/>
                </a:solidFill>
              </a:rPr>
              <a:t>Sec. 2:  Written Ks to arbitrate are</a:t>
            </a:r>
          </a:p>
          <a:p>
            <a:pPr marL="0" indent="0">
              <a:buNone/>
            </a:pPr>
            <a:r>
              <a:rPr lang="en-US" sz="2800" i="1" dirty="0">
                <a:solidFill>
                  <a:srgbClr val="0070C0"/>
                </a:solidFill>
              </a:rPr>
              <a:t>	… valid and enforceable</a:t>
            </a:r>
          </a:p>
          <a:p>
            <a:pPr marL="0" indent="0">
              <a:buNone/>
            </a:pPr>
            <a:r>
              <a:rPr lang="en-US" sz="2800" i="1" dirty="0">
                <a:solidFill>
                  <a:srgbClr val="0070C0"/>
                </a:solidFill>
              </a:rPr>
              <a:t>	… except on “such grounds as exist at law or in equity for the revocation of any contract.”</a:t>
            </a:r>
          </a:p>
        </p:txBody>
      </p:sp>
    </p:spTree>
    <p:extLst>
      <p:ext uri="{BB962C8B-B14F-4D97-AF65-F5344CB8AC3E}">
        <p14:creationId xmlns:p14="http://schemas.microsoft.com/office/powerpoint/2010/main" val="2522711909"/>
      </p:ext>
    </p:extLst>
  </p:cSld>
  <p:clrMapOvr>
    <a:masterClrMapping/>
  </p:clrMapOvr>
  <p:transition spd="slow">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FAA:  regulates interface between private arbitration and the courts </a:t>
            </a:r>
          </a:p>
        </p:txBody>
      </p:sp>
      <p:sp>
        <p:nvSpPr>
          <p:cNvPr id="3" name="Content Placeholder 2"/>
          <p:cNvSpPr>
            <a:spLocks noGrp="1"/>
          </p:cNvSpPr>
          <p:nvPr>
            <p:ph idx="1"/>
          </p:nvPr>
        </p:nvSpPr>
        <p:spPr>
          <a:xfrm>
            <a:off x="822959" y="1648769"/>
            <a:ext cx="7543801" cy="3700311"/>
          </a:xfrm>
        </p:spPr>
        <p:txBody>
          <a:bodyPr>
            <a:normAutofit lnSpcReduction="10000"/>
          </a:bodyPr>
          <a:lstStyle/>
          <a:p>
            <a:pPr marL="0" indent="0">
              <a:buNone/>
            </a:pPr>
            <a:r>
              <a:rPr lang="en-US" sz="2400" i="1" dirty="0">
                <a:solidFill>
                  <a:srgbClr val="002060"/>
                </a:solidFill>
              </a:rPr>
              <a:t>§ 3 	Court, upon finding valid arbitration agreement shall stay [court proceedings]</a:t>
            </a:r>
          </a:p>
          <a:p>
            <a:pPr marL="0" indent="0">
              <a:buNone/>
            </a:pPr>
            <a:r>
              <a:rPr lang="en-US" sz="2400" i="1" dirty="0">
                <a:solidFill>
                  <a:srgbClr val="002060"/>
                </a:solidFill>
              </a:rPr>
              <a:t>§ 4	Federal Court may compel arbitration</a:t>
            </a:r>
          </a:p>
          <a:p>
            <a:pPr marL="0" indent="0">
              <a:buNone/>
            </a:pPr>
            <a:r>
              <a:rPr lang="en-US" sz="2400" i="1" dirty="0">
                <a:solidFill>
                  <a:srgbClr val="002060"/>
                </a:solidFill>
              </a:rPr>
              <a:t>§ 5	Federal court may appoint arbitrator if parties fail to agree</a:t>
            </a:r>
          </a:p>
          <a:p>
            <a:pPr marL="0" indent="0">
              <a:buNone/>
            </a:pPr>
            <a:r>
              <a:rPr lang="en-US" sz="2400" i="1" dirty="0">
                <a:solidFill>
                  <a:srgbClr val="002060"/>
                </a:solidFill>
              </a:rPr>
              <a:t>§  </a:t>
            </a:r>
            <a:r>
              <a:rPr lang="en-US" sz="2400" dirty="0">
                <a:solidFill>
                  <a:srgbClr val="002060"/>
                </a:solidFill>
              </a:rPr>
              <a:t>7	Arbitrator Power to issue “summons (subpoenas) for witnesses to appear before them…”</a:t>
            </a:r>
          </a:p>
          <a:p>
            <a:pPr marL="0" indent="0">
              <a:buNone/>
            </a:pPr>
            <a:r>
              <a:rPr lang="en-US" sz="2400" i="1" dirty="0">
                <a:solidFill>
                  <a:srgbClr val="002060"/>
                </a:solidFill>
              </a:rPr>
              <a:t>§</a:t>
            </a:r>
            <a:r>
              <a:rPr lang="en-US" sz="2400" dirty="0">
                <a:solidFill>
                  <a:srgbClr val="002060"/>
                </a:solidFill>
              </a:rPr>
              <a:t> 9	Court may enter arbitration award as a judgment</a:t>
            </a:r>
          </a:p>
          <a:p>
            <a:pPr marL="0" indent="0">
              <a:buNone/>
            </a:pPr>
            <a:r>
              <a:rPr lang="en-US" sz="2400" i="1" dirty="0">
                <a:solidFill>
                  <a:srgbClr val="002060"/>
                </a:solidFill>
              </a:rPr>
              <a:t>§ 10	G</a:t>
            </a:r>
            <a:r>
              <a:rPr lang="en-US" sz="2400" dirty="0">
                <a:solidFill>
                  <a:srgbClr val="002060"/>
                </a:solidFill>
              </a:rPr>
              <a:t>rounds for </a:t>
            </a:r>
            <a:r>
              <a:rPr lang="en-US" sz="2400" dirty="0" err="1">
                <a:solidFill>
                  <a:srgbClr val="002060"/>
                </a:solidFill>
              </a:rPr>
              <a:t>vacatur</a:t>
            </a:r>
            <a:r>
              <a:rPr lang="en-US" sz="2400" dirty="0">
                <a:solidFill>
                  <a:srgbClr val="002060"/>
                </a:solidFill>
              </a:rPr>
              <a:t> of arbitration awards</a:t>
            </a:r>
          </a:p>
          <a:p>
            <a:endParaRPr lang="en-US" dirty="0">
              <a:solidFill>
                <a:schemeClr val="accent1">
                  <a:lumMod val="75000"/>
                </a:schemeClr>
              </a:solidFill>
            </a:endParaRPr>
          </a:p>
        </p:txBody>
      </p:sp>
    </p:spTree>
    <p:extLst>
      <p:ext uri="{BB962C8B-B14F-4D97-AF65-F5344CB8AC3E}">
        <p14:creationId xmlns:p14="http://schemas.microsoft.com/office/powerpoint/2010/main" val="2508998011"/>
      </p:ext>
    </p:extLst>
  </p:cSld>
  <p:clrMapOvr>
    <a:masterClrMapping/>
  </p:clrMapOvr>
  <p:transition spd="slow">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FAA</a:t>
            </a:r>
          </a:p>
        </p:txBody>
      </p:sp>
      <p:sp>
        <p:nvSpPr>
          <p:cNvPr id="3" name="Content Placeholder 2"/>
          <p:cNvSpPr>
            <a:spLocks noGrp="1"/>
          </p:cNvSpPr>
          <p:nvPr>
            <p:ph idx="1"/>
          </p:nvPr>
        </p:nvSpPr>
        <p:spPr>
          <a:xfrm>
            <a:off x="822959" y="1648769"/>
            <a:ext cx="7543801" cy="3776511"/>
          </a:xfrm>
        </p:spPr>
        <p:txBody>
          <a:bodyPr>
            <a:normAutofit/>
          </a:bodyPr>
          <a:lstStyle/>
          <a:p>
            <a:r>
              <a:rPr lang="en-US" sz="2400" dirty="0"/>
              <a:t>Chapter 2</a:t>
            </a:r>
          </a:p>
          <a:p>
            <a:pPr lvl="1"/>
            <a:r>
              <a:rPr lang="en-US" sz="2400" i="1" dirty="0">
                <a:solidFill>
                  <a:srgbClr val="002060"/>
                </a:solidFill>
              </a:rPr>
              <a:t>§ § 201-208 </a:t>
            </a:r>
            <a:r>
              <a:rPr lang="en-US" sz="2400" dirty="0"/>
              <a:t>Convention on Recognition &amp; Enforcement of Foreign Awards (New York Convention)</a:t>
            </a:r>
          </a:p>
          <a:p>
            <a:r>
              <a:rPr lang="en-US" sz="2400" dirty="0"/>
              <a:t>Chapter 3</a:t>
            </a:r>
          </a:p>
          <a:p>
            <a:pPr lvl="1"/>
            <a:r>
              <a:rPr lang="en-US" sz="2400" i="1" dirty="0">
                <a:solidFill>
                  <a:srgbClr val="002060"/>
                </a:solidFill>
              </a:rPr>
              <a:t>§301-307  Inter-American Convention on International Commercial Arbitration (Panama Convention)</a:t>
            </a:r>
            <a:endParaRPr lang="en-US" sz="2400" dirty="0"/>
          </a:p>
          <a:p>
            <a:r>
              <a:rPr lang="en-US" sz="2400" dirty="0"/>
              <a:t>Chapter 4</a:t>
            </a:r>
            <a:endParaRPr lang="en-US" sz="2400" i="1" dirty="0"/>
          </a:p>
          <a:p>
            <a:pPr lvl="1"/>
            <a:r>
              <a:rPr lang="en-US" sz="2400" i="1" dirty="0">
                <a:solidFill>
                  <a:srgbClr val="0070C0"/>
                </a:solidFill>
              </a:rPr>
              <a:t>Ending Forced Arbitration of Sexual Assault and Sexual Harassment Act of 2021</a:t>
            </a:r>
          </a:p>
        </p:txBody>
      </p:sp>
    </p:spTree>
    <p:extLst>
      <p:ext uri="{BB962C8B-B14F-4D97-AF65-F5344CB8AC3E}">
        <p14:creationId xmlns:p14="http://schemas.microsoft.com/office/powerpoint/2010/main" val="2640031003"/>
      </p:ext>
    </p:extLst>
  </p:cSld>
  <p:clrMapOvr>
    <a:masterClrMapping/>
  </p:clrMapOvr>
  <p:transition spd="slow">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t>Ending Forced Arbitration of Sexual Assault and Sexual Harassment Act of 2021 , </a:t>
            </a:r>
            <a:r>
              <a:rPr lang="en-US" sz="2400" dirty="0">
                <a:latin typeface="Times New Roman" panose="02020603050405020304" pitchFamily="18" charset="0"/>
                <a:cs typeface="Times New Roman" panose="02020603050405020304" pitchFamily="18" charset="0"/>
              </a:rPr>
              <a:t>9 U.S. Code § 402 </a:t>
            </a:r>
            <a:br>
              <a:rPr lang="en-US" sz="2400" dirty="0"/>
            </a:br>
            <a:endParaRPr lang="en-US" sz="2400" dirty="0"/>
          </a:p>
        </p:txBody>
      </p:sp>
      <p:sp>
        <p:nvSpPr>
          <p:cNvPr id="3" name="Content Placeholder 2"/>
          <p:cNvSpPr>
            <a:spLocks noGrp="1"/>
          </p:cNvSpPr>
          <p:nvPr>
            <p:ph idx="1"/>
          </p:nvPr>
        </p:nvSpPr>
        <p:spPr>
          <a:xfrm>
            <a:off x="685800" y="1462881"/>
            <a:ext cx="7543801" cy="4127416"/>
          </a:xfrm>
        </p:spPr>
        <p:txBody>
          <a:bodyPr>
            <a:normAutofit fontScale="40000" lnSpcReduction="20000"/>
          </a:bodyPr>
          <a:lstStyle/>
          <a:p>
            <a:pPr marL="0" indent="0">
              <a:lnSpc>
                <a:spcPct val="120000"/>
              </a:lnSpc>
              <a:spcBef>
                <a:spcPts val="0"/>
              </a:spcBef>
              <a:spcAft>
                <a:spcPts val="0"/>
              </a:spcAft>
            </a:pPr>
            <a:r>
              <a:rPr lang="en-US" sz="3800" dirty="0">
                <a:latin typeface="Times New Roman" panose="02020603050405020304" pitchFamily="18" charset="0"/>
                <a:cs typeface="Times New Roman" panose="02020603050405020304" pitchFamily="18" charset="0"/>
              </a:rPr>
              <a:t>* Amends the FAA to exclude any disputes that raise claims of sexual harassment, misconduct in the workplace</a:t>
            </a:r>
          </a:p>
          <a:p>
            <a:pPr marL="0" indent="0">
              <a:lnSpc>
                <a:spcPct val="120000"/>
              </a:lnSpc>
              <a:spcBef>
                <a:spcPts val="0"/>
              </a:spcBef>
              <a:spcAft>
                <a:spcPts val="0"/>
              </a:spcAft>
            </a:pPr>
            <a:r>
              <a:rPr lang="en-US" sz="3800" dirty="0">
                <a:latin typeface="Times New Roman" panose="02020603050405020304" pitchFamily="18" charset="0"/>
                <a:cs typeface="Times New Roman" panose="02020603050405020304" pitchFamily="18" charset="0"/>
              </a:rPr>
              <a:t>* Restricts employers from forcing sexual harassment and sexual assault claims into arbitration, which often requires an employee to incur greater cost and keeps the information out of the public record. </a:t>
            </a:r>
          </a:p>
          <a:p>
            <a:pPr marL="0" indent="0">
              <a:lnSpc>
                <a:spcPct val="120000"/>
              </a:lnSpc>
              <a:spcBef>
                <a:spcPts val="0"/>
              </a:spcBef>
              <a:spcAft>
                <a:spcPts val="0"/>
              </a:spcAft>
            </a:pPr>
            <a:r>
              <a:rPr lang="en-US" sz="3800" dirty="0">
                <a:latin typeface="Times New Roman" panose="02020603050405020304" pitchFamily="18" charset="0"/>
                <a:cs typeface="Times New Roman" panose="02020603050405020304" pitchFamily="18" charset="0"/>
              </a:rPr>
              <a:t>* Gives individuals alleging sexual harassment or sexual assault the right to void pre-dispute joint-action waivers and proceed in the appropriate court or agency under federal, state or tribal law. </a:t>
            </a:r>
          </a:p>
          <a:p>
            <a:pPr marL="0" indent="0">
              <a:lnSpc>
                <a:spcPct val="120000"/>
              </a:lnSpc>
              <a:spcBef>
                <a:spcPts val="0"/>
              </a:spcBef>
              <a:spcAft>
                <a:spcPts val="0"/>
              </a:spcAft>
            </a:pPr>
            <a:r>
              <a:rPr lang="en-US" sz="3800" dirty="0">
                <a:latin typeface="Times New Roman" panose="02020603050405020304" pitchFamily="18" charset="0"/>
                <a:cs typeface="Times New Roman" panose="02020603050405020304" pitchFamily="18" charset="0"/>
              </a:rPr>
              <a:t>* Essentially severs these claims from other potential non-sexual harassment/ assault that may proceed in arbitration</a:t>
            </a:r>
          </a:p>
          <a:p>
            <a:pPr marL="0" indent="0">
              <a:lnSpc>
                <a:spcPct val="120000"/>
              </a:lnSpc>
              <a:spcBef>
                <a:spcPts val="0"/>
              </a:spcBef>
              <a:spcAft>
                <a:spcPts val="0"/>
              </a:spcAft>
            </a:pPr>
            <a:r>
              <a:rPr lang="en-US" sz="3800" b="1" dirty="0">
                <a:solidFill>
                  <a:srgbClr val="C00000"/>
                </a:solidFill>
                <a:latin typeface="Times New Roman" panose="02020603050405020304" pitchFamily="18" charset="0"/>
                <a:cs typeface="Times New Roman" panose="02020603050405020304" pitchFamily="18" charset="0"/>
              </a:rPr>
              <a:t>* Right to file sex misconduct claims in court </a:t>
            </a:r>
          </a:p>
          <a:p>
            <a:pPr marL="163367" lvl="2" indent="0">
              <a:lnSpc>
                <a:spcPct val="120000"/>
              </a:lnSpc>
              <a:spcBef>
                <a:spcPts val="0"/>
              </a:spcBef>
              <a:spcAft>
                <a:spcPts val="0"/>
              </a:spcAft>
            </a:pPr>
            <a:r>
              <a:rPr lang="en-US" sz="3800" dirty="0">
                <a:latin typeface="Times New Roman" panose="02020603050405020304" pitchFamily="18" charset="0"/>
                <a:cs typeface="Times New Roman" panose="02020603050405020304" pitchFamily="18" charset="0"/>
              </a:rPr>
              <a:t>may increase litigation of these claims</a:t>
            </a:r>
            <a:endParaRPr lang="en-US" sz="3800" b="1" dirty="0">
              <a:latin typeface="Times New Roman" panose="02020603050405020304" pitchFamily="18" charset="0"/>
              <a:cs typeface="Times New Roman" panose="02020603050405020304" pitchFamily="18" charset="0"/>
            </a:endParaRPr>
          </a:p>
          <a:p>
            <a:pPr marL="0" indent="0">
              <a:lnSpc>
                <a:spcPct val="120000"/>
              </a:lnSpc>
              <a:spcBef>
                <a:spcPts val="0"/>
              </a:spcBef>
              <a:spcAft>
                <a:spcPts val="0"/>
              </a:spcAft>
            </a:pPr>
            <a:r>
              <a:rPr lang="en-US" sz="3800" b="1" dirty="0">
                <a:solidFill>
                  <a:srgbClr val="C00000"/>
                </a:solidFill>
                <a:latin typeface="Times New Roman" panose="02020603050405020304" pitchFamily="18" charset="0"/>
                <a:cs typeface="Times New Roman" panose="02020603050405020304" pitchFamily="18" charset="0"/>
              </a:rPr>
              <a:t>May promote pre-filing mediation/settlement of these cases &amp; use NDA</a:t>
            </a:r>
          </a:p>
          <a:p>
            <a:pPr marL="0" indent="0">
              <a:lnSpc>
                <a:spcPct val="120000"/>
              </a:lnSpc>
              <a:spcBef>
                <a:spcPts val="0"/>
              </a:spcBef>
              <a:spcAft>
                <a:spcPts val="0"/>
              </a:spcAft>
            </a:pPr>
            <a:r>
              <a:rPr lang="en-US" sz="3800" b="1" dirty="0">
                <a:solidFill>
                  <a:srgbClr val="C00000"/>
                </a:solidFill>
                <a:latin typeface="Times New Roman" panose="02020603050405020304" pitchFamily="18" charset="0"/>
                <a:cs typeface="Times New Roman" panose="02020603050405020304" pitchFamily="18" charset="0"/>
              </a:rPr>
              <a:t>Act does not address NDAs </a:t>
            </a:r>
          </a:p>
          <a:p>
            <a:pPr marL="261387" lvl="1" indent="0">
              <a:lnSpc>
                <a:spcPct val="120000"/>
              </a:lnSpc>
              <a:spcBef>
                <a:spcPts val="0"/>
              </a:spcBef>
              <a:spcAft>
                <a:spcPts val="0"/>
              </a:spcAft>
            </a:pPr>
            <a:r>
              <a:rPr lang="en-US" sz="3800" dirty="0">
                <a:latin typeface="Times New Roman" panose="02020603050405020304" pitchFamily="18" charset="0"/>
                <a:cs typeface="Times New Roman" panose="02020603050405020304" pitchFamily="18" charset="0"/>
              </a:rPr>
              <a:t>but 16+ state laws ban forced NDAs of sexual misconduct claims in employment (California STAND) </a:t>
            </a:r>
            <a:br>
              <a:rPr lang="en-US" dirty="0"/>
            </a:br>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239000" y="4530132"/>
            <a:ext cx="1469405" cy="1469405"/>
          </a:xfrm>
          <a:prstGeom prst="rect">
            <a:avLst/>
          </a:prstGeom>
        </p:spPr>
      </p:pic>
    </p:spTree>
    <p:extLst>
      <p:ext uri="{BB962C8B-B14F-4D97-AF65-F5344CB8AC3E}">
        <p14:creationId xmlns:p14="http://schemas.microsoft.com/office/powerpoint/2010/main" val="4291731657"/>
      </p:ext>
    </p:extLst>
  </p:cSld>
  <p:clrMapOvr>
    <a:masterClrMapping/>
  </p:clrMapOvr>
  <p:transition spd="slow">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56020"/>
            <a:ext cx="7543800" cy="893763"/>
          </a:xfrm>
        </p:spPr>
        <p:txBody>
          <a:bodyPr>
            <a:normAutofit/>
          </a:bodyPr>
          <a:lstStyle/>
          <a:p>
            <a:r>
              <a:rPr lang="en-US" sz="3200" dirty="0"/>
              <a:t>Modern Arbitration in US &amp; Global Economy</a:t>
            </a: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191000" y="4180197"/>
            <a:ext cx="1736427" cy="1169194"/>
          </a:xfrm>
        </p:spPr>
      </p:pic>
      <p:pic>
        <p:nvPicPr>
          <p:cNvPr id="6" name="Content Placeholder 5"/>
          <p:cNvPicPr>
            <a:picLocks noGrp="1" noChangeAspect="1"/>
          </p:cNvPicPr>
          <p:nvPr>
            <p:ph sz="half" idx="4294967295"/>
          </p:nvPr>
        </p:nvPicPr>
        <p:blipFill>
          <a:blip r:embed="rId4" cstate="email">
            <a:extLst>
              <a:ext uri="{28A0092B-C50C-407E-A947-70E740481C1C}">
                <a14:useLocalDpi xmlns:a14="http://schemas.microsoft.com/office/drawing/2010/main" val="0"/>
              </a:ext>
            </a:extLst>
          </a:blip>
          <a:stretch>
            <a:fillRect/>
          </a:stretch>
        </p:blipFill>
        <p:spPr>
          <a:xfrm>
            <a:off x="7143750" y="2376488"/>
            <a:ext cx="2000250" cy="893762"/>
          </a:xfrm>
        </p:spPr>
      </p:pic>
      <p:pic>
        <p:nvPicPr>
          <p:cNvPr id="8" name="Picture 7"/>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6858000" y="3812489"/>
            <a:ext cx="1676400" cy="1548558"/>
          </a:xfrm>
          <a:prstGeom prst="rect">
            <a:avLst/>
          </a:prstGeom>
        </p:spPr>
      </p:pic>
      <p:pic>
        <p:nvPicPr>
          <p:cNvPr id="9" name="Picture 8"/>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4480272" y="1853825"/>
            <a:ext cx="2894309" cy="1939087"/>
          </a:xfrm>
          <a:prstGeom prst="rect">
            <a:avLst/>
          </a:prstGeom>
        </p:spPr>
      </p:pic>
      <p:sp>
        <p:nvSpPr>
          <p:cNvPr id="3" name="TextBox 2"/>
          <p:cNvSpPr txBox="1"/>
          <p:nvPr/>
        </p:nvSpPr>
        <p:spPr>
          <a:xfrm>
            <a:off x="762000" y="1361369"/>
            <a:ext cx="3200400" cy="4154984"/>
          </a:xfrm>
          <a:prstGeom prst="rect">
            <a:avLst/>
          </a:prstGeom>
          <a:noFill/>
        </p:spPr>
        <p:txBody>
          <a:bodyPr wrap="square" rtlCol="0">
            <a:spAutoFit/>
          </a:bodyPr>
          <a:lstStyle/>
          <a:p>
            <a:pPr marL="285750" lvl="0" indent="-285750">
              <a:buFont typeface="Arial" charset="0"/>
              <a:buChar char="•"/>
            </a:pPr>
            <a:r>
              <a:rPr lang="en-US" sz="2400" dirty="0"/>
              <a:t>Business</a:t>
            </a:r>
          </a:p>
          <a:p>
            <a:pPr marL="285750" lvl="0" indent="-285750">
              <a:buFont typeface="Arial" charset="0"/>
              <a:buChar char="•"/>
            </a:pPr>
            <a:r>
              <a:rPr lang="en-US" sz="2400" dirty="0"/>
              <a:t>Entertainment and sports industry contracts; </a:t>
            </a:r>
          </a:p>
          <a:p>
            <a:pPr marL="285750" lvl="0" indent="-285750">
              <a:buFont typeface="Arial" charset="0"/>
              <a:buChar char="•"/>
            </a:pPr>
            <a:r>
              <a:rPr lang="en-US" sz="2400" dirty="0"/>
              <a:t>Civil/commercial;</a:t>
            </a:r>
          </a:p>
          <a:p>
            <a:pPr marL="285750" lvl="0" indent="-285750">
              <a:buFont typeface="Arial" charset="0"/>
              <a:buChar char="•"/>
            </a:pPr>
            <a:r>
              <a:rPr lang="en-US" sz="2400" dirty="0"/>
              <a:t>Consumer; </a:t>
            </a:r>
          </a:p>
          <a:p>
            <a:pPr marL="285750" lvl="0" indent="-285750">
              <a:buFont typeface="Arial" charset="0"/>
              <a:buChar char="•"/>
            </a:pPr>
            <a:r>
              <a:rPr lang="en-US" sz="2400" dirty="0"/>
              <a:t>Employment;</a:t>
            </a:r>
          </a:p>
          <a:p>
            <a:pPr marL="285750" lvl="0" indent="-285750">
              <a:buFont typeface="Arial" charset="0"/>
              <a:buChar char="•"/>
            </a:pPr>
            <a:r>
              <a:rPr lang="en-US" sz="2400" dirty="0"/>
              <a:t>Labor; </a:t>
            </a:r>
          </a:p>
          <a:p>
            <a:pPr marL="285750" lvl="0" indent="-285750">
              <a:buFont typeface="Arial" charset="0"/>
              <a:buChar char="•"/>
            </a:pPr>
            <a:r>
              <a:rPr lang="en-US" sz="2400" dirty="0"/>
              <a:t>Government, and</a:t>
            </a:r>
          </a:p>
          <a:p>
            <a:pPr marL="285750" lvl="0" indent="-285750">
              <a:buFont typeface="Arial" charset="0"/>
              <a:buChar char="•"/>
            </a:pPr>
            <a:r>
              <a:rPr lang="en-US" sz="2400" dirty="0"/>
              <a:t>International commercial contexts. </a:t>
            </a:r>
          </a:p>
        </p:txBody>
      </p:sp>
    </p:spTree>
    <p:extLst>
      <p:ext uri="{BB962C8B-B14F-4D97-AF65-F5344CB8AC3E}">
        <p14:creationId xmlns:p14="http://schemas.microsoft.com/office/powerpoint/2010/main" val="2883212751"/>
      </p:ext>
    </p:extLst>
  </p:cSld>
  <p:clrMapOvr>
    <a:masterClrMapping/>
  </p:clrMapOvr>
  <p:transition spd="slow">
    <p:wipe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Arbitration in U.S. Economy</a:t>
            </a:r>
          </a:p>
        </p:txBody>
      </p:sp>
      <p:sp>
        <p:nvSpPr>
          <p:cNvPr id="3" name="Text Placeholder 2"/>
          <p:cNvSpPr>
            <a:spLocks noGrp="1"/>
          </p:cNvSpPr>
          <p:nvPr>
            <p:ph type="body" idx="1"/>
          </p:nvPr>
        </p:nvSpPr>
        <p:spPr/>
        <p:txBody>
          <a:bodyPr/>
          <a:lstStyle/>
          <a:p>
            <a:r>
              <a:rPr lang="en-US" sz="2400" dirty="0"/>
              <a:t>Widespread Use</a:t>
            </a:r>
          </a:p>
        </p:txBody>
      </p:sp>
      <p:sp>
        <p:nvSpPr>
          <p:cNvPr id="5" name="Content Placeholder 4"/>
          <p:cNvSpPr>
            <a:spLocks noGrp="1"/>
          </p:cNvSpPr>
          <p:nvPr>
            <p:ph sz="half" idx="2"/>
          </p:nvPr>
        </p:nvSpPr>
        <p:spPr/>
        <p:txBody>
          <a:bodyPr>
            <a:noAutofit/>
          </a:bodyPr>
          <a:lstStyle/>
          <a:p>
            <a:r>
              <a:rPr lang="en-US" sz="2800" dirty="0"/>
              <a:t>Commercial (B2B)</a:t>
            </a:r>
          </a:p>
          <a:p>
            <a:r>
              <a:rPr lang="en-US" sz="2800" dirty="0"/>
              <a:t>Consumer (B2C)</a:t>
            </a:r>
          </a:p>
          <a:p>
            <a:r>
              <a:rPr lang="en-US" sz="2800" dirty="0"/>
              <a:t>Employment</a:t>
            </a:r>
          </a:p>
          <a:p>
            <a:endParaRPr lang="en-US" sz="2800" dirty="0"/>
          </a:p>
          <a:p>
            <a:r>
              <a:rPr lang="en-US" sz="2800" dirty="0"/>
              <a:t>Broad scope of “</a:t>
            </a:r>
            <a:r>
              <a:rPr lang="en-US" sz="2800" dirty="0" err="1"/>
              <a:t>Arbitrable</a:t>
            </a:r>
            <a:r>
              <a:rPr lang="en-US" sz="2800" dirty="0"/>
              <a:t>” claims</a:t>
            </a:r>
          </a:p>
        </p:txBody>
      </p:sp>
      <p:sp>
        <p:nvSpPr>
          <p:cNvPr id="4" name="Text Placeholder 3"/>
          <p:cNvSpPr>
            <a:spLocks noGrp="1"/>
          </p:cNvSpPr>
          <p:nvPr>
            <p:ph type="body" sz="quarter" idx="3"/>
          </p:nvPr>
        </p:nvSpPr>
        <p:spPr/>
        <p:txBody>
          <a:bodyPr/>
          <a:lstStyle/>
          <a:p>
            <a:r>
              <a:rPr lang="en-US" sz="2400" dirty="0"/>
              <a:t>Features</a:t>
            </a:r>
          </a:p>
        </p:txBody>
      </p:sp>
      <p:sp>
        <p:nvSpPr>
          <p:cNvPr id="6" name="Content Placeholder 5"/>
          <p:cNvSpPr>
            <a:spLocks noGrp="1"/>
          </p:cNvSpPr>
          <p:nvPr>
            <p:ph sz="quarter" idx="4"/>
          </p:nvPr>
        </p:nvSpPr>
        <p:spPr>
          <a:xfrm>
            <a:off x="4663440" y="2306765"/>
            <a:ext cx="4023360" cy="3347115"/>
          </a:xfrm>
        </p:spPr>
        <p:txBody>
          <a:bodyPr>
            <a:normAutofit fontScale="55000" lnSpcReduction="20000"/>
          </a:bodyPr>
          <a:lstStyle/>
          <a:p>
            <a:r>
              <a:rPr lang="en-US" sz="5100" dirty="0"/>
              <a:t>Matter of Contract</a:t>
            </a:r>
          </a:p>
          <a:p>
            <a:r>
              <a:rPr lang="en-US" sz="5100" dirty="0"/>
              <a:t>Faster/Cheaper/Flexible?</a:t>
            </a:r>
          </a:p>
          <a:p>
            <a:r>
              <a:rPr lang="en-US" sz="5100" dirty="0"/>
              <a:t>Private/Party Choice Arbitrator</a:t>
            </a:r>
          </a:p>
          <a:p>
            <a:r>
              <a:rPr lang="en-US" sz="5100" dirty="0"/>
              <a:t>No precedent/disclosure of wrongdoing</a:t>
            </a:r>
          </a:p>
          <a:p>
            <a:r>
              <a:rPr lang="en-US" sz="5100" dirty="0"/>
              <a:t>Limited Appeal</a:t>
            </a:r>
          </a:p>
          <a:p>
            <a:endParaRPr lang="en-US" sz="5100" dirty="0"/>
          </a:p>
          <a:p>
            <a:endParaRPr lang="en-US" dirty="0"/>
          </a:p>
        </p:txBody>
      </p:sp>
    </p:spTree>
    <p:extLst>
      <p:ext uri="{BB962C8B-B14F-4D97-AF65-F5344CB8AC3E}">
        <p14:creationId xmlns:p14="http://schemas.microsoft.com/office/powerpoint/2010/main" val="2473155482"/>
      </p:ext>
    </p:extLst>
  </p:cSld>
  <p:clrMapOvr>
    <a:masterClrMapping/>
  </p:clrMapOvr>
  <p:transition spd="slow">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22960" y="256020"/>
            <a:ext cx="7543800" cy="1054461"/>
          </a:xfrm>
        </p:spPr>
        <p:txBody>
          <a:bodyPr>
            <a:normAutofit fontScale="90000"/>
          </a:bodyPr>
          <a:lstStyle/>
          <a:p>
            <a:br>
              <a:rPr lang="en-US" dirty="0"/>
            </a:br>
            <a:r>
              <a:rPr lang="en-US" dirty="0"/>
              <a:t>Various Types of Arbitration</a:t>
            </a:r>
          </a:p>
        </p:txBody>
      </p:sp>
      <p:sp>
        <p:nvSpPr>
          <p:cNvPr id="8" name="Content Placeholder 7"/>
          <p:cNvSpPr>
            <a:spLocks noGrp="1"/>
          </p:cNvSpPr>
          <p:nvPr>
            <p:ph idx="1"/>
          </p:nvPr>
        </p:nvSpPr>
        <p:spPr>
          <a:xfrm>
            <a:off x="822959" y="1648769"/>
            <a:ext cx="7543801" cy="4221373"/>
          </a:xfrm>
        </p:spPr>
        <p:txBody>
          <a:bodyPr>
            <a:normAutofit lnSpcReduction="10000"/>
          </a:bodyPr>
          <a:lstStyle/>
          <a:p>
            <a:pPr marL="514350" indent="-514350">
              <a:buAutoNum type="arabicPeriod"/>
            </a:pPr>
            <a:r>
              <a:rPr lang="en-US" sz="2000" dirty="0">
                <a:solidFill>
                  <a:srgbClr val="FF0000"/>
                </a:solidFill>
              </a:rPr>
              <a:t>Contractual   </a:t>
            </a:r>
            <a:r>
              <a:rPr lang="en-US" sz="2000" dirty="0"/>
              <a:t>- Pre/Post-dispute);</a:t>
            </a:r>
          </a:p>
          <a:p>
            <a:pPr marL="514350" indent="-514350">
              <a:buAutoNum type="arabicPeriod"/>
            </a:pPr>
            <a:r>
              <a:rPr lang="en-US" sz="2000" dirty="0">
                <a:solidFill>
                  <a:srgbClr val="FF0000"/>
                </a:solidFill>
              </a:rPr>
              <a:t>Statutory </a:t>
            </a:r>
            <a:r>
              <a:rPr lang="en-US" sz="2000" dirty="0"/>
              <a:t>- statute may require parties attempt non-binding arbitration</a:t>
            </a:r>
          </a:p>
          <a:p>
            <a:pPr marL="514350" indent="-514350">
              <a:buAutoNum type="arabicPeriod"/>
            </a:pPr>
            <a:r>
              <a:rPr lang="en-US" sz="2000" dirty="0">
                <a:solidFill>
                  <a:srgbClr val="FF0000"/>
                </a:solidFill>
              </a:rPr>
              <a:t>Court-Annexed </a:t>
            </a:r>
            <a:r>
              <a:rPr lang="en-US" sz="2000" dirty="0"/>
              <a:t>- court may refer to non-binding arbitration</a:t>
            </a:r>
          </a:p>
          <a:p>
            <a:pPr marL="514350" indent="-514350">
              <a:buAutoNum type="arabicPeriod"/>
            </a:pPr>
            <a:r>
              <a:rPr lang="en-US" sz="2000" dirty="0">
                <a:solidFill>
                  <a:srgbClr val="FF0000"/>
                </a:solidFill>
              </a:rPr>
              <a:t>Specialized</a:t>
            </a:r>
            <a:r>
              <a:rPr lang="en-US" sz="2000" dirty="0"/>
              <a:t>:  e.g., </a:t>
            </a:r>
          </a:p>
          <a:p>
            <a:pPr lvl="1" fontAlgn="t"/>
            <a:r>
              <a:rPr lang="en-US" sz="2000" b="1" dirty="0"/>
              <a:t> </a:t>
            </a:r>
            <a:r>
              <a:rPr lang="en-US" sz="2000" dirty="0"/>
              <a:t>Construction/ Commercial</a:t>
            </a:r>
          </a:p>
          <a:p>
            <a:pPr lvl="1" fontAlgn="t"/>
            <a:r>
              <a:rPr lang="en-US" sz="2000" dirty="0"/>
              <a:t>Labor Arbitration under  CBA</a:t>
            </a:r>
          </a:p>
          <a:p>
            <a:pPr lvl="1" fontAlgn="t"/>
            <a:r>
              <a:rPr lang="en-US" sz="2000" dirty="0"/>
              <a:t>Investor/Broker Disputes (FINRA)</a:t>
            </a:r>
          </a:p>
          <a:p>
            <a:pPr lvl="1" fontAlgn="t"/>
            <a:r>
              <a:rPr lang="en-US" sz="2000" dirty="0"/>
              <a:t>Pro Sport (MLB, NBA, NFL, MLS)</a:t>
            </a:r>
          </a:p>
          <a:p>
            <a:pPr lvl="1" fontAlgn="t"/>
            <a:r>
              <a:rPr lang="en-US" sz="2000" dirty="0"/>
              <a:t>International/Olympic  Sport - Court of Arbitration for Sport (CAS); </a:t>
            </a:r>
          </a:p>
          <a:p>
            <a:pPr lvl="1" fontAlgn="t"/>
            <a:r>
              <a:rPr lang="en-US" sz="2000" dirty="0"/>
              <a:t>Entertainment – Guilds (Writer’s, Screen Actors, Directors)</a:t>
            </a:r>
          </a:p>
          <a:p>
            <a:pPr lvl="1" fontAlgn="t"/>
            <a:r>
              <a:rPr lang="en-US" sz="2000" dirty="0"/>
              <a:t>International Commercial </a:t>
            </a:r>
          </a:p>
          <a:p>
            <a:pPr marL="514350" indent="-514350">
              <a:buAutoNum type="arabicPeriod" startAt="4"/>
            </a:pPr>
            <a:endParaRPr lang="en-US" dirty="0"/>
          </a:p>
          <a:p>
            <a:endParaRPr lang="en-US" dirty="0"/>
          </a:p>
        </p:txBody>
      </p:sp>
    </p:spTree>
    <p:extLst>
      <p:ext uri="{BB962C8B-B14F-4D97-AF65-F5344CB8AC3E}">
        <p14:creationId xmlns:p14="http://schemas.microsoft.com/office/powerpoint/2010/main" val="3398824440"/>
      </p:ext>
    </p:extLst>
  </p:cSld>
  <p:clrMapOvr>
    <a:masterClrMapping/>
  </p:clrMapOvr>
  <p:transition spd="slow">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Benefits of International Arbitration</a:t>
            </a:r>
          </a:p>
        </p:txBody>
      </p:sp>
      <p:sp>
        <p:nvSpPr>
          <p:cNvPr id="3" name="Content Placeholder 2"/>
          <p:cNvSpPr>
            <a:spLocks noGrp="1"/>
          </p:cNvSpPr>
          <p:nvPr>
            <p:ph idx="1"/>
          </p:nvPr>
        </p:nvSpPr>
        <p:spPr/>
        <p:txBody>
          <a:bodyPr>
            <a:normAutofit/>
          </a:bodyPr>
          <a:lstStyle/>
          <a:p>
            <a:pPr marL="0" indent="0" algn="ctr">
              <a:buNone/>
            </a:pPr>
            <a:r>
              <a:rPr lang="en-US" sz="2400" b="1" dirty="0"/>
              <a:t>Enforceability</a:t>
            </a:r>
          </a:p>
          <a:p>
            <a:pPr marL="0" indent="0" algn="ctr">
              <a:buNone/>
            </a:pPr>
            <a:endParaRPr lang="en-US" sz="2400" dirty="0"/>
          </a:p>
          <a:p>
            <a:pPr marL="0" indent="0" algn="ctr">
              <a:buNone/>
            </a:pPr>
            <a:r>
              <a:rPr lang="en-US" sz="2400" b="1" dirty="0"/>
              <a:t>Neutral forum</a:t>
            </a:r>
          </a:p>
          <a:p>
            <a:pPr marL="0" indent="0" algn="ctr">
              <a:buNone/>
            </a:pPr>
            <a:endParaRPr lang="en-US" sz="2400" dirty="0"/>
          </a:p>
          <a:p>
            <a:pPr marL="0" indent="0" algn="ctr">
              <a:buNone/>
            </a:pPr>
            <a:r>
              <a:rPr lang="en-US" sz="2400" b="1" dirty="0"/>
              <a:t>Party Choice in Procedural flexibility &amp; design</a:t>
            </a:r>
            <a:endParaRPr lang="en-US" sz="2400" dirty="0"/>
          </a:p>
          <a:p>
            <a:pPr marL="0" indent="0" algn="ctr">
              <a:buNone/>
            </a:pPr>
            <a:endParaRPr lang="en-US" sz="2400" b="1" dirty="0"/>
          </a:p>
          <a:p>
            <a:pPr marL="0" indent="0" algn="ctr">
              <a:buNone/>
            </a:pPr>
            <a:r>
              <a:rPr lang="en-US" sz="2400" b="1" dirty="0"/>
              <a:t>Ability to Select Arbitrators</a:t>
            </a:r>
            <a:endParaRPr lang="en-US" sz="2400" dirty="0"/>
          </a:p>
        </p:txBody>
      </p:sp>
    </p:spTree>
    <p:extLst>
      <p:ext uri="{BB962C8B-B14F-4D97-AF65-F5344CB8AC3E}">
        <p14:creationId xmlns:p14="http://schemas.microsoft.com/office/powerpoint/2010/main" val="3619928010"/>
      </p:ext>
    </p:extLst>
  </p:cSld>
  <p:clrMapOvr>
    <a:masterClrMapping/>
  </p:clrMapOvr>
  <p:transition spd="slow">
    <p:wipe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a:bodyPr>
          <a:lstStyle/>
          <a:p>
            <a:r>
              <a:rPr lang="en-US" dirty="0"/>
              <a:t>You &amp; Arbitration? </a:t>
            </a:r>
          </a:p>
        </p:txBody>
      </p:sp>
      <p:sp>
        <p:nvSpPr>
          <p:cNvPr id="5" name="Content Placeholder 4">
            <a:extLst>
              <a:ext uri="{FF2B5EF4-FFF2-40B4-BE49-F238E27FC236}">
                <a16:creationId xmlns:a16="http://schemas.microsoft.com/office/drawing/2014/main" id="{5E3C08BF-0D6D-4CE0-A03C-4D89AE3EDCDC}"/>
              </a:ext>
            </a:extLst>
          </p:cNvPr>
          <p:cNvSpPr>
            <a:spLocks noGrp="1"/>
          </p:cNvSpPr>
          <p:nvPr>
            <p:ph sz="half" idx="1"/>
          </p:nvPr>
        </p:nvSpPr>
        <p:spPr/>
        <p:txBody>
          <a:bodyPr/>
          <a:lstStyle/>
          <a:p>
            <a:endParaRPr lang="en-US"/>
          </a:p>
        </p:txBody>
      </p:sp>
      <p:sp>
        <p:nvSpPr>
          <p:cNvPr id="6" name="Content Placeholder 5">
            <a:extLst>
              <a:ext uri="{FF2B5EF4-FFF2-40B4-BE49-F238E27FC236}">
                <a16:creationId xmlns:a16="http://schemas.microsoft.com/office/drawing/2014/main" id="{EFEB97AD-8EDA-4C63-8D95-A2160E61112F}"/>
              </a:ext>
            </a:extLst>
          </p:cNvPr>
          <p:cNvSpPr>
            <a:spLocks noGrp="1"/>
          </p:cNvSpPr>
          <p:nvPr>
            <p:ph sz="half" idx="2"/>
          </p:nvPr>
        </p:nvSpPr>
        <p:spPr/>
        <p:txBody>
          <a:bodyPr/>
          <a:lstStyle/>
          <a:p>
            <a:endParaRPr lang="en-US"/>
          </a:p>
        </p:txBody>
      </p:sp>
      <p:pic>
        <p:nvPicPr>
          <p:cNvPr id="4" name="Picture 3"/>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4724401" y="1497507"/>
            <a:ext cx="3464393" cy="393284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ustDataLst>
      <p:tags r:id="rId1"/>
    </p:custDataLst>
    <p:extLst>
      <p:ext uri="{BB962C8B-B14F-4D97-AF65-F5344CB8AC3E}">
        <p14:creationId xmlns:p14="http://schemas.microsoft.com/office/powerpoint/2010/main" val="287305865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par>
                                <p:cTn id="8" presetID="1" presetClass="path" presetSubtype="0" accel="50000" decel="50000" fill="hold" nodeType="withEffect">
                                  <p:stCondLst>
                                    <p:cond delay="0"/>
                                  </p:stCondLst>
                                  <p:childTnLst>
                                    <p:animMotion origin="layout" path="M 3.61111E-6 -4.07407E-6 C 0.02309 -4.07407E-6 0.04184 0.02477 0.04184 0.05533 C 0.04184 0.08612 0.02309 0.11112 3.61111E-6 0.11112 C -0.02292 0.11112 -0.0415 0.08612 -0.0415 0.05533 C -0.0415 0.02477 -0.02292 -4.07407E-6 3.61111E-6 -4.07407E-6 Z " pathEditMode="relative" rAng="0" ptsTypes="fffff">
                                      <p:cBhvr>
                                        <p:cTn id="9" dur="2000" fill="hold"/>
                                        <p:tgtEl>
                                          <p:spTgt spid="4"/>
                                        </p:tgtEl>
                                        <p:attrNameLst>
                                          <p:attrName>ppt_x</p:attrName>
                                          <p:attrName>ppt_y</p:attrName>
                                        </p:attrNameLst>
                                      </p:cBhvr>
                                      <p:rCtr x="0" y="5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a:bodyPr>
          <a:lstStyle/>
          <a:p>
            <a:r>
              <a:rPr lang="en-US" sz="2800" b="1" dirty="0"/>
              <a:t>Chapter 1 ▪ The Nature and Scope of Arbitration</a:t>
            </a:r>
            <a:br>
              <a:rPr lang="en-US" sz="2800" dirty="0"/>
            </a:br>
            <a:endParaRPr lang="en-US" sz="2800" dirty="0"/>
          </a:p>
        </p:txBody>
      </p:sp>
      <p:sp>
        <p:nvSpPr>
          <p:cNvPr id="5" name="Content Placeholder 4"/>
          <p:cNvSpPr>
            <a:spLocks noGrp="1"/>
          </p:cNvSpPr>
          <p:nvPr>
            <p:ph idx="1"/>
            <p:custDataLst>
              <p:tags r:id="rId3"/>
            </p:custDataLst>
          </p:nvPr>
        </p:nvSpPr>
        <p:spPr>
          <a:xfrm>
            <a:off x="822959" y="1551963"/>
            <a:ext cx="7543801" cy="4178117"/>
          </a:xfrm>
        </p:spPr>
        <p:txBody>
          <a:bodyPr>
            <a:normAutofit fontScale="55000" lnSpcReduction="20000"/>
          </a:bodyPr>
          <a:lstStyle/>
          <a:p>
            <a:pPr marL="0" indent="0">
              <a:buNone/>
            </a:pPr>
            <a:r>
              <a:rPr lang="en-US" sz="4100" dirty="0"/>
              <a:t>A. 	Introduction and Overview </a:t>
            </a:r>
          </a:p>
          <a:p>
            <a:pPr marL="0" lvl="0" indent="0">
              <a:buNone/>
            </a:pPr>
            <a:r>
              <a:rPr lang="en-US" sz="4100" dirty="0"/>
              <a:t>B.     	Historical Background  </a:t>
            </a:r>
          </a:p>
          <a:p>
            <a:pPr marL="0" indent="0">
              <a:buNone/>
            </a:pPr>
            <a:r>
              <a:rPr lang="en-US" sz="4100" dirty="0"/>
              <a:t>C.    	U.S. Commercial Arbitration Law and Practice </a:t>
            </a:r>
          </a:p>
          <a:p>
            <a:pPr marL="0" indent="0">
              <a:buNone/>
            </a:pPr>
            <a:r>
              <a:rPr lang="en-US" sz="4100" dirty="0"/>
              <a:t>D.  	What Is and </a:t>
            </a:r>
            <a:r>
              <a:rPr lang="en-US" sz="4100" i="1" dirty="0"/>
              <a:t>Is Not </a:t>
            </a:r>
            <a:r>
              <a:rPr lang="en-US" sz="4100" dirty="0"/>
              <a:t>Arbitration?  </a:t>
            </a:r>
            <a:endParaRPr lang="en-US" sz="4100" b="1" dirty="0"/>
          </a:p>
          <a:p>
            <a:pPr marL="0" indent="0">
              <a:buNone/>
            </a:pPr>
            <a:r>
              <a:rPr lang="en-US" sz="4100" dirty="0"/>
              <a:t>E.  	Specialized Uses and Forms of Arbitration</a:t>
            </a:r>
          </a:p>
          <a:p>
            <a:pPr marL="0" indent="0">
              <a:buNone/>
            </a:pPr>
            <a:r>
              <a:rPr lang="en-US" sz="4100" dirty="0"/>
              <a:t>F.  	A Roadmap for Studying Arbitration</a:t>
            </a:r>
          </a:p>
          <a:p>
            <a:pPr marL="0" indent="0">
              <a:buNone/>
            </a:pPr>
            <a:r>
              <a:rPr lang="en-US" sz="4100" i="1" dirty="0"/>
              <a:t> *  </a:t>
            </a:r>
            <a:r>
              <a:rPr lang="en-US" sz="4100" dirty="0"/>
              <a:t>Describe how you are a party to an arbitration contract.  If possible, bring a copy of the arbitration provision</a:t>
            </a:r>
          </a:p>
          <a:p>
            <a:r>
              <a:rPr lang="en-US" sz="4100" dirty="0"/>
              <a:t>*  Arbitration vs. Other Processes</a:t>
            </a:r>
          </a:p>
          <a:p>
            <a:r>
              <a:rPr lang="en-US" sz="4100" dirty="0"/>
              <a:t>*  What, When, Where, Why and How Arbitration?</a:t>
            </a:r>
          </a:p>
          <a:p>
            <a:endParaRPr lang="en-US" dirty="0"/>
          </a:p>
          <a:p>
            <a:endParaRPr lang="en-US" dirty="0"/>
          </a:p>
        </p:txBody>
      </p:sp>
    </p:spTree>
    <p:custDataLst>
      <p:tags r:id="rId1"/>
    </p:custDataLst>
  </p:cSld>
  <p:clrMapOvr>
    <a:masterClrMapping/>
  </p:clrMapOvr>
  <p:transition spd="slow">
    <p:wipe di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sz="3600" dirty="0"/>
              <a:t>With Pay Pals like this …</a:t>
            </a:r>
          </a:p>
        </p:txBody>
      </p:sp>
      <p:sp>
        <p:nvSpPr>
          <p:cNvPr id="8" name="Content Placeholder 7"/>
          <p:cNvSpPr>
            <a:spLocks noGrp="1"/>
          </p:cNvSpPr>
          <p:nvPr>
            <p:ph idx="1"/>
          </p:nvPr>
        </p:nvSpPr>
        <p:spPr>
          <a:xfrm>
            <a:off x="609601" y="1648770"/>
            <a:ext cx="8001000" cy="3594016"/>
          </a:xfrm>
        </p:spPr>
        <p:txBody>
          <a:bodyPr>
            <a:noAutofit/>
          </a:bodyPr>
          <a:lstStyle/>
          <a:p>
            <a:r>
              <a:rPr lang="en-US" sz="2400" b="1" dirty="0"/>
              <a:t>23. Arbitration</a:t>
            </a:r>
            <a:r>
              <a:rPr lang="en-US" sz="2400" dirty="0"/>
              <a:t>. Any claim, dispute, or controversy. . . shall be FINALLY and EXCLUSIVELY resolved by binding individual arbitration . . . governed by Federal Arbitration Act (9 U.S.C. 1-16). . . . </a:t>
            </a:r>
            <a:br>
              <a:rPr lang="en-US" sz="2400" dirty="0"/>
            </a:br>
            <a:endParaRPr lang="en-US" sz="2400" dirty="0"/>
          </a:p>
          <a:p>
            <a:r>
              <a:rPr lang="en-US" sz="2400" b="1" dirty="0"/>
              <a:t>NEITHER PARTY WILL HAVE THE RIGHT TO A JURY TRIAL OR TO ENGAGE IN DISCOVERY . . </a:t>
            </a:r>
          </a:p>
          <a:p>
            <a:r>
              <a:rPr lang="en-US" sz="2400" dirty="0"/>
              <a:t>All determinations . . . scope, interpretation, enforceability and validity shall be made exclusively </a:t>
            </a:r>
            <a:r>
              <a:rPr lang="en-US" sz="2400" b="1" dirty="0"/>
              <a:t>by the arbitrator. . .</a:t>
            </a:r>
            <a:r>
              <a:rPr lang="en-US" sz="2400" dirty="0"/>
              <a:t>. </a:t>
            </a:r>
          </a:p>
          <a:p>
            <a:r>
              <a:rPr lang="en-US" sz="2400" dirty="0"/>
              <a:t>NO CLASS ACTIONS</a:t>
            </a:r>
          </a:p>
          <a:p>
            <a:endParaRPr lang="en-US" dirty="0"/>
          </a:p>
          <a:p>
            <a:endParaRPr lang="en-US" sz="2400" dirty="0"/>
          </a:p>
        </p:txBody>
      </p:sp>
    </p:spTree>
    <p:extLst>
      <p:ext uri="{BB962C8B-B14F-4D97-AF65-F5344CB8AC3E}">
        <p14:creationId xmlns:p14="http://schemas.microsoft.com/office/powerpoint/2010/main" val="1273562869"/>
      </p:ext>
    </p:extLst>
  </p:cSld>
  <p:clrMapOvr>
    <a:masterClrMapping/>
  </p:clrMapOvr>
  <p:transition spd="slow">
    <p:wipe di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Whataburger?</a:t>
            </a:r>
          </a:p>
        </p:txBody>
      </p:sp>
      <p:pic>
        <p:nvPicPr>
          <p:cNvPr id="4" name="Content Placeholder 3"/>
          <p:cNvPicPr>
            <a:picLocks noGrp="1" noChangeAspect="1"/>
          </p:cNvPicPr>
          <p:nvPr>
            <p:ph idx="1"/>
          </p:nvPr>
        </p:nvPicPr>
        <p:blipFill rotWithShape="1">
          <a:blip r:embed="rId3" cstate="email">
            <a:extLst>
              <a:ext uri="{28A0092B-C50C-407E-A947-70E740481C1C}">
                <a14:useLocalDpi xmlns:a14="http://schemas.microsoft.com/office/drawing/2010/main" val="0"/>
              </a:ext>
            </a:extLst>
          </a:blip>
          <a:srcRect/>
          <a:stretch/>
        </p:blipFill>
        <p:spPr>
          <a:xfrm rot="5400000">
            <a:off x="474538" y="1901031"/>
            <a:ext cx="3771900" cy="3352800"/>
          </a:xfrm>
          <a:prstGeom prst="rect">
            <a:avLst/>
          </a:prstGeom>
        </p:spPr>
      </p:pic>
      <p:pic>
        <p:nvPicPr>
          <p:cNvPr id="3074" name="Picture 2" descr="Supreme Court of Texas Overturns ...">
            <a:extLst>
              <a:ext uri="{FF2B5EF4-FFF2-40B4-BE49-F238E27FC236}">
                <a16:creationId xmlns:a16="http://schemas.microsoft.com/office/drawing/2014/main" id="{ADE809E0-992A-4B48-BCB5-1160BF62B09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9682" y="724361"/>
            <a:ext cx="3549899" cy="2375205"/>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Whataburger Workers Compensation FAQs">
            <a:extLst>
              <a:ext uri="{FF2B5EF4-FFF2-40B4-BE49-F238E27FC236}">
                <a16:creationId xmlns:a16="http://schemas.microsoft.com/office/drawing/2014/main" id="{32E99EEB-1862-41AF-9100-B70614B38A2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0200" y="3501231"/>
            <a:ext cx="2956560"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2489454"/>
      </p:ext>
    </p:extLst>
  </p:cSld>
  <p:clrMapOvr>
    <a:masterClrMapping/>
  </p:clrMapOvr>
  <p:transition spd="slow">
    <p:wipe di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0" y="1633538"/>
            <a:ext cx="7391400" cy="3732212"/>
          </a:xfrm>
        </p:spPr>
        <p:txBody>
          <a:bodyPr/>
          <a:lstStyle/>
          <a:p>
            <a:endParaRPr lang="en-US" sz="2800" b="1" dirty="0"/>
          </a:p>
          <a:p>
            <a:r>
              <a:rPr lang="en-US" sz="2800" b="1" dirty="0"/>
              <a:t>“NO CLASS ACTION, OR OTHER REPRESENTATIVE ACTION OR PRIVATE ATTORNEY GENERAL ACTION OR JOINDER OR CONSOLIDATION OF ANY CLAIM WITH A CLAIM OF ANOTHER PERSON OR CLASS OF CLAIMANTS SHALL BE ALLOWABLE</a:t>
            </a:r>
            <a:r>
              <a:rPr lang="en-US" sz="2800" dirty="0"/>
              <a:t>.”</a:t>
            </a:r>
            <a:br>
              <a:rPr lang="en-US" sz="2800" dirty="0"/>
            </a:br>
            <a:endParaRPr lang="en-US" dirty="0"/>
          </a:p>
        </p:txBody>
      </p:sp>
      <p:pic>
        <p:nvPicPr>
          <p:cNvPr id="2050" name="Picture 2" descr="http://t2.gstatic.com/images?q=tbn:ANd9GcSuJDfby-AKmqYuA6_X-H9ccK9WfOMh2k1aOp1I5hTcDETCmjBjNA"/>
          <p:cNvPicPr>
            <a:picLocks noChangeAspect="1" noChangeArrowheads="1"/>
          </p:cNvPicPr>
          <p:nvPr/>
        </p:nvPicPr>
        <p:blipFill>
          <a:blip r:embed="rId3" cstate="print"/>
          <a:srcRect/>
          <a:stretch>
            <a:fillRect/>
          </a:stretch>
        </p:blipFill>
        <p:spPr bwMode="auto">
          <a:xfrm>
            <a:off x="5867401" y="204205"/>
            <a:ext cx="2619375" cy="1565575"/>
          </a:xfrm>
          <a:prstGeom prst="rect">
            <a:avLst/>
          </a:prstGeom>
          <a:noFill/>
        </p:spPr>
      </p:pic>
      <p:pic>
        <p:nvPicPr>
          <p:cNvPr id="2052" name="Picture 4" descr="http://t3.gstatic.com/images?q=tbn:ANd9GcRiYRJS_m2z9PweDz-Y0n6ymlKmL6HUcKpfRGHmD1PleK21l8Cu"/>
          <p:cNvPicPr>
            <a:picLocks noChangeAspect="1" noChangeArrowheads="1"/>
          </p:cNvPicPr>
          <p:nvPr/>
        </p:nvPicPr>
        <p:blipFill>
          <a:blip r:embed="rId4" cstate="print"/>
          <a:srcRect/>
          <a:stretch>
            <a:fillRect/>
          </a:stretch>
        </p:blipFill>
        <p:spPr bwMode="auto">
          <a:xfrm>
            <a:off x="838200" y="340343"/>
            <a:ext cx="4438650" cy="918925"/>
          </a:xfrm>
          <a:prstGeom prst="rect">
            <a:avLst/>
          </a:prstGeom>
          <a:noFill/>
        </p:spPr>
      </p:pic>
      <p:pic>
        <p:nvPicPr>
          <p:cNvPr id="2054" name="Picture 6" descr="http://t1.gstatic.com/images?q=tbn:ANd9GcT1NA8Yntk5a500Q-5eJ304K7OgvErh273qqbLSh5CyPHUtfR1B"/>
          <p:cNvPicPr>
            <a:picLocks noChangeAspect="1" noChangeArrowheads="1"/>
          </p:cNvPicPr>
          <p:nvPr/>
        </p:nvPicPr>
        <p:blipFill>
          <a:blip r:embed="rId5" cstate="print"/>
          <a:srcRect/>
          <a:stretch>
            <a:fillRect/>
          </a:stretch>
        </p:blipFill>
        <p:spPr bwMode="auto">
          <a:xfrm>
            <a:off x="6081712" y="3977481"/>
            <a:ext cx="2619375" cy="1557067"/>
          </a:xfrm>
          <a:prstGeom prst="rect">
            <a:avLst/>
          </a:prstGeom>
          <a:noFill/>
        </p:spPr>
      </p:pic>
    </p:spTree>
    <p:extLst>
      <p:ext uri="{BB962C8B-B14F-4D97-AF65-F5344CB8AC3E}">
        <p14:creationId xmlns:p14="http://schemas.microsoft.com/office/powerpoint/2010/main" val="23009137"/>
      </p:ext>
    </p:extLst>
  </p:cSld>
  <p:clrMapOvr>
    <a:masterClrMapping/>
  </p:clrMapOvr>
  <p:transition spd="slow">
    <p:wipe di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Policy &amp; Fairness Questions?</a:t>
            </a:r>
          </a:p>
        </p:txBody>
      </p:sp>
      <p:sp>
        <p:nvSpPr>
          <p:cNvPr id="3" name="Content Placeholder 2"/>
          <p:cNvSpPr>
            <a:spLocks noGrp="1"/>
          </p:cNvSpPr>
          <p:nvPr>
            <p:ph sz="half" idx="1"/>
          </p:nvPr>
        </p:nvSpPr>
        <p:spPr/>
        <p:txBody>
          <a:bodyPr/>
          <a:lstStyle/>
          <a:p>
            <a:endParaRPr lang="en-US" dirty="0"/>
          </a:p>
          <a:p>
            <a:endParaRPr lang="en-US" dirty="0"/>
          </a:p>
          <a:p>
            <a:r>
              <a:rPr lang="en-US" sz="2400" dirty="0">
                <a:latin typeface="Times New Roman" panose="02020603050405020304" pitchFamily="18" charset="0"/>
                <a:cs typeface="Times New Roman" panose="02020603050405020304" pitchFamily="18" charset="0"/>
              </a:rPr>
              <a:t>Should the FAA be amended?</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How? </a:t>
            </a:r>
          </a:p>
        </p:txBody>
      </p:sp>
      <p:pic>
        <p:nvPicPr>
          <p:cNvPr id="1026" name="Picture 2" descr="The Federal Arbitration Act: Successes ...">
            <a:extLst>
              <a:ext uri="{FF2B5EF4-FFF2-40B4-BE49-F238E27FC236}">
                <a16:creationId xmlns:a16="http://schemas.microsoft.com/office/drawing/2014/main" id="{3A59B57A-A098-4924-BF01-5A167D20E9F2}"/>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257800" y="1532797"/>
            <a:ext cx="2814638" cy="42296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0580320"/>
      </p:ext>
    </p:extLst>
  </p:cSld>
  <p:clrMapOvr>
    <a:masterClrMapping/>
  </p:clrMapOvr>
  <p:transition spd="slow">
    <p:wipe di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822960" y="256020"/>
            <a:ext cx="7543800" cy="978261"/>
          </a:xfrm>
        </p:spPr>
        <p:txBody>
          <a:bodyPr>
            <a:normAutofit/>
          </a:bodyPr>
          <a:lstStyle/>
          <a:p>
            <a:r>
              <a:rPr lang="en-US" sz="3600" dirty="0"/>
              <a:t>Consumer Financial Protection Bureau </a:t>
            </a:r>
          </a:p>
        </p:txBody>
      </p:sp>
      <p:sp>
        <p:nvSpPr>
          <p:cNvPr id="10" name="Content Placeholder 9"/>
          <p:cNvSpPr>
            <a:spLocks noGrp="1"/>
          </p:cNvSpPr>
          <p:nvPr>
            <p:ph idx="1"/>
          </p:nvPr>
        </p:nvSpPr>
        <p:spPr/>
        <p:txBody>
          <a:bodyPr>
            <a:noAutofit/>
          </a:bodyPr>
          <a:lstStyle/>
          <a:p>
            <a:r>
              <a:rPr lang="en-US" sz="2400" i="1" dirty="0">
                <a:solidFill>
                  <a:schemeClr val="accent2"/>
                </a:solidFill>
              </a:rPr>
              <a:t>Arbitration Study:  Report to Congress (2015)</a:t>
            </a:r>
          </a:p>
          <a:p>
            <a:pPr lvl="1"/>
            <a:r>
              <a:rPr lang="en-US" sz="2400" i="1" dirty="0"/>
              <a:t>Few consumers file arbitration cases</a:t>
            </a:r>
          </a:p>
          <a:p>
            <a:pPr lvl="1"/>
            <a:r>
              <a:rPr lang="en-US" sz="2400" i="1" dirty="0"/>
              <a:t>9 of 10 contracts contain class/representative waivers</a:t>
            </a:r>
          </a:p>
          <a:p>
            <a:pPr lvl="0"/>
            <a:r>
              <a:rPr lang="en-US" sz="2400" dirty="0"/>
              <a:t>2017:  CFPB ban mandatory arbitration in consumer financial products.   Business community opposed</a:t>
            </a:r>
          </a:p>
          <a:p>
            <a:pPr lvl="0"/>
            <a:r>
              <a:rPr lang="en-US" sz="2400" dirty="0"/>
              <a:t>Congress  overturned the rule?  </a:t>
            </a:r>
          </a:p>
          <a:p>
            <a:pPr lvl="0"/>
            <a:r>
              <a:rPr lang="en-US" sz="2400" dirty="0"/>
              <a:t>WHY? </a:t>
            </a: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02422" y="3743767"/>
            <a:ext cx="2857500" cy="2086841"/>
          </a:xfrm>
          <a:prstGeom prst="rect">
            <a:avLst/>
          </a:prstGeom>
        </p:spPr>
      </p:pic>
    </p:spTree>
    <p:extLst>
      <p:ext uri="{BB962C8B-B14F-4D97-AF65-F5344CB8AC3E}">
        <p14:creationId xmlns:p14="http://schemas.microsoft.com/office/powerpoint/2010/main" val="3636084655"/>
      </p:ext>
    </p:extLst>
  </p:cSld>
  <p:clrMapOvr>
    <a:masterClrMapping/>
  </p:clrMapOvr>
  <p:transition spd="slow">
    <p:wipe di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48753"/>
            <a:ext cx="8229600" cy="485528"/>
          </a:xfrm>
        </p:spPr>
        <p:txBody>
          <a:bodyPr>
            <a:normAutofit fontScale="90000"/>
          </a:bodyPr>
          <a:lstStyle/>
          <a:p>
            <a:r>
              <a:rPr lang="en-US" sz="3200" dirty="0"/>
              <a:t>Arbitration Fairness Act Proposals (2015 -2023)</a:t>
            </a:r>
          </a:p>
        </p:txBody>
      </p:sp>
      <p:sp>
        <p:nvSpPr>
          <p:cNvPr id="3" name="Content Placeholder 2"/>
          <p:cNvSpPr>
            <a:spLocks noGrp="1"/>
          </p:cNvSpPr>
          <p:nvPr>
            <p:ph sz="half" idx="1"/>
          </p:nvPr>
        </p:nvSpPr>
        <p:spPr>
          <a:xfrm>
            <a:off x="822960" y="1648769"/>
            <a:ext cx="3703320" cy="3928911"/>
          </a:xfrm>
        </p:spPr>
        <p:txBody>
          <a:bodyPr>
            <a:normAutofit/>
          </a:bodyPr>
          <a:lstStyle/>
          <a:p>
            <a:r>
              <a:rPr lang="en-US" sz="2800" dirty="0"/>
              <a:t>Proposes to invalidate </a:t>
            </a:r>
            <a:r>
              <a:rPr lang="en-US" sz="2800" dirty="0">
                <a:solidFill>
                  <a:schemeClr val="accent2"/>
                </a:solidFill>
              </a:rPr>
              <a:t>pre-dispute </a:t>
            </a:r>
            <a:r>
              <a:rPr lang="en-US" sz="2800" dirty="0"/>
              <a:t>agreements requiring arbitration of employment, consumer, antitrust, or civil rights disputes</a:t>
            </a:r>
          </a:p>
          <a:p>
            <a:r>
              <a:rPr lang="en-US" sz="2800" dirty="0"/>
              <a:t>n/a to B2B arbitration</a:t>
            </a:r>
          </a:p>
          <a:p>
            <a:r>
              <a:rPr lang="en-US" sz="1800" dirty="0">
                <a:solidFill>
                  <a:schemeClr val="accent2"/>
                </a:solidFill>
              </a:rPr>
              <a:t>Why doesn’t this pass? </a:t>
            </a:r>
            <a:endParaRPr lang="en-US" dirty="0"/>
          </a:p>
          <a:p>
            <a:endParaRPr lang="en-US" dirty="0"/>
          </a:p>
          <a:p>
            <a:endParaRPr lang="en-US" dirty="0"/>
          </a:p>
          <a:p>
            <a:endParaRPr lang="en-US" dirty="0"/>
          </a:p>
        </p:txBody>
      </p:sp>
      <p:pic>
        <p:nvPicPr>
          <p:cNvPr id="6" name="Content Placeholder 5"/>
          <p:cNvPicPr>
            <a:picLocks noGrp="1" noChangeAspect="1"/>
          </p:cNvPicPr>
          <p:nvPr>
            <p:ph sz="half" idx="2"/>
          </p:nvPr>
        </p:nvPicPr>
        <p:blipFill>
          <a:blip r:embed="rId2" cstate="email">
            <a:extLst>
              <a:ext uri="{28A0092B-C50C-407E-A947-70E740481C1C}">
                <a14:useLocalDpi xmlns:a14="http://schemas.microsoft.com/office/drawing/2010/main" val="0"/>
              </a:ext>
            </a:extLst>
          </a:blip>
          <a:stretch>
            <a:fillRect/>
          </a:stretch>
        </p:blipFill>
        <p:spPr>
          <a:xfrm>
            <a:off x="5105400" y="1539081"/>
            <a:ext cx="2996228" cy="3594100"/>
          </a:xfrm>
        </p:spPr>
      </p:pic>
    </p:spTree>
    <p:extLst>
      <p:ext uri="{BB962C8B-B14F-4D97-AF65-F5344CB8AC3E}">
        <p14:creationId xmlns:p14="http://schemas.microsoft.com/office/powerpoint/2010/main" val="29494186"/>
      </p:ext>
    </p:extLst>
  </p:cSld>
  <p:clrMapOvr>
    <a:masterClrMapping/>
  </p:clrMapOvr>
  <p:transition spd="slow">
    <p:wipe di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2282"/>
            <a:ext cx="8229600" cy="762000"/>
          </a:xfrm>
        </p:spPr>
        <p:txBody>
          <a:bodyPr>
            <a:normAutofit/>
          </a:bodyPr>
          <a:lstStyle/>
          <a:p>
            <a:r>
              <a:rPr lang="en-US" sz="2800" dirty="0"/>
              <a:t>Regulatory Framework for Arbitration </a:t>
            </a:r>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2576313573"/>
              </p:ext>
            </p:extLst>
          </p:nvPr>
        </p:nvGraphicFramePr>
        <p:xfrm>
          <a:off x="457200" y="1701712"/>
          <a:ext cx="4038600" cy="42471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Content Placeholder 5"/>
          <p:cNvGraphicFramePr>
            <a:graphicFrameLocks noGrp="1"/>
          </p:cNvGraphicFramePr>
          <p:nvPr>
            <p:ph sz="half" idx="2"/>
            <p:extLst>
              <p:ext uri="{D42A27DB-BD31-4B8C-83A1-F6EECF244321}">
                <p14:modId xmlns:p14="http://schemas.microsoft.com/office/powerpoint/2010/main" val="1493743990"/>
              </p:ext>
            </p:extLst>
          </p:nvPr>
        </p:nvGraphicFramePr>
        <p:xfrm>
          <a:off x="4648200" y="1843881"/>
          <a:ext cx="4038600" cy="4114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631301556"/>
      </p:ext>
    </p:extLst>
  </p:cSld>
  <p:clrMapOvr>
    <a:masterClrMapping/>
  </p:clrMapOvr>
  <p:transition spd="slow">
    <p:wipe dir="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D. What Is and Is Not Arbitration?  Why does that Matter? </a:t>
            </a:r>
            <a:r>
              <a:rPr lang="en-US" sz="2800" i="1" dirty="0"/>
              <a:t>The Outer Limits</a:t>
            </a:r>
            <a:endParaRPr lang="en-US" sz="2800" dirty="0"/>
          </a:p>
        </p:txBody>
      </p:sp>
      <p:sp>
        <p:nvSpPr>
          <p:cNvPr id="3" name="Content Placeholder 2"/>
          <p:cNvSpPr>
            <a:spLocks noGrp="1"/>
          </p:cNvSpPr>
          <p:nvPr>
            <p:ph idx="1"/>
          </p:nvPr>
        </p:nvSpPr>
        <p:spPr/>
        <p:txBody>
          <a:bodyPr>
            <a:noAutofit/>
          </a:bodyPr>
          <a:lstStyle/>
          <a:p>
            <a:pPr marL="514350" indent="-514350">
              <a:buAutoNum type="arabicPeriod"/>
            </a:pPr>
            <a:r>
              <a:rPr lang="en-US" sz="2800" dirty="0"/>
              <a:t>Process Label </a:t>
            </a:r>
          </a:p>
          <a:p>
            <a:pPr marL="0" indent="0">
              <a:buNone/>
            </a:pPr>
            <a:r>
              <a:rPr lang="en-US" sz="2800" i="1" dirty="0"/>
              <a:t>Advanced </a:t>
            </a:r>
            <a:r>
              <a:rPr lang="en-US" sz="2800" i="1" dirty="0" err="1"/>
              <a:t>Bodycare</a:t>
            </a:r>
            <a:r>
              <a:rPr lang="en-US" sz="2800" i="1" dirty="0"/>
              <a:t> Solutions v. </a:t>
            </a:r>
            <a:r>
              <a:rPr lang="en-US" sz="2800" i="1" dirty="0" err="1"/>
              <a:t>Thione</a:t>
            </a:r>
            <a:r>
              <a:rPr lang="en-US" sz="2800" i="1" dirty="0"/>
              <a:t> </a:t>
            </a:r>
            <a:r>
              <a:rPr lang="en-US" sz="2800" i="1" dirty="0" err="1"/>
              <a:t>Intnl</a:t>
            </a:r>
            <a:r>
              <a:rPr lang="en-US" sz="2800" i="1" dirty="0"/>
              <a:t>., </a:t>
            </a:r>
            <a:r>
              <a:rPr lang="en-US" sz="2800" dirty="0"/>
              <a:t>(11th Cir. 2008) </a:t>
            </a:r>
          </a:p>
          <a:p>
            <a:pPr marL="365760" indent="0">
              <a:buNone/>
            </a:pPr>
            <a:r>
              <a:rPr lang="en-US" sz="2400" dirty="0"/>
              <a:t>Held: The DR clause requiring </a:t>
            </a:r>
            <a:r>
              <a:rPr lang="en-US" sz="2400" dirty="0">
                <a:solidFill>
                  <a:schemeClr val="tx2">
                    <a:lumMod val="60000"/>
                    <a:lumOff val="40000"/>
                  </a:schemeClr>
                </a:solidFill>
              </a:rPr>
              <a:t>mediation </a:t>
            </a:r>
            <a:r>
              <a:rPr lang="en-US" sz="2400" dirty="0"/>
              <a:t>did </a:t>
            </a:r>
            <a:r>
              <a:rPr lang="en-US" sz="2400" dirty="0">
                <a:solidFill>
                  <a:schemeClr val="tx2">
                    <a:lumMod val="60000"/>
                    <a:lumOff val="40000"/>
                  </a:schemeClr>
                </a:solidFill>
              </a:rPr>
              <a:t>not </a:t>
            </a:r>
            <a:r>
              <a:rPr lang="en-US" sz="2400" dirty="0"/>
              <a:t>qualify as arbitration because the clause was not “an agreement to settle by arbitration a controversy” and was thus not enforceable under the FAA</a:t>
            </a:r>
            <a:endParaRPr lang="en-US" sz="2400" b="1" dirty="0"/>
          </a:p>
          <a:p>
            <a:pPr marL="0" indent="0">
              <a:buNone/>
            </a:pPr>
            <a:r>
              <a:rPr lang="en-US" sz="2400" dirty="0"/>
              <a:t>How a process is labeled is not always accurate or dispositive.</a:t>
            </a:r>
          </a:p>
        </p:txBody>
      </p:sp>
    </p:spTree>
    <p:extLst>
      <p:ext uri="{BB962C8B-B14F-4D97-AF65-F5344CB8AC3E}">
        <p14:creationId xmlns:p14="http://schemas.microsoft.com/office/powerpoint/2010/main" val="1836839382"/>
      </p:ext>
    </p:extLst>
  </p:cSld>
  <p:clrMapOvr>
    <a:masterClrMapping/>
  </p:clrMapOvr>
  <p:transition spd="slow">
    <p:wipe dir="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Four factor test – is DR procedure “classic arbitration”?</a:t>
            </a:r>
          </a:p>
        </p:txBody>
      </p:sp>
      <p:sp>
        <p:nvSpPr>
          <p:cNvPr id="3" name="Content Placeholder 2"/>
          <p:cNvSpPr>
            <a:spLocks noGrp="1"/>
          </p:cNvSpPr>
          <p:nvPr>
            <p:ph idx="1"/>
          </p:nvPr>
        </p:nvSpPr>
        <p:spPr/>
        <p:txBody>
          <a:bodyPr>
            <a:noAutofit/>
          </a:bodyPr>
          <a:lstStyle/>
          <a:p>
            <a:pPr marL="514350" indent="-514350">
              <a:buAutoNum type="arabicParenBoth"/>
            </a:pPr>
            <a:r>
              <a:rPr lang="en-US" sz="2400" dirty="0"/>
              <a:t>an independent adjudicator, </a:t>
            </a:r>
          </a:p>
          <a:p>
            <a:pPr marL="514350" indent="-514350">
              <a:buAutoNum type="arabicParenBoth"/>
            </a:pPr>
            <a:r>
              <a:rPr lang="en-US" sz="2400" dirty="0"/>
              <a:t>who applies substantive legal standards (i.e., the parties’ agreement and background contract law), </a:t>
            </a:r>
          </a:p>
          <a:p>
            <a:pPr marL="514350" indent="-514350">
              <a:buAutoNum type="arabicParenBoth"/>
            </a:pPr>
            <a:r>
              <a:rPr lang="en-US" sz="2400" dirty="0"/>
              <a:t>considers evidence and argument (however formally or informally) from each party, and </a:t>
            </a:r>
          </a:p>
          <a:p>
            <a:pPr marL="514350" indent="-514350">
              <a:buAutoNum type="arabicParenBoth"/>
            </a:pPr>
            <a:r>
              <a:rPr lang="en-US" sz="2400" dirty="0"/>
              <a:t>renders a decision that purports to resolve the rights and duties of the parties, typically by awarding damages or equitable relief.” Advanced </a:t>
            </a:r>
            <a:r>
              <a:rPr lang="en-US" sz="2400" dirty="0" err="1"/>
              <a:t>Bodycare</a:t>
            </a:r>
            <a:r>
              <a:rPr lang="en-US" sz="2400" dirty="0"/>
              <a:t> Solutions, 524 F.3d at 1239</a:t>
            </a:r>
          </a:p>
          <a:p>
            <a:r>
              <a:rPr lang="en-US" sz="2400" dirty="0"/>
              <a:t>Label Not Dispositive.</a:t>
            </a:r>
          </a:p>
        </p:txBody>
      </p:sp>
    </p:spTree>
    <p:extLst>
      <p:ext uri="{BB962C8B-B14F-4D97-AF65-F5344CB8AC3E}">
        <p14:creationId xmlns:p14="http://schemas.microsoft.com/office/powerpoint/2010/main" val="589885696"/>
      </p:ext>
    </p:extLst>
  </p:cSld>
  <p:clrMapOvr>
    <a:masterClrMapping/>
  </p:clrMapOvr>
  <p:transition spd="slow">
    <p:wipe dir="d"/>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56020"/>
            <a:ext cx="7543800" cy="673461"/>
          </a:xfrm>
        </p:spPr>
        <p:txBody>
          <a:bodyPr>
            <a:normAutofit/>
          </a:bodyPr>
          <a:lstStyle/>
          <a:p>
            <a:r>
              <a:rPr lang="en-US" sz="2800" dirty="0"/>
              <a:t>3. Is Non-Binding Arbitration “Arbitration”? </a:t>
            </a:r>
          </a:p>
        </p:txBody>
      </p:sp>
      <p:sp>
        <p:nvSpPr>
          <p:cNvPr id="3" name="Content Placeholder 2"/>
          <p:cNvSpPr>
            <a:spLocks noGrp="1"/>
          </p:cNvSpPr>
          <p:nvPr>
            <p:ph idx="1"/>
          </p:nvPr>
        </p:nvSpPr>
        <p:spPr>
          <a:xfrm>
            <a:off x="533401" y="1648770"/>
            <a:ext cx="7833360" cy="3594016"/>
          </a:xfrm>
        </p:spPr>
        <p:txBody>
          <a:bodyPr>
            <a:normAutofit/>
          </a:bodyPr>
          <a:lstStyle/>
          <a:p>
            <a:pPr marL="0" indent="0">
              <a:buNone/>
            </a:pPr>
            <a:r>
              <a:rPr lang="en-US" sz="2400" i="1" dirty="0">
                <a:latin typeface="Times New Roman" panose="02020603050405020304" pitchFamily="18" charset="0"/>
                <a:cs typeface="Times New Roman" panose="02020603050405020304" pitchFamily="18" charset="0"/>
              </a:rPr>
              <a:t>Wolsey  v. Foodmaker </a:t>
            </a:r>
            <a:r>
              <a:rPr lang="en-US" sz="2400" dirty="0">
                <a:latin typeface="Times New Roman" panose="02020603050405020304" pitchFamily="18" charset="0"/>
                <a:cs typeface="Times New Roman" panose="02020603050405020304" pitchFamily="18" charset="0"/>
              </a:rPr>
              <a:t>(9th Cir  1998)</a:t>
            </a:r>
          </a:p>
          <a:p>
            <a:pPr marL="0" indent="0">
              <a:spcBef>
                <a:spcPts val="0"/>
              </a:spcBef>
            </a:pPr>
            <a:r>
              <a:rPr lang="en-US" sz="2400" dirty="0">
                <a:latin typeface="Times New Roman" panose="02020603050405020304" pitchFamily="18" charset="0"/>
                <a:cs typeface="Times New Roman" panose="02020603050405020304" pitchFamily="18" charset="0"/>
              </a:rPr>
              <a:t>K for Development in Hong Kong</a:t>
            </a:r>
          </a:p>
          <a:p>
            <a:pPr marL="0" indent="0">
              <a:spcBef>
                <a:spcPts val="0"/>
              </a:spcBef>
              <a:buNone/>
            </a:pPr>
            <a:endParaRPr lang="en-US" sz="2400" dirty="0">
              <a:latin typeface="Times New Roman" panose="02020603050405020304" pitchFamily="18" charset="0"/>
              <a:cs typeface="Times New Roman" panose="02020603050405020304" pitchFamily="18" charset="0"/>
            </a:endParaRPr>
          </a:p>
          <a:p>
            <a:pPr marL="0" indent="0">
              <a:spcBef>
                <a:spcPts val="0"/>
              </a:spcBef>
              <a:buNone/>
            </a:pPr>
            <a:r>
              <a:rPr lang="en-US" sz="2400" dirty="0">
                <a:latin typeface="Times New Roman" panose="02020603050405020304" pitchFamily="18" charset="0"/>
                <a:cs typeface="Times New Roman" panose="02020603050405020304" pitchFamily="18" charset="0"/>
              </a:rPr>
              <a:t>A contract may provide for arbitration that is </a:t>
            </a:r>
          </a:p>
          <a:p>
            <a:pPr marL="0" indent="0">
              <a:spcBef>
                <a:spcPts val="0"/>
              </a:spcBef>
              <a:buNone/>
            </a:pPr>
            <a:endParaRPr lang="en-US" sz="2400" dirty="0">
              <a:latin typeface="Times New Roman" panose="02020603050405020304" pitchFamily="18" charset="0"/>
              <a:cs typeface="Times New Roman" panose="02020603050405020304" pitchFamily="18" charset="0"/>
            </a:endParaRPr>
          </a:p>
          <a:p>
            <a:pPr marL="514350" indent="-514350">
              <a:spcBef>
                <a:spcPts val="0"/>
              </a:spcBef>
              <a:buAutoNum type="alphaLcParenBoth"/>
            </a:pPr>
            <a:r>
              <a:rPr lang="en-US" sz="2400" dirty="0">
                <a:latin typeface="Times New Roman" panose="02020603050405020304" pitchFamily="18" charset="0"/>
                <a:cs typeface="Times New Roman" panose="02020603050405020304" pitchFamily="18" charset="0"/>
              </a:rPr>
              <a:t>final and binding, in which case an award can be entered as a judgment of the court; or </a:t>
            </a:r>
          </a:p>
          <a:p>
            <a:pPr marL="514350" indent="-514350">
              <a:spcBef>
                <a:spcPts val="0"/>
              </a:spcBef>
              <a:buAutoNum type="alphaLcParenBoth"/>
            </a:pPr>
            <a:r>
              <a:rPr lang="en-US" sz="2400" dirty="0">
                <a:latin typeface="Times New Roman" panose="02020603050405020304" pitchFamily="18" charset="0"/>
                <a:cs typeface="Times New Roman" panose="02020603050405020304" pitchFamily="18" charset="0"/>
              </a:rPr>
              <a:t>non-binding, in which the parties are free to accept or reject the award. </a:t>
            </a:r>
          </a:p>
          <a:p>
            <a:pPr marL="0" indent="0">
              <a:spcBef>
                <a:spcPts val="0"/>
              </a:spcBef>
            </a:pPr>
            <a:endParaRPr lang="en-US" dirty="0"/>
          </a:p>
        </p:txBody>
      </p:sp>
      <p:pic>
        <p:nvPicPr>
          <p:cNvPr id="5" name="Content Placeholder 4"/>
          <p:cNvPicPr>
            <a:picLocks noGrp="1" noChangeAspect="1"/>
          </p:cNvPicPr>
          <p:nvPr>
            <p:ph sz="half" idx="4294967295"/>
          </p:nvPr>
        </p:nvPicPr>
        <p:blipFill>
          <a:blip r:embed="rId2">
            <a:extLst>
              <a:ext uri="{28A0092B-C50C-407E-A947-70E740481C1C}">
                <a14:useLocalDpi xmlns:a14="http://schemas.microsoft.com/office/drawing/2010/main" val="0"/>
              </a:ext>
            </a:extLst>
          </a:blip>
          <a:stretch>
            <a:fillRect/>
          </a:stretch>
        </p:blipFill>
        <p:spPr>
          <a:xfrm>
            <a:off x="6867524" y="434181"/>
            <a:ext cx="1743075" cy="2628900"/>
          </a:xfrm>
        </p:spPr>
      </p:pic>
    </p:spTree>
    <p:extLst>
      <p:ext uri="{BB962C8B-B14F-4D97-AF65-F5344CB8AC3E}">
        <p14:creationId xmlns:p14="http://schemas.microsoft.com/office/powerpoint/2010/main" val="1272406890"/>
      </p:ext>
    </p:extLst>
  </p:cSld>
  <p:clrMapOvr>
    <a:masterClrMapping/>
  </p:clrMapOvr>
  <p:transition spd="slow">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   Intro &amp; Overview</a:t>
            </a:r>
          </a:p>
        </p:txBody>
      </p:sp>
      <p:sp>
        <p:nvSpPr>
          <p:cNvPr id="5" name="Content Placeholder 4"/>
          <p:cNvSpPr>
            <a:spLocks noGrp="1"/>
          </p:cNvSpPr>
          <p:nvPr>
            <p:ph idx="1"/>
          </p:nvPr>
        </p:nvSpPr>
        <p:spPr/>
        <p:txBody>
          <a:bodyPr>
            <a:normAutofit/>
          </a:bodyPr>
          <a:lstStyle/>
          <a:p>
            <a:pPr algn="ctr"/>
            <a:r>
              <a:rPr lang="en-US" sz="3600" dirty="0"/>
              <a:t>Thoughts on arbitration so far?  </a:t>
            </a:r>
          </a:p>
          <a:p>
            <a:pPr algn="ctr"/>
            <a:r>
              <a:rPr lang="en-US" sz="3600" dirty="0"/>
              <a:t>What is </a:t>
            </a:r>
            <a:r>
              <a:rPr lang="en-US" sz="3600" i="1" dirty="0"/>
              <a:t>Arbitration?</a:t>
            </a:r>
          </a:p>
          <a:p>
            <a:endParaRPr lang="en-US" sz="3600" dirty="0"/>
          </a:p>
          <a:p>
            <a:endParaRPr lang="en-US" sz="3600" dirty="0"/>
          </a:p>
          <a:p>
            <a:endParaRPr lang="en-US" sz="3600" dirty="0"/>
          </a:p>
        </p:txBody>
      </p:sp>
      <p:pic>
        <p:nvPicPr>
          <p:cNvPr id="6" name="Picture 5">
            <a:extLst>
              <a:ext uri="{FF2B5EF4-FFF2-40B4-BE49-F238E27FC236}">
                <a16:creationId xmlns:a16="http://schemas.microsoft.com/office/drawing/2014/main" id="{B660DF11-D87F-404E-AC26-71E395A3A436}"/>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811780" y="3462571"/>
            <a:ext cx="3520440" cy="1545336"/>
          </a:xfrm>
          <a:prstGeom prst="rect">
            <a:avLst/>
          </a:prstGeom>
        </p:spPr>
      </p:pic>
    </p:spTree>
    <p:extLst>
      <p:ext uri="{BB962C8B-B14F-4D97-AF65-F5344CB8AC3E}">
        <p14:creationId xmlns:p14="http://schemas.microsoft.com/office/powerpoint/2010/main" val="810468636"/>
      </p:ext>
    </p:extLst>
  </p:cSld>
  <p:clrMapOvr>
    <a:masterClrMapping/>
  </p:clrMapOvr>
  <p:transition spd="slow">
    <p:wipe dir="d"/>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56020"/>
            <a:ext cx="8153400" cy="1130661"/>
          </a:xfrm>
        </p:spPr>
        <p:txBody>
          <a:bodyPr>
            <a:normAutofit/>
          </a:bodyPr>
          <a:lstStyle/>
          <a:p>
            <a:r>
              <a:rPr lang="en-US" sz="3200" dirty="0"/>
              <a:t>5. Appraisal, Valuation, and Similar Processes</a:t>
            </a:r>
            <a:br>
              <a:rPr lang="en-US" sz="3200" dirty="0"/>
            </a:br>
            <a:r>
              <a:rPr lang="en-US" sz="2700" i="1" dirty="0">
                <a:solidFill>
                  <a:srgbClr val="0070C0"/>
                </a:solidFill>
              </a:rPr>
              <a:t>Salt Lake Tribune Publishing v. MGT Planning </a:t>
            </a:r>
            <a:r>
              <a:rPr lang="en-US" sz="2700" dirty="0">
                <a:solidFill>
                  <a:srgbClr val="0070C0"/>
                </a:solidFill>
              </a:rPr>
              <a:t>(10th Cir. 2004)</a:t>
            </a:r>
          </a:p>
        </p:txBody>
      </p:sp>
      <p:sp>
        <p:nvSpPr>
          <p:cNvPr id="3" name="Content Placeholder 2"/>
          <p:cNvSpPr>
            <a:spLocks noGrp="1"/>
          </p:cNvSpPr>
          <p:nvPr>
            <p:ph idx="1"/>
          </p:nvPr>
        </p:nvSpPr>
        <p:spPr>
          <a:xfrm>
            <a:off x="457201" y="1648770"/>
            <a:ext cx="7909560" cy="3594016"/>
          </a:xfrm>
        </p:spPr>
        <p:txBody>
          <a:bodyPr>
            <a:noAutofit/>
          </a:bodyPr>
          <a:lstStyle/>
          <a:p>
            <a:pPr marL="0" indent="0">
              <a:buNone/>
            </a:pPr>
            <a:r>
              <a:rPr lang="en-US" sz="2400" dirty="0"/>
              <a:t>Sale of media company, with option to repurchase after 5 years.     </a:t>
            </a:r>
          </a:p>
          <a:p>
            <a:pPr marL="0" indent="0">
              <a:buNone/>
            </a:pPr>
            <a:r>
              <a:rPr lang="en-US" sz="2400" b="1" dirty="0"/>
              <a:t>Option K - Process for determine price to exercise option? </a:t>
            </a:r>
          </a:p>
          <a:p>
            <a:pPr marL="0" indent="0">
              <a:buNone/>
            </a:pPr>
            <a:r>
              <a:rPr lang="en-US" sz="2400" dirty="0"/>
              <a:t>&gt; 3P </a:t>
            </a:r>
            <a:r>
              <a:rPr lang="en-US" sz="2400" dirty="0" err="1"/>
              <a:t>Apprasier</a:t>
            </a:r>
            <a:r>
              <a:rPr lang="en-US" sz="2400" dirty="0"/>
              <a:t>: (Seller:  $380   Buyer:  $220.   MPI “3</a:t>
            </a:r>
            <a:r>
              <a:rPr lang="en-US" sz="2400" baseline="30000" dirty="0"/>
              <a:t>rd</a:t>
            </a:r>
            <a:r>
              <a:rPr lang="en-US" sz="2400" dirty="0"/>
              <a:t>”:  $331</a:t>
            </a:r>
          </a:p>
          <a:p>
            <a:pPr marL="0" indent="0">
              <a:buNone/>
            </a:pPr>
            <a:r>
              <a:rPr lang="en-US" sz="2400" dirty="0"/>
              <a:t>SLTP objects --- </a:t>
            </a:r>
            <a:r>
              <a:rPr lang="en-US" sz="2400" dirty="0">
                <a:solidFill>
                  <a:srgbClr val="00B0F0"/>
                </a:solidFill>
              </a:rPr>
              <a:t>Is this “appraisal” decision enforceable as “arbitration”?  </a:t>
            </a:r>
          </a:p>
          <a:p>
            <a:pPr marL="0" indent="0">
              <a:buNone/>
            </a:pPr>
            <a:r>
              <a:rPr lang="en-US" sz="2400" dirty="0"/>
              <a:t>Dueling Experts or Arbitration? </a:t>
            </a:r>
          </a:p>
        </p:txBody>
      </p:sp>
      <p:pic>
        <p:nvPicPr>
          <p:cNvPr id="2052" name="Picture 4" descr="Salt Lake Tribune will move to a weekly ...">
            <a:extLst>
              <a:ext uri="{FF2B5EF4-FFF2-40B4-BE49-F238E27FC236}">
                <a16:creationId xmlns:a16="http://schemas.microsoft.com/office/drawing/2014/main" id="{16A9DF0F-FB51-4994-B0BF-53F030C5D4E7}"/>
              </a:ext>
            </a:extLst>
          </p:cNvPr>
          <p:cNvPicPr>
            <a:picLocks noGrp="1"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bwMode="auto">
          <a:xfrm>
            <a:off x="4686300" y="3670638"/>
            <a:ext cx="3429777" cy="18321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8586146"/>
      </p:ext>
    </p:extLst>
  </p:cSld>
  <p:clrMapOvr>
    <a:masterClrMapping/>
  </p:clrMapOvr>
  <p:transition spd="slow">
    <p:wipe dir="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697F6-BEA8-4D65-98B7-D868A6223521}"/>
              </a:ext>
            </a:extLst>
          </p:cNvPr>
          <p:cNvSpPr>
            <a:spLocks noGrp="1"/>
          </p:cNvSpPr>
          <p:nvPr>
            <p:ph type="title"/>
          </p:nvPr>
        </p:nvSpPr>
        <p:spPr/>
        <p:txBody>
          <a:bodyPr>
            <a:normAutofit/>
          </a:bodyPr>
          <a:lstStyle/>
          <a:p>
            <a:r>
              <a:rPr lang="en-US" sz="3200" dirty="0">
                <a:solidFill>
                  <a:srgbClr val="00B0F0"/>
                </a:solidFill>
              </a:rPr>
              <a:t>What is the difference between the two processes?</a:t>
            </a:r>
            <a:endParaRPr lang="en-US" sz="3200" dirty="0"/>
          </a:p>
        </p:txBody>
      </p:sp>
      <p:sp>
        <p:nvSpPr>
          <p:cNvPr id="3" name="Content Placeholder 2">
            <a:extLst>
              <a:ext uri="{FF2B5EF4-FFF2-40B4-BE49-F238E27FC236}">
                <a16:creationId xmlns:a16="http://schemas.microsoft.com/office/drawing/2014/main" id="{006EDC7C-7053-4FE0-A4BC-1A57AD7CA7D0}"/>
              </a:ext>
            </a:extLst>
          </p:cNvPr>
          <p:cNvSpPr>
            <a:spLocks noGrp="1"/>
          </p:cNvSpPr>
          <p:nvPr>
            <p:ph idx="1"/>
          </p:nvPr>
        </p:nvSpPr>
        <p:spPr>
          <a:xfrm>
            <a:off x="822959" y="1648769"/>
            <a:ext cx="7543801" cy="3928911"/>
          </a:xfrm>
        </p:spPr>
        <p:txBody>
          <a:bodyPr>
            <a:normAutofit/>
          </a:bodyPr>
          <a:lstStyle/>
          <a:p>
            <a:pPr>
              <a:buFont typeface="Wingdings"/>
              <a:buChar char="Ø"/>
            </a:pPr>
            <a:r>
              <a:rPr lang="en-US" sz="2400" dirty="0"/>
              <a:t>Arbitration and appraisal are distinct methods of dispute resolution. The FAA, however, only applies to “arbitration.” </a:t>
            </a:r>
          </a:p>
          <a:p>
            <a:pPr>
              <a:buFont typeface="Wingdings"/>
              <a:buChar char="Ø"/>
            </a:pPr>
            <a:r>
              <a:rPr lang="en-US" sz="2400" dirty="0"/>
              <a:t>Arbitrators decide disputes between the parties and determine liability, generally through the adversarial hearing process.</a:t>
            </a:r>
          </a:p>
          <a:p>
            <a:pPr>
              <a:buFont typeface="Wingdings"/>
              <a:buChar char="Ø"/>
            </a:pPr>
            <a:r>
              <a:rPr lang="en-US" sz="2400" dirty="0"/>
              <a:t>Appraisal agreements - typically ministerial determinations (e.g., the ascertainment of the quality or quantity of items, the ascertainment of loss or damage to property, or the ascertainment of the value of property”)).  Here, no hearing or decision, only a report.  </a:t>
            </a:r>
          </a:p>
          <a:p>
            <a:endParaRPr lang="en-US" dirty="0"/>
          </a:p>
        </p:txBody>
      </p:sp>
    </p:spTree>
    <p:extLst>
      <p:ext uri="{BB962C8B-B14F-4D97-AF65-F5344CB8AC3E}">
        <p14:creationId xmlns:p14="http://schemas.microsoft.com/office/powerpoint/2010/main" val="2252662537"/>
      </p:ext>
    </p:extLst>
  </p:cSld>
  <p:clrMapOvr>
    <a:masterClrMapping/>
  </p:clrMapOvr>
  <p:transition spd="slow">
    <p:wipe dir="d"/>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Ch 1 Review &amp; Takeaways? </a:t>
            </a:r>
            <a:br>
              <a:rPr lang="en-US" dirty="0"/>
            </a:br>
            <a:endParaRPr lang="en-US" dirty="0"/>
          </a:p>
        </p:txBody>
      </p:sp>
      <p:sp>
        <p:nvSpPr>
          <p:cNvPr id="3" name="Content Placeholder 2"/>
          <p:cNvSpPr>
            <a:spLocks noGrp="1"/>
          </p:cNvSpPr>
          <p:nvPr>
            <p:ph idx="1"/>
          </p:nvPr>
        </p:nvSpPr>
        <p:spPr/>
        <p:txBody>
          <a:bodyPr>
            <a:normAutofit fontScale="32500" lnSpcReduction="20000"/>
          </a:bodyPr>
          <a:lstStyle/>
          <a:p>
            <a:endParaRPr lang="en-US" cap="small" dirty="0"/>
          </a:p>
          <a:p>
            <a:r>
              <a:rPr lang="en-US" sz="9600" cap="small" dirty="0">
                <a:latin typeface="Times New Roman" panose="02020603050405020304" pitchFamily="18" charset="0"/>
                <a:cs typeface="Times New Roman" panose="02020603050405020304" pitchFamily="18" charset="0"/>
              </a:rPr>
              <a:t>Basic Concept? </a:t>
            </a:r>
          </a:p>
          <a:p>
            <a:r>
              <a:rPr lang="en-US" sz="9600" cap="small" dirty="0">
                <a:latin typeface="Times New Roman" panose="02020603050405020304" pitchFamily="18" charset="0"/>
                <a:cs typeface="Times New Roman" panose="02020603050405020304" pitchFamily="18" charset="0"/>
              </a:rPr>
              <a:t>Historical basis?</a:t>
            </a:r>
          </a:p>
          <a:p>
            <a:r>
              <a:rPr lang="en-US" sz="9600" cap="small" dirty="0">
                <a:latin typeface="Times New Roman" panose="02020603050405020304" pitchFamily="18" charset="0"/>
                <a:cs typeface="Times New Roman" panose="02020603050405020304" pitchFamily="18" charset="0"/>
              </a:rPr>
              <a:t>Definition?</a:t>
            </a:r>
          </a:p>
          <a:p>
            <a:r>
              <a:rPr lang="en-US" sz="9600" cap="small" dirty="0">
                <a:latin typeface="Times New Roman" panose="02020603050405020304" pitchFamily="18" charset="0"/>
                <a:cs typeface="Times New Roman" panose="02020603050405020304" pitchFamily="18" charset="0"/>
              </a:rPr>
              <a:t>Uses? </a:t>
            </a:r>
          </a:p>
          <a:p>
            <a:r>
              <a:rPr lang="en-US" sz="9600" cap="small" dirty="0">
                <a:latin typeface="Times New Roman" panose="02020603050405020304" pitchFamily="18" charset="0"/>
                <a:cs typeface="Times New Roman" panose="02020603050405020304" pitchFamily="18" charset="0"/>
              </a:rPr>
              <a:t>How Arbitration Compares to Other Dispute Resolution Processes</a:t>
            </a:r>
          </a:p>
          <a:p>
            <a:r>
              <a:rPr lang="en-US" sz="9600" cap="small" dirty="0">
                <a:latin typeface="Times New Roman" panose="02020603050405020304" pitchFamily="18" charset="0"/>
                <a:cs typeface="Times New Roman" panose="02020603050405020304" pitchFamily="18" charset="0"/>
              </a:rPr>
              <a:t>Other?  </a:t>
            </a:r>
            <a:endParaRPr lang="en-US" sz="9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7642309"/>
      </p:ext>
    </p:extLst>
  </p:cSld>
  <p:clrMapOvr>
    <a:masterClrMapping/>
  </p:clrMapOvr>
  <p:transition spd="slow">
    <p:wipe dir="d"/>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624681"/>
            <a:ext cx="8077200" cy="762000"/>
          </a:xfrm>
        </p:spPr>
        <p:txBody>
          <a:bodyPr>
            <a:normAutofit/>
          </a:bodyPr>
          <a:lstStyle/>
          <a:p>
            <a:r>
              <a:rPr lang="en-US" i="1" dirty="0"/>
              <a:t>Arbitration Basics</a:t>
            </a:r>
          </a:p>
        </p:txBody>
      </p:sp>
      <p:pic>
        <p:nvPicPr>
          <p:cNvPr id="8" name="Content Placeholder 7"/>
          <p:cNvPicPr>
            <a:picLocks noGrp="1" noChangeAspect="1"/>
          </p:cNvPicPr>
          <p:nvPr>
            <p:ph idx="1"/>
          </p:nvPr>
        </p:nvPicPr>
        <p:blipFill>
          <a:blip r:embed="rId3" cstate="email">
            <a:extLst>
              <a:ext uri="{28A0092B-C50C-407E-A947-70E740481C1C}">
                <a14:useLocalDpi xmlns:a14="http://schemas.microsoft.com/office/drawing/2010/main" val="0"/>
              </a:ext>
            </a:extLst>
          </a:blip>
          <a:stretch>
            <a:fillRect/>
          </a:stretch>
        </p:blipFill>
        <p:spPr>
          <a:xfrm>
            <a:off x="1489501" y="1649413"/>
            <a:ext cx="6209448" cy="3594100"/>
          </a:xfrm>
        </p:spPr>
      </p:pic>
    </p:spTree>
    <p:extLst>
      <p:ext uri="{BB962C8B-B14F-4D97-AF65-F5344CB8AC3E}">
        <p14:creationId xmlns:p14="http://schemas.microsoft.com/office/powerpoint/2010/main" val="213459363"/>
      </p:ext>
    </p:extLst>
  </p:cSld>
  <p:clrMapOvr>
    <a:masterClrMapping/>
  </p:clrMapOvr>
  <p:transition spd="slow">
    <p:wipe dir="d"/>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56020"/>
            <a:ext cx="7543800" cy="825861"/>
          </a:xfrm>
        </p:spPr>
        <p:txBody>
          <a:bodyPr/>
          <a:lstStyle/>
          <a:p>
            <a:r>
              <a:rPr lang="en-US" sz="3600" dirty="0"/>
              <a:t>Course Overview &amp; Roadmap</a:t>
            </a:r>
          </a:p>
        </p:txBody>
      </p:sp>
      <p:sp>
        <p:nvSpPr>
          <p:cNvPr id="3" name="Content Placeholder 2"/>
          <p:cNvSpPr>
            <a:spLocks noGrp="1"/>
          </p:cNvSpPr>
          <p:nvPr>
            <p:ph idx="1"/>
          </p:nvPr>
        </p:nvSpPr>
        <p:spPr/>
        <p:txBody>
          <a:bodyPr>
            <a:noAutofit/>
          </a:bodyPr>
          <a:lstStyle/>
          <a:p>
            <a:pPr marL="0" lvl="0" indent="0">
              <a:lnSpc>
                <a:spcPct val="100000"/>
              </a:lnSpc>
              <a:spcBef>
                <a:spcPts val="0"/>
              </a:spcBef>
              <a:spcAft>
                <a:spcPts val="0"/>
              </a:spcAft>
              <a:buNone/>
            </a:pPr>
            <a:r>
              <a:rPr lang="en-US" sz="2000" dirty="0"/>
              <a:t>CH 1 – Nature of Arbitration </a:t>
            </a:r>
          </a:p>
          <a:p>
            <a:pPr marL="0" lvl="0" indent="0">
              <a:lnSpc>
                <a:spcPct val="100000"/>
              </a:lnSpc>
              <a:spcBef>
                <a:spcPts val="0"/>
              </a:spcBef>
              <a:spcAft>
                <a:spcPts val="0"/>
              </a:spcAft>
              <a:buNone/>
            </a:pPr>
            <a:r>
              <a:rPr lang="en-US" sz="2000" dirty="0"/>
              <a:t>Ch 2 	Laws Governing Arbitration</a:t>
            </a:r>
          </a:p>
          <a:p>
            <a:pPr marL="0" lvl="0" indent="0">
              <a:lnSpc>
                <a:spcPct val="100000"/>
              </a:lnSpc>
              <a:spcBef>
                <a:spcPts val="0"/>
              </a:spcBef>
              <a:spcAft>
                <a:spcPts val="0"/>
              </a:spcAft>
              <a:buNone/>
            </a:pPr>
            <a:r>
              <a:rPr lang="en-US" sz="2000" dirty="0"/>
              <a:t>Ch 3 	Allocation of Authority Between Courts &amp; Arbitrators</a:t>
            </a:r>
          </a:p>
          <a:p>
            <a:pPr marL="0" lvl="0" indent="0">
              <a:lnSpc>
                <a:spcPct val="100000"/>
              </a:lnSpc>
              <a:spcBef>
                <a:spcPts val="0"/>
              </a:spcBef>
              <a:spcAft>
                <a:spcPts val="0"/>
              </a:spcAft>
              <a:buNone/>
            </a:pPr>
            <a:r>
              <a:rPr lang="en-US" sz="2000" dirty="0"/>
              <a:t>Ch 4	Defenses to Arbitrability</a:t>
            </a:r>
          </a:p>
          <a:p>
            <a:pPr marL="0" lvl="0" indent="0">
              <a:lnSpc>
                <a:spcPct val="100000"/>
              </a:lnSpc>
              <a:spcBef>
                <a:spcPts val="0"/>
              </a:spcBef>
              <a:spcAft>
                <a:spcPts val="0"/>
              </a:spcAft>
              <a:buNone/>
            </a:pPr>
            <a:r>
              <a:rPr lang="en-US" sz="2000" dirty="0"/>
              <a:t>Ch 5	The Arbitration Process</a:t>
            </a:r>
          </a:p>
          <a:p>
            <a:pPr marL="0" lvl="0" indent="0">
              <a:lnSpc>
                <a:spcPct val="100000"/>
              </a:lnSpc>
              <a:spcBef>
                <a:spcPts val="0"/>
              </a:spcBef>
              <a:spcAft>
                <a:spcPts val="0"/>
              </a:spcAft>
              <a:buNone/>
            </a:pPr>
            <a:r>
              <a:rPr lang="en-US" sz="2000" dirty="0"/>
              <a:t>Ch 6	How to Get to Arbitration (the arbitration agreement)</a:t>
            </a:r>
          </a:p>
          <a:p>
            <a:pPr marL="0" lvl="0" indent="0">
              <a:lnSpc>
                <a:spcPct val="100000"/>
              </a:lnSpc>
              <a:spcBef>
                <a:spcPts val="0"/>
              </a:spcBef>
              <a:spcAft>
                <a:spcPts val="0"/>
              </a:spcAft>
              <a:buNone/>
            </a:pPr>
            <a:r>
              <a:rPr lang="en-US" sz="2000" dirty="0"/>
              <a:t>Ch 7	Advocacy in Arbitration</a:t>
            </a:r>
          </a:p>
          <a:p>
            <a:pPr marL="0" lvl="0" indent="0">
              <a:lnSpc>
                <a:spcPct val="100000"/>
              </a:lnSpc>
              <a:spcBef>
                <a:spcPts val="0"/>
              </a:spcBef>
              <a:spcAft>
                <a:spcPts val="0"/>
              </a:spcAft>
              <a:buNone/>
            </a:pPr>
            <a:r>
              <a:rPr lang="en-US" sz="2000" dirty="0"/>
              <a:t>Ch 8	Role of the Arbitrator &amp; Ethical Issues</a:t>
            </a:r>
          </a:p>
          <a:p>
            <a:pPr marL="0" lvl="0" indent="0">
              <a:lnSpc>
                <a:spcPct val="100000"/>
              </a:lnSpc>
              <a:spcBef>
                <a:spcPts val="0"/>
              </a:spcBef>
              <a:spcAft>
                <a:spcPts val="0"/>
              </a:spcAft>
              <a:buNone/>
            </a:pPr>
            <a:r>
              <a:rPr lang="en-US" sz="2000" dirty="0"/>
              <a:t>Ch 9	Judicial Enforcement and Review of Arbitration</a:t>
            </a:r>
          </a:p>
          <a:p>
            <a:pPr marL="0" lvl="0" indent="0">
              <a:lnSpc>
                <a:spcPct val="100000"/>
              </a:lnSpc>
              <a:spcBef>
                <a:spcPts val="0"/>
              </a:spcBef>
              <a:spcAft>
                <a:spcPts val="0"/>
              </a:spcAft>
              <a:buNone/>
            </a:pPr>
            <a:r>
              <a:rPr lang="en-US" sz="2000" dirty="0"/>
              <a:t>Ch 10 	Class Actions &amp; Arbitration</a:t>
            </a:r>
          </a:p>
          <a:p>
            <a:pPr marL="0" lvl="0" indent="0">
              <a:lnSpc>
                <a:spcPct val="100000"/>
              </a:lnSpc>
              <a:spcBef>
                <a:spcPts val="0"/>
              </a:spcBef>
              <a:spcAft>
                <a:spcPts val="0"/>
              </a:spcAft>
              <a:buNone/>
            </a:pPr>
            <a:r>
              <a:rPr lang="en-US" sz="2000" dirty="0"/>
              <a:t>Ch 11	Complex Arbitration Procedures</a:t>
            </a:r>
          </a:p>
          <a:p>
            <a:pPr marL="0" lvl="0" indent="0">
              <a:lnSpc>
                <a:spcPct val="100000"/>
              </a:lnSpc>
              <a:spcBef>
                <a:spcPts val="0"/>
              </a:spcBef>
              <a:spcAft>
                <a:spcPts val="0"/>
              </a:spcAft>
              <a:buNone/>
            </a:pPr>
            <a:r>
              <a:rPr lang="en-US" sz="2000" dirty="0"/>
              <a:t>Ch 12	International Arbitration </a:t>
            </a:r>
          </a:p>
          <a:p>
            <a:pPr marL="0" indent="0">
              <a:lnSpc>
                <a:spcPct val="100000"/>
              </a:lnSpc>
              <a:spcBef>
                <a:spcPts val="0"/>
              </a:spcBef>
              <a:spcAft>
                <a:spcPts val="0"/>
              </a:spcAft>
            </a:pPr>
            <a:r>
              <a:rPr lang="en-US" sz="2000" i="1" dirty="0"/>
              <a:t>Appendices:   Arbitration Case File, Statutes</a:t>
            </a:r>
          </a:p>
        </p:txBody>
      </p:sp>
    </p:spTree>
    <p:extLst>
      <p:ext uri="{BB962C8B-B14F-4D97-AF65-F5344CB8AC3E}">
        <p14:creationId xmlns:p14="http://schemas.microsoft.com/office/powerpoint/2010/main" val="3973221190"/>
      </p:ext>
    </p:extLst>
  </p:cSld>
  <p:clrMapOvr>
    <a:masterClrMapping/>
  </p:clrMapOvr>
  <p:transition spd="slow">
    <p:wipe dir="d"/>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3F4394C-38B7-4303-AE7F-ECF043CC41A8}"/>
              </a:ext>
            </a:extLst>
          </p:cNvPr>
          <p:cNvSpPr>
            <a:spLocks noGrp="1"/>
          </p:cNvSpPr>
          <p:nvPr>
            <p:ph type="ctrTitle"/>
          </p:nvPr>
        </p:nvSpPr>
        <p:spPr/>
        <p:txBody>
          <a:bodyPr/>
          <a:lstStyle/>
          <a:p>
            <a:r>
              <a:rPr lang="en-US" dirty="0"/>
              <a:t>Questions??</a:t>
            </a:r>
          </a:p>
        </p:txBody>
      </p:sp>
      <p:sp>
        <p:nvSpPr>
          <p:cNvPr id="5" name="Subtitle 4">
            <a:extLst>
              <a:ext uri="{FF2B5EF4-FFF2-40B4-BE49-F238E27FC236}">
                <a16:creationId xmlns:a16="http://schemas.microsoft.com/office/drawing/2014/main" id="{CA047AC5-C11E-4E49-BE94-762B4C7DCB05}"/>
              </a:ext>
            </a:extLst>
          </p:cNvPr>
          <p:cNvSpPr>
            <a:spLocks noGrp="1"/>
          </p:cNvSpPr>
          <p:nvPr>
            <p:ph type="subTitle" idx="1"/>
          </p:nvPr>
        </p:nvSpPr>
        <p:spPr/>
        <p:txBody>
          <a:bodyPr/>
          <a:lstStyle/>
          <a:p>
            <a:r>
              <a:rPr lang="en-US" dirty="0"/>
              <a:t>Next Class:  Chapter Two</a:t>
            </a:r>
          </a:p>
        </p:txBody>
      </p:sp>
    </p:spTree>
    <p:extLst>
      <p:ext uri="{BB962C8B-B14F-4D97-AF65-F5344CB8AC3E}">
        <p14:creationId xmlns:p14="http://schemas.microsoft.com/office/powerpoint/2010/main" val="1607798990"/>
      </p:ext>
    </p:extLst>
  </p:cSld>
  <p:clrMapOvr>
    <a:masterClrMapping/>
  </p:clrMapOvr>
  <p:transition spd="slow">
    <p:wipe dir="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1468C0-3365-CBDF-BF72-D30B8EF71DFA}"/>
              </a:ext>
            </a:extLst>
          </p:cNvPr>
          <p:cNvSpPr>
            <a:spLocks noGrp="1"/>
          </p:cNvSpPr>
          <p:nvPr>
            <p:ph idx="1"/>
          </p:nvPr>
        </p:nvSpPr>
        <p:spPr/>
        <p:txBody>
          <a:bodyPr>
            <a:normAutofit/>
          </a:bodyPr>
          <a:lstStyle/>
          <a:p>
            <a:r>
              <a:rPr lang="en-US" sz="4400" dirty="0"/>
              <a:t>To request the full slide deck, please email </a:t>
            </a:r>
            <a:r>
              <a:rPr lang="en-US" sz="4400" dirty="0">
                <a:hlinkClick r:id="rId2"/>
              </a:rPr>
              <a:t>kerri.hughes@cap-press.com</a:t>
            </a:r>
            <a:r>
              <a:rPr lang="en-US" sz="4400" dirty="0"/>
              <a:t> with proof of adoption. Thank you!</a:t>
            </a:r>
          </a:p>
        </p:txBody>
      </p:sp>
    </p:spTree>
    <p:extLst>
      <p:ext uri="{BB962C8B-B14F-4D97-AF65-F5344CB8AC3E}">
        <p14:creationId xmlns:p14="http://schemas.microsoft.com/office/powerpoint/2010/main" val="2341794432"/>
      </p:ext>
    </p:extLst>
  </p:cSld>
  <p:clrMapOvr>
    <a:masterClrMapping/>
  </p:clrMapOvr>
  <p:transition spd="slow">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Experience with Arbitration?</a:t>
            </a:r>
          </a:p>
        </p:txBody>
      </p:sp>
      <p:sp>
        <p:nvSpPr>
          <p:cNvPr id="3" name="Content Placeholder 2"/>
          <p:cNvSpPr>
            <a:spLocks noGrp="1"/>
          </p:cNvSpPr>
          <p:nvPr>
            <p:ph idx="1"/>
          </p:nvPr>
        </p:nvSpPr>
        <p:spPr/>
        <p:txBody>
          <a:bodyPr/>
          <a:lstStyle/>
          <a:p>
            <a:pPr lvl="0" algn="ctr"/>
            <a:r>
              <a:rPr lang="en-US" sz="3200" dirty="0"/>
              <a:t>How many of you have arbitrated?  </a:t>
            </a:r>
          </a:p>
          <a:p>
            <a:pPr lvl="0" algn="ctr"/>
            <a:endParaRPr lang="en-US" sz="3200" dirty="0"/>
          </a:p>
          <a:p>
            <a:pPr lvl="0" algn="ctr"/>
            <a:r>
              <a:rPr lang="en-US" sz="3200" dirty="0"/>
              <a:t>As a party or neutral?</a:t>
            </a:r>
          </a:p>
          <a:p>
            <a:pPr lvl="0" algn="ctr"/>
            <a:endParaRPr lang="en-US" sz="3200" dirty="0"/>
          </a:p>
          <a:p>
            <a:pPr lvl="0" algn="ctr"/>
            <a:r>
              <a:rPr lang="en-US" sz="3200" i="1" dirty="0"/>
              <a:t>Are you a party to an arbitration contract? </a:t>
            </a:r>
            <a:br>
              <a:rPr lang="en-US" i="1" dirty="0"/>
            </a:br>
            <a:endParaRPr lang="en-US" dirty="0"/>
          </a:p>
          <a:p>
            <a:pPr lvl="0"/>
            <a:endParaRPr lang="en-US" dirty="0"/>
          </a:p>
          <a:p>
            <a:endParaRPr lang="en-US" dirty="0"/>
          </a:p>
        </p:txBody>
      </p:sp>
    </p:spTree>
    <p:extLst>
      <p:ext uri="{BB962C8B-B14F-4D97-AF65-F5344CB8AC3E}">
        <p14:creationId xmlns:p14="http://schemas.microsoft.com/office/powerpoint/2010/main" val="3032308453"/>
      </p:ext>
    </p:extLst>
  </p:cSld>
  <p:clrMapOvr>
    <a:masterClrMapping/>
  </p:clrMapOvr>
  <p:transition spd="slow">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What Is Arbitration??</a:t>
            </a:r>
          </a:p>
        </p:txBody>
      </p:sp>
      <p:sp>
        <p:nvSpPr>
          <p:cNvPr id="7" name="Content Placeholder 6"/>
          <p:cNvSpPr>
            <a:spLocks noGrp="1"/>
          </p:cNvSpPr>
          <p:nvPr>
            <p:ph idx="1"/>
          </p:nvPr>
        </p:nvSpPr>
        <p:spPr/>
        <p:txBody>
          <a:bodyPr>
            <a:normAutofit/>
          </a:bodyPr>
          <a:lstStyle/>
          <a:p>
            <a:pPr marL="0" indent="0">
              <a:buNone/>
            </a:pPr>
            <a:r>
              <a:rPr lang="en-US" sz="3500" dirty="0"/>
              <a:t>Is </a:t>
            </a:r>
            <a:r>
              <a:rPr lang="en-US" sz="3500" i="1" dirty="0"/>
              <a:t>this </a:t>
            </a:r>
            <a:r>
              <a:rPr lang="en-US" sz="3500" dirty="0"/>
              <a:t>Arbitration?</a:t>
            </a:r>
          </a:p>
          <a:p>
            <a:endParaRPr lang="en-US" sz="3500" dirty="0"/>
          </a:p>
          <a:p>
            <a:endParaRPr lang="en-US" dirty="0"/>
          </a:p>
          <a:p>
            <a:endParaRPr lang="en-US" dirty="0"/>
          </a:p>
          <a:p>
            <a:endParaRPr lang="en-US" dirty="0"/>
          </a:p>
          <a:p>
            <a:endParaRPr lang="en-US" sz="1400" u="sng" dirty="0">
              <a:hlinkClick r:id="rId3"/>
            </a:endParaRPr>
          </a:p>
          <a:p>
            <a:r>
              <a:rPr lang="en-US" sz="1400" u="sng" dirty="0">
                <a:hlinkClick r:id="rId3"/>
              </a:rPr>
              <a:t>https://www.youtube.com/watch?v=wsbgwNe4Rv4</a:t>
            </a:r>
            <a:endParaRPr lang="en-US" sz="1400" dirty="0"/>
          </a:p>
          <a:p>
            <a:endParaRPr lang="en-US" dirty="0"/>
          </a:p>
          <a:p>
            <a:endParaRPr lang="en-US" dirty="0"/>
          </a:p>
        </p:txBody>
      </p:sp>
      <p:pic>
        <p:nvPicPr>
          <p:cNvPr id="3" name="Online Media 2" title="2 5 17 The Story Week 13 The King Who Had It All">
            <a:hlinkClick r:id="" action="ppaction://media"/>
            <a:extLst>
              <a:ext uri="{FF2B5EF4-FFF2-40B4-BE49-F238E27FC236}">
                <a16:creationId xmlns:a16="http://schemas.microsoft.com/office/drawing/2014/main" id="{B6C42D1C-11C8-41AF-A7A6-F7BAC3EF00E7}"/>
              </a:ext>
            </a:extLst>
          </p:cNvPr>
          <p:cNvPicPr>
            <a:picLocks noRot="1" noChangeAspect="1"/>
          </p:cNvPicPr>
          <p:nvPr>
            <a:videoFile r:link="rId1"/>
          </p:nvPr>
        </p:nvPicPr>
        <p:blipFill>
          <a:blip r:embed="rId4"/>
          <a:stretch>
            <a:fillRect/>
          </a:stretch>
        </p:blipFill>
        <p:spPr>
          <a:xfrm>
            <a:off x="4114800" y="2301081"/>
            <a:ext cx="3860800" cy="2171700"/>
          </a:xfrm>
          <a:prstGeom prst="rect">
            <a:avLst/>
          </a:prstGeom>
        </p:spPr>
      </p:pic>
    </p:spTree>
    <p:extLst>
      <p:ext uri="{BB962C8B-B14F-4D97-AF65-F5344CB8AC3E}">
        <p14:creationId xmlns:p14="http://schemas.microsoft.com/office/powerpoint/2010/main" val="4062074331"/>
      </p:ext>
    </p:extLst>
  </p:cSld>
  <p:clrMapOvr>
    <a:masterClrMapping/>
  </p:clrMapOvr>
  <p:transition spd="slow">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Quick Exercise:  </a:t>
            </a:r>
            <a:br>
              <a:rPr lang="en-US" sz="3200" dirty="0"/>
            </a:br>
            <a:r>
              <a:rPr lang="en-US" sz="3200" dirty="0"/>
              <a:t>Issue:  Lap Top [or AI] Ban Adjudication</a:t>
            </a:r>
          </a:p>
        </p:txBody>
      </p:sp>
      <p:sp>
        <p:nvSpPr>
          <p:cNvPr id="3" name="Content Placeholder 2"/>
          <p:cNvSpPr>
            <a:spLocks noGrp="1"/>
          </p:cNvSpPr>
          <p:nvPr>
            <p:ph sz="half" idx="1"/>
          </p:nvPr>
        </p:nvSpPr>
        <p:spPr/>
        <p:txBody>
          <a:bodyPr>
            <a:normAutofit/>
          </a:bodyPr>
          <a:lstStyle/>
          <a:p>
            <a:pPr marL="0" indent="0">
              <a:buNone/>
            </a:pPr>
            <a:r>
              <a:rPr lang="en-US" dirty="0"/>
              <a:t>Groups of 3</a:t>
            </a:r>
          </a:p>
          <a:p>
            <a:endParaRPr lang="en-US" dirty="0"/>
          </a:p>
          <a:p>
            <a:endParaRPr lang="en-US" dirty="0"/>
          </a:p>
        </p:txBody>
      </p:sp>
      <p:sp>
        <p:nvSpPr>
          <p:cNvPr id="4" name="Content Placeholder 3"/>
          <p:cNvSpPr>
            <a:spLocks noGrp="1"/>
          </p:cNvSpPr>
          <p:nvPr>
            <p:ph sz="half" idx="2"/>
          </p:nvPr>
        </p:nvSpPr>
        <p:spPr>
          <a:xfrm>
            <a:off x="4267200" y="1648772"/>
            <a:ext cx="4800600" cy="3594015"/>
          </a:xfrm>
        </p:spPr>
        <p:txBody>
          <a:bodyPr>
            <a:noAutofit/>
          </a:bodyPr>
          <a:lstStyle/>
          <a:p>
            <a:pPr marL="0" indent="0">
              <a:buNone/>
            </a:pPr>
            <a:r>
              <a:rPr lang="en-US" sz="3200" dirty="0">
                <a:solidFill>
                  <a:srgbClr val="FF0000"/>
                </a:solidFill>
              </a:rPr>
              <a:t>Scene 1 - </a:t>
            </a:r>
            <a:r>
              <a:rPr lang="en-US" sz="3200" dirty="0"/>
              <a:t>(3 minutes each)</a:t>
            </a:r>
          </a:p>
          <a:p>
            <a:pPr marL="0" indent="0">
              <a:buNone/>
            </a:pPr>
            <a:r>
              <a:rPr lang="en-US" sz="3200" dirty="0">
                <a:solidFill>
                  <a:srgbClr val="FF0000"/>
                </a:solidFill>
              </a:rPr>
              <a:t>1 &amp; 2 - </a:t>
            </a:r>
            <a:r>
              <a:rPr lang="en-US" sz="3200" dirty="0">
                <a:solidFill>
                  <a:schemeClr val="tx1"/>
                </a:solidFill>
              </a:rPr>
              <a:t>Make your case to 3</a:t>
            </a:r>
          </a:p>
          <a:p>
            <a:pPr marL="0" indent="0">
              <a:buNone/>
            </a:pPr>
            <a:r>
              <a:rPr lang="en-US" sz="3200" dirty="0">
                <a:solidFill>
                  <a:srgbClr val="FF0000"/>
                </a:solidFill>
              </a:rPr>
              <a:t>#3 Decide (but keep secret)</a:t>
            </a:r>
          </a:p>
          <a:p>
            <a:pPr marL="0" indent="0">
              <a:buNone/>
            </a:pPr>
            <a:endParaRPr lang="en-US" sz="3200" dirty="0">
              <a:solidFill>
                <a:srgbClr val="FF0000"/>
              </a:solidFill>
            </a:endParaRPr>
          </a:p>
          <a:p>
            <a:pPr marL="0" indent="0">
              <a:buNone/>
            </a:pPr>
            <a:r>
              <a:rPr lang="en-US" sz="3200" dirty="0"/>
              <a:t>Scene 2 . . .  </a:t>
            </a:r>
          </a:p>
          <a:p>
            <a:pPr marL="0" indent="0">
              <a:buNone/>
            </a:pPr>
            <a:endParaRPr lang="en-US" sz="3200" dirty="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872646082"/>
              </p:ext>
            </p:extLst>
          </p:nvPr>
        </p:nvGraphicFramePr>
        <p:xfrm>
          <a:off x="838200" y="2224881"/>
          <a:ext cx="2743200" cy="1828800"/>
        </p:xfrm>
        <a:graphic>
          <a:graphicData uri="http://schemas.openxmlformats.org/drawingml/2006/table">
            <a:tbl>
              <a:tblPr firstRow="1" bandRow="1">
                <a:tableStyleId>{5C22544A-7EE6-4342-B048-85BDC9FD1C3A}</a:tableStyleId>
              </a:tblPr>
              <a:tblGrid>
                <a:gridCol w="1195754">
                  <a:extLst>
                    <a:ext uri="{9D8B030D-6E8A-4147-A177-3AD203B41FA5}">
                      <a16:colId xmlns:a16="http://schemas.microsoft.com/office/drawing/2014/main" val="20000"/>
                    </a:ext>
                  </a:extLst>
                </a:gridCol>
                <a:gridCol w="1547446">
                  <a:extLst>
                    <a:ext uri="{9D8B030D-6E8A-4147-A177-3AD203B41FA5}">
                      <a16:colId xmlns:a16="http://schemas.microsoft.com/office/drawing/2014/main" val="20001"/>
                    </a:ext>
                  </a:extLst>
                </a:gridCol>
              </a:tblGrid>
              <a:tr h="370840">
                <a:tc>
                  <a:txBody>
                    <a:bodyPr/>
                    <a:lstStyle/>
                    <a:p>
                      <a:r>
                        <a:rPr lang="en-US" dirty="0"/>
                        <a:t>Student </a:t>
                      </a:r>
                    </a:p>
                  </a:txBody>
                  <a:tcPr/>
                </a:tc>
                <a:tc>
                  <a:txBody>
                    <a:bodyPr/>
                    <a:lstStyle/>
                    <a:p>
                      <a:r>
                        <a:rPr lang="en-US" dirty="0"/>
                        <a:t>Position</a:t>
                      </a:r>
                    </a:p>
                  </a:txBody>
                  <a:tcPr/>
                </a:tc>
                <a:extLst>
                  <a:ext uri="{0D108BD9-81ED-4DB2-BD59-A6C34878D82A}">
                    <a16:rowId xmlns:a16="http://schemas.microsoft.com/office/drawing/2014/main" val="10000"/>
                  </a:ext>
                </a:extLst>
              </a:tr>
              <a:tr h="370840">
                <a:tc>
                  <a:txBody>
                    <a:bodyPr/>
                    <a:lstStyle/>
                    <a:p>
                      <a:r>
                        <a:rPr lang="en-US" dirty="0"/>
                        <a:t>1</a:t>
                      </a:r>
                    </a:p>
                  </a:txBody>
                  <a:tcPr/>
                </a:tc>
                <a:tc>
                  <a:txBody>
                    <a:bodyPr/>
                    <a:lstStyle/>
                    <a:p>
                      <a:r>
                        <a:rPr lang="en-US" dirty="0"/>
                        <a:t>Yes</a:t>
                      </a:r>
                    </a:p>
                  </a:txBody>
                  <a:tcPr/>
                </a:tc>
                <a:extLst>
                  <a:ext uri="{0D108BD9-81ED-4DB2-BD59-A6C34878D82A}">
                    <a16:rowId xmlns:a16="http://schemas.microsoft.com/office/drawing/2014/main" val="10001"/>
                  </a:ext>
                </a:extLst>
              </a:tr>
              <a:tr h="370840">
                <a:tc>
                  <a:txBody>
                    <a:bodyPr/>
                    <a:lstStyle/>
                    <a:p>
                      <a:r>
                        <a:rPr lang="en-US" dirty="0"/>
                        <a:t>2</a:t>
                      </a:r>
                    </a:p>
                  </a:txBody>
                  <a:tcPr/>
                </a:tc>
                <a:tc>
                  <a:txBody>
                    <a:bodyPr/>
                    <a:lstStyle/>
                    <a:p>
                      <a:r>
                        <a:rPr lang="en-US" dirty="0"/>
                        <a:t>No</a:t>
                      </a:r>
                    </a:p>
                  </a:txBody>
                  <a:tcPr/>
                </a:tc>
                <a:extLst>
                  <a:ext uri="{0D108BD9-81ED-4DB2-BD59-A6C34878D82A}">
                    <a16:rowId xmlns:a16="http://schemas.microsoft.com/office/drawing/2014/main" val="10002"/>
                  </a:ext>
                </a:extLst>
              </a:tr>
              <a:tr h="716280">
                <a:tc>
                  <a:txBody>
                    <a:bodyPr/>
                    <a:lstStyle/>
                    <a:p>
                      <a:r>
                        <a:rPr lang="en-US" dirty="0"/>
                        <a:t>3</a:t>
                      </a:r>
                    </a:p>
                  </a:txBody>
                  <a:tcPr/>
                </a:tc>
                <a:tc>
                  <a:txBody>
                    <a:bodyPr/>
                    <a:lstStyle/>
                    <a:p>
                      <a:r>
                        <a:rPr lang="en-US" dirty="0"/>
                        <a:t>Neutral</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68882914"/>
      </p:ext>
    </p:extLst>
  </p:cSld>
  <p:clrMapOvr>
    <a:masterClrMapping/>
  </p:clrMapOvr>
  <p:transition spd="slow">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 we arbitrate?</a:t>
            </a:r>
          </a:p>
        </p:txBody>
      </p:sp>
      <p:sp>
        <p:nvSpPr>
          <p:cNvPr id="5" name="Text Placeholder 4"/>
          <p:cNvSpPr>
            <a:spLocks noGrp="1"/>
          </p:cNvSpPr>
          <p:nvPr>
            <p:ph type="body" idx="1"/>
          </p:nvPr>
        </p:nvSpPr>
        <p:spPr>
          <a:xfrm>
            <a:off x="672152" y="1462881"/>
            <a:ext cx="4040188" cy="685800"/>
          </a:xfrm>
        </p:spPr>
        <p:txBody>
          <a:bodyPr>
            <a:normAutofit fontScale="62500" lnSpcReduction="20000"/>
          </a:bodyPr>
          <a:lstStyle/>
          <a:p>
            <a:endParaRPr lang="en-US" dirty="0"/>
          </a:p>
          <a:p>
            <a:pPr algn="ctr"/>
            <a:r>
              <a:rPr lang="en-US" sz="3600" dirty="0"/>
              <a:t>Informal</a:t>
            </a:r>
          </a:p>
          <a:p>
            <a:endParaRPr lang="en-US" dirty="0"/>
          </a:p>
        </p:txBody>
      </p:sp>
      <p:pic>
        <p:nvPicPr>
          <p:cNvPr id="7" name="Content Placeholder 6"/>
          <p:cNvPicPr>
            <a:picLocks noGrp="1" noChangeAspect="1"/>
          </p:cNvPicPr>
          <p:nvPr>
            <p:ph sz="half" idx="2"/>
          </p:nvPr>
        </p:nvPicPr>
        <p:blipFill>
          <a:blip r:embed="rId2" cstate="email">
            <a:extLst>
              <a:ext uri="{28A0092B-C50C-407E-A947-70E740481C1C}">
                <a14:useLocalDpi xmlns:a14="http://schemas.microsoft.com/office/drawing/2010/main" val="0"/>
              </a:ext>
            </a:extLst>
          </a:blip>
          <a:stretch>
            <a:fillRect/>
          </a:stretch>
        </p:blipFill>
        <p:spPr>
          <a:xfrm>
            <a:off x="762000" y="1920081"/>
            <a:ext cx="3445170" cy="3529013"/>
          </a:xfrm>
          <a:prstGeom prst="rect">
            <a:avLst/>
          </a:prstGeom>
        </p:spPr>
      </p:pic>
      <p:sp>
        <p:nvSpPr>
          <p:cNvPr id="6" name="Text Placeholder 5"/>
          <p:cNvSpPr>
            <a:spLocks noGrp="1"/>
          </p:cNvSpPr>
          <p:nvPr>
            <p:ph type="body" sz="quarter" idx="3"/>
          </p:nvPr>
        </p:nvSpPr>
        <p:spPr>
          <a:xfrm>
            <a:off x="4873626" y="1371297"/>
            <a:ext cx="4041775" cy="1005984"/>
          </a:xfrm>
        </p:spPr>
        <p:txBody>
          <a:bodyPr>
            <a:normAutofit fontScale="62500" lnSpcReduction="20000"/>
          </a:bodyPr>
          <a:lstStyle/>
          <a:p>
            <a:endParaRPr lang="en-US" dirty="0"/>
          </a:p>
          <a:p>
            <a:pPr algn="ctr"/>
            <a:r>
              <a:rPr lang="en-US" sz="3800" dirty="0"/>
              <a:t>Formal</a:t>
            </a:r>
          </a:p>
          <a:p>
            <a:endParaRPr lang="en-US" dirty="0"/>
          </a:p>
        </p:txBody>
      </p:sp>
      <p:pic>
        <p:nvPicPr>
          <p:cNvPr id="8" name="Content Placeholder 8"/>
          <p:cNvPicPr>
            <a:picLocks noGrp="1" noChangeAspect="1"/>
          </p:cNvPicPr>
          <p:nvPr>
            <p:ph sz="quarter" idx="4"/>
          </p:nvPr>
        </p:nvPicPr>
        <p:blipFill>
          <a:blip r:embed="rId3" cstate="email">
            <a:extLst>
              <a:ext uri="{28A0092B-C50C-407E-A947-70E740481C1C}">
                <a14:useLocalDpi xmlns:a14="http://schemas.microsoft.com/office/drawing/2010/main" val="0"/>
              </a:ext>
            </a:extLst>
          </a:blip>
          <a:stretch>
            <a:fillRect/>
          </a:stretch>
        </p:blipFill>
        <p:spPr>
          <a:xfrm>
            <a:off x="4746707" y="2306638"/>
            <a:ext cx="3536785" cy="2936875"/>
          </a:xfrm>
          <a:prstGeom prst="rect">
            <a:avLst/>
          </a:prstGeom>
        </p:spPr>
      </p:pic>
    </p:spTree>
    <p:extLst>
      <p:ext uri="{BB962C8B-B14F-4D97-AF65-F5344CB8AC3E}">
        <p14:creationId xmlns:p14="http://schemas.microsoft.com/office/powerpoint/2010/main" val="93924392"/>
      </p:ext>
    </p:extLst>
  </p:cSld>
  <p:clrMapOvr>
    <a:masterClrMapping/>
  </p:clrMapOvr>
  <p:transition spd="slow">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5Ws +H  of Arbitration </a:t>
            </a:r>
          </a:p>
        </p:txBody>
      </p:sp>
      <p:sp>
        <p:nvSpPr>
          <p:cNvPr id="3" name="Content Placeholder 2"/>
          <p:cNvSpPr>
            <a:spLocks noGrp="1"/>
          </p:cNvSpPr>
          <p:nvPr>
            <p:ph idx="1"/>
          </p:nvPr>
        </p:nvSpPr>
        <p:spPr>
          <a:xfrm>
            <a:off x="822959" y="1648769"/>
            <a:ext cx="7543801" cy="3776511"/>
          </a:xfrm>
        </p:spPr>
        <p:txBody>
          <a:bodyPr>
            <a:normAutofit/>
          </a:bodyPr>
          <a:lstStyle/>
          <a:p>
            <a:pPr lvl="0"/>
            <a:r>
              <a:rPr lang="en-US" sz="2800" i="1" dirty="0"/>
              <a:t>What is arbitration?</a:t>
            </a:r>
            <a:endParaRPr lang="en-US" sz="2800" dirty="0"/>
          </a:p>
          <a:p>
            <a:pPr lvl="0"/>
            <a:r>
              <a:rPr lang="en-US" sz="2800" i="1" dirty="0"/>
              <a:t>Why arbitrate?</a:t>
            </a:r>
            <a:endParaRPr lang="en-US" sz="2800" dirty="0"/>
          </a:p>
          <a:p>
            <a:pPr lvl="0"/>
            <a:r>
              <a:rPr lang="en-US" sz="2800" i="1" dirty="0"/>
              <a:t>Who arbitrates: </a:t>
            </a:r>
          </a:p>
          <a:p>
            <a:pPr lvl="0"/>
            <a:r>
              <a:rPr lang="en-US" sz="2800" i="1" dirty="0"/>
              <a:t>When does arbitration occur? </a:t>
            </a:r>
            <a:endParaRPr lang="en-US" sz="2800" dirty="0"/>
          </a:p>
          <a:p>
            <a:pPr lvl="0"/>
            <a:r>
              <a:rPr lang="en-US" sz="2800" i="1" dirty="0"/>
              <a:t>What are the major  norms (laws, rules, standards) that come into play in arbitration?</a:t>
            </a:r>
          </a:p>
          <a:p>
            <a:pPr lvl="0"/>
            <a:r>
              <a:rPr lang="en-US" sz="2800" i="1" dirty="0"/>
              <a:t>How does arbitration work?</a:t>
            </a:r>
            <a:endParaRPr lang="en-US" sz="2800" dirty="0"/>
          </a:p>
          <a:p>
            <a:endParaRPr lang="en-US" b="1" dirty="0"/>
          </a:p>
          <a:p>
            <a:endParaRPr lang="en-US" dirty="0"/>
          </a:p>
        </p:txBody>
      </p:sp>
    </p:spTree>
    <p:extLst>
      <p:ext uri="{BB962C8B-B14F-4D97-AF65-F5344CB8AC3E}">
        <p14:creationId xmlns:p14="http://schemas.microsoft.com/office/powerpoint/2010/main" val="2589168363"/>
      </p:ext>
    </p:extLst>
  </p:cSld>
  <p:clrMapOvr>
    <a:masterClrMapping/>
  </p:clrMapOvr>
  <p:transition spd="slow">
    <p:wipe dir="d"/>
  </p:transition>
</p:sld>
</file>

<file path=ppt/tags/tag1.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2.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3.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4.xml><?xml version="1.0" encoding="utf-8"?>
<p:tagLst xmlns:a="http://schemas.openxmlformats.org/drawingml/2006/main" xmlns:r="http://schemas.openxmlformats.org/officeDocument/2006/relationships" xmlns:p="http://schemas.openxmlformats.org/presentationml/2006/main">
  <p:tag name="DVSECTIONID" val="gLLkbNYfJYmMS8cGCr6Zqx"/>
</p:tagLst>
</file>

<file path=ppt/tags/tag5.xml><?xml version="1.0" encoding="utf-8"?>
<p:tagLst xmlns:a="http://schemas.openxmlformats.org/drawingml/2006/main" xmlns:r="http://schemas.openxmlformats.org/officeDocument/2006/relationships" xmlns:p="http://schemas.openxmlformats.org/presentationml/2006/main">
  <p:tag name="DVSHAPEID" val="zvrdC8eV6YWWfpMhsRT8jq"/>
</p:tagLst>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3003</Words>
  <Application>Microsoft Macintosh PowerPoint</Application>
  <PresentationFormat>Custom</PresentationFormat>
  <Paragraphs>450</Paragraphs>
  <Slides>46</Slides>
  <Notes>19</Notes>
  <HiddenSlides>0</HiddenSlides>
  <MMClips>1</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46</vt:i4>
      </vt:variant>
    </vt:vector>
  </HeadingPairs>
  <TitlesOfParts>
    <vt:vector size="54" baseType="lpstr">
      <vt:lpstr>Arial</vt:lpstr>
      <vt:lpstr>Calibri</vt:lpstr>
      <vt:lpstr>Calibri Light</vt:lpstr>
      <vt:lpstr>Cambria</vt:lpstr>
      <vt:lpstr>Times New Roman</vt:lpstr>
      <vt:lpstr>Wingdings</vt:lpstr>
      <vt:lpstr>WP TypographicSymbols</vt:lpstr>
      <vt:lpstr>Retrospect</vt:lpstr>
      <vt:lpstr>Arbitration Law, Policy,  and Practice, 2nd Ed. </vt:lpstr>
      <vt:lpstr>Welcome to Arbitration!</vt:lpstr>
      <vt:lpstr>Chapter 1 ▪ The Nature and Scope of Arbitration </vt:lpstr>
      <vt:lpstr>A.   Intro &amp; Overview</vt:lpstr>
      <vt:lpstr>Experience with Arbitration?</vt:lpstr>
      <vt:lpstr>What Is Arbitration??</vt:lpstr>
      <vt:lpstr>Quick Exercise:   Issue:  Lap Top [or AI] Ban Adjudication</vt:lpstr>
      <vt:lpstr>How do we arbitrate?</vt:lpstr>
      <vt:lpstr>5Ws +H  of Arbitration </vt:lpstr>
      <vt:lpstr>Basic Concept &amp; Definition </vt:lpstr>
      <vt:lpstr>Arbitration Characteristics?</vt:lpstr>
      <vt:lpstr>  How Does Arbitration Compare to Other Dispute Resolution Processes?</vt:lpstr>
      <vt:lpstr>Dispute Resolution Processes </vt:lpstr>
      <vt:lpstr>Compare &amp; Contrast</vt:lpstr>
      <vt:lpstr>Compare &amp; Contrast</vt:lpstr>
      <vt:lpstr>Why arbitrate?</vt:lpstr>
      <vt:lpstr>Benefits &amp; Drawbacks of Arbitration?</vt:lpstr>
      <vt:lpstr>B. Historical Use &amp; Judicial Treatment of Arbitration</vt:lpstr>
      <vt:lpstr>  Kulunkundis Shipping v. Amtorg Trading (2nd Cir. 1942) </vt:lpstr>
      <vt:lpstr>Historical Shifts- Legislative &amp; Judicial Support  </vt:lpstr>
      <vt:lpstr>The Federal Arbitration Act, 9 USC §§ 1-16. Chapter One </vt:lpstr>
      <vt:lpstr>FAA:  regulates interface between private arbitration and the courts </vt:lpstr>
      <vt:lpstr>FAA</vt:lpstr>
      <vt:lpstr>Ending Forced Arbitration of Sexual Assault and Sexual Harassment Act of 2021 , 9 U.S. Code § 402  </vt:lpstr>
      <vt:lpstr>Modern Arbitration in US &amp; Global Economy</vt:lpstr>
      <vt:lpstr>Arbitration in U.S. Economy</vt:lpstr>
      <vt:lpstr> Various Types of Arbitration</vt:lpstr>
      <vt:lpstr>Benefits of International Arbitration</vt:lpstr>
      <vt:lpstr>You &amp; Arbitration? </vt:lpstr>
      <vt:lpstr>With Pay Pals like this …</vt:lpstr>
      <vt:lpstr>Whataburger?</vt:lpstr>
      <vt:lpstr>PowerPoint Presentation</vt:lpstr>
      <vt:lpstr>Policy &amp; Fairness Questions?</vt:lpstr>
      <vt:lpstr>Consumer Financial Protection Bureau </vt:lpstr>
      <vt:lpstr>Arbitration Fairness Act Proposals (2015 -2023)</vt:lpstr>
      <vt:lpstr>Regulatory Framework for Arbitration </vt:lpstr>
      <vt:lpstr>D. What Is and Is Not Arbitration?  Why does that Matter? The Outer Limits</vt:lpstr>
      <vt:lpstr>Four factor test – is DR procedure “classic arbitration”?</vt:lpstr>
      <vt:lpstr>3. Is Non-Binding Arbitration “Arbitration”? </vt:lpstr>
      <vt:lpstr>5. Appraisal, Valuation, and Similar Processes Salt Lake Tribune Publishing v. MGT Planning (10th Cir. 2004)</vt:lpstr>
      <vt:lpstr>What is the difference between the two processes?</vt:lpstr>
      <vt:lpstr> Ch 1 Review &amp; Takeaways?  </vt:lpstr>
      <vt:lpstr>Arbitration Basics</vt:lpstr>
      <vt:lpstr>Course Overview &amp; Roadmap</vt:lpstr>
      <vt:lpstr>Questions??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2015-01-13T23:22:34Z</dcterms:created>
  <dcterms:modified xsi:type="dcterms:W3CDTF">2025-07-29T16:40:53Z</dcterms:modified>
</cp:coreProperties>
</file>