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6B219-59FA-344B-8F1F-DE853D9EB421}" type="datetimeFigureOut">
              <a:rPr lang="en-US" smtClean="0"/>
              <a:t>8/24/20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CAD79-7CE2-6F4C-A0C4-56A3C4AE4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CAD79-7CE2-6F4C-A0C4-56A3C4AE4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99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3E3A-6415-EA43-94BC-BD9D6AF26836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6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C006-FE9F-0643-97EF-110EC1995B09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8668-4382-214F-85C4-E1ADBD9066F3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1A827-9A9F-DD49-9425-C3FD1BEC8D98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5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8A48-37EF-4544-860D-ECF5CC83C58A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FB80-C083-7642-811A-C442D5794460}" type="datetime1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2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C928-1E4B-014F-A80B-F11C3A14E53D}" type="datetime1">
              <a:rPr lang="en-US" smtClean="0"/>
              <a:t>8/24/20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4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BD4FE-785A-BF45-856D-B7DD4F803279}" type="datetime1">
              <a:rPr lang="en-US" smtClean="0"/>
              <a:t>8/24/20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484C-ECE3-9C45-A662-24FF6B8842EB}" type="datetime1">
              <a:rPr lang="en-US" smtClean="0"/>
              <a:t>8/24/20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23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0939-A888-D043-A8BF-878E0C39BF97}" type="datetime1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C5ED-FD0B-6942-B8E5-8AD60D51113C}" type="datetime1">
              <a:rPr lang="en-US" smtClean="0"/>
              <a:t>8/24/20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0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AE68D-8084-1541-9904-FF9D7EE96D15}" type="datetime1">
              <a:rPr lang="en-US" smtClean="0"/>
              <a:t>8/24/20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A4B33-25F1-9743-981E-909F63CD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meier@cap-pres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E03AEE-C1F4-4CDD-AB59-B9FD1A69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Informative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BF482D-E677-4A1B-ACDB-9B8D3348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Y</a:t>
            </a:r>
            <a:r>
              <a:rPr lang="en-US" sz="3200" b="0" i="0" u="none" strike="noStrike" baseline="0" dirty="0"/>
              <a:t>ou will describe and explain legally significant concepts, doctrines, events, controversies, and issues, and demonstrate legally significant processes.</a:t>
            </a:r>
          </a:p>
          <a:p>
            <a:pPr algn="l"/>
            <a:endParaRPr lang="en-US" sz="3200" b="0" i="0" u="none" strike="noStrike" baseline="0" dirty="0"/>
          </a:p>
          <a:p>
            <a:r>
              <a:rPr lang="en-US" sz="3200" b="0" i="0" u="none" strike="noStrike" baseline="0" dirty="0">
                <a:solidFill>
                  <a:srgbClr val="231F20"/>
                </a:solidFill>
              </a:rPr>
              <a:t>These speeches offer excellent opportunities to market yourself and your practice to potential clients.</a:t>
            </a:r>
          </a:p>
          <a:p>
            <a:endParaRPr lang="en-US" sz="3200" b="0" i="0" u="none" strike="noStrike" baseline="0" dirty="0">
              <a:solidFill>
                <a:srgbClr val="231F20"/>
              </a:solidFill>
            </a:endParaRPr>
          </a:p>
          <a:p>
            <a:pPr algn="l"/>
            <a:r>
              <a:rPr lang="en-US" sz="3200" b="0" i="0" u="none" strike="noStrike" baseline="0" dirty="0"/>
              <a:t>Informative speaking can strengthen your reputation in the profession as well.</a:t>
            </a:r>
            <a:endParaRPr lang="en-US" sz="3200" b="0" i="0" u="none" strike="noStrike" baseline="0" dirty="0">
              <a:solidFill>
                <a:srgbClr val="231F20"/>
              </a:solidFill>
            </a:endParaRPr>
          </a:p>
          <a:p>
            <a:pPr algn="l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A08260-50FC-4E16-B104-0C5047145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Organizing the Informative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CEEFE-1801-436D-B1BB-97AB5D71E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409700"/>
            <a:ext cx="11582400" cy="5448299"/>
          </a:xfrm>
        </p:spPr>
        <p:txBody>
          <a:bodyPr>
            <a:normAutofit/>
          </a:bodyPr>
          <a:lstStyle/>
          <a:p>
            <a:r>
              <a:rPr lang="en-US" sz="3200" dirty="0"/>
              <a:t>Chronological Arrangement</a:t>
            </a:r>
          </a:p>
          <a:p>
            <a:pPr marL="457200" lvl="1" indent="0">
              <a:buNone/>
            </a:pPr>
            <a:r>
              <a:rPr lang="en-US" sz="2800" dirty="0"/>
              <a:t>-Use when speaking about current or historical events, life stories, and in demonstrations.</a:t>
            </a:r>
          </a:p>
          <a:p>
            <a:endParaRPr lang="en-US" sz="3200" dirty="0"/>
          </a:p>
          <a:p>
            <a:r>
              <a:rPr lang="en-US" sz="3200" dirty="0"/>
              <a:t>Topical Arrangement</a:t>
            </a:r>
          </a:p>
          <a:p>
            <a:pPr marL="457200" lvl="1" indent="0">
              <a:buNone/>
            </a:pPr>
            <a:r>
              <a:rPr lang="en-US" sz="2800" dirty="0"/>
              <a:t>-Works well for complicated topics with several interrelated, independent points.</a:t>
            </a:r>
          </a:p>
          <a:p>
            <a:endParaRPr lang="en-US" sz="3200" dirty="0"/>
          </a:p>
          <a:p>
            <a:r>
              <a:rPr lang="en-US" sz="3200" dirty="0"/>
              <a:t>Advantages and Disadvantages Arrangement (Compare/Contrast)</a:t>
            </a:r>
          </a:p>
          <a:p>
            <a:pPr marL="457200" lvl="1" indent="0">
              <a:buNone/>
            </a:pPr>
            <a:r>
              <a:rPr lang="en-US" sz="2800" dirty="0"/>
              <a:t>-Use to show how two or more things are similar or different.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4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E856E9-5E5E-43F0-88A8-942CD18C2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Organizing the Informative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14074D-4D22-404A-B7DB-13E4AD216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25" y="1825624"/>
            <a:ext cx="11001375" cy="476567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Cause and Effect Arrangement</a:t>
            </a:r>
          </a:p>
          <a:p>
            <a:pPr marL="457200" lvl="1" indent="0">
              <a:buNone/>
            </a:pPr>
            <a:r>
              <a:rPr lang="en-US" sz="2800" dirty="0"/>
              <a:t>-Identifies a situation (cause) and the response (effect).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200" dirty="0"/>
              <a:t>Spatial Arrangement</a:t>
            </a:r>
          </a:p>
          <a:p>
            <a:pPr marL="457200" lvl="1" indent="0">
              <a:buNone/>
            </a:pPr>
            <a:r>
              <a:rPr lang="en-US" sz="2800" dirty="0"/>
              <a:t>-Use when describing the configuration of parts or levels of a structure, place, system, or object.</a:t>
            </a:r>
          </a:p>
          <a:p>
            <a:endParaRPr lang="en-US" sz="3200" dirty="0"/>
          </a:p>
          <a:p>
            <a:r>
              <a:rPr lang="en-US" sz="3200" dirty="0"/>
              <a:t>Problem-Solution Arrangement</a:t>
            </a:r>
          </a:p>
          <a:p>
            <a:pPr marL="457200" lvl="1" indent="0">
              <a:buNone/>
            </a:pPr>
            <a:r>
              <a:rPr lang="en-US" sz="2800" dirty="0"/>
              <a:t>-Most often used in a persuasive speech.</a:t>
            </a:r>
          </a:p>
          <a:p>
            <a:pPr marL="457200" lvl="1" indent="0">
              <a:buNone/>
            </a:pPr>
            <a:r>
              <a:rPr lang="en-US" sz="2800" dirty="0"/>
              <a:t>-In an informative speech, </a:t>
            </a:r>
            <a:r>
              <a:rPr lang="en-US" sz="2800" i="1" dirty="0"/>
              <a:t>objectively</a:t>
            </a:r>
            <a:r>
              <a:rPr lang="en-US" sz="2800" dirty="0"/>
              <a:t> describe a problem and the solution developed to address it.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2182F1-57D9-408D-99C1-9B0F4F66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Audience Awareness for Informative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C61E36-5374-4CB2-B566-E13E27BBB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174"/>
            <a:ext cx="10515600" cy="5343525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Presenting Legal Topics to a Lay Audience</a:t>
            </a:r>
          </a:p>
          <a:p>
            <a:pPr marL="457200" lvl="1" indent="0">
              <a:buNone/>
            </a:pPr>
            <a:r>
              <a:rPr lang="en-US" sz="2800" dirty="0"/>
              <a:t>-Keep it simple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-Using plain language, define and explain legal terms of art and jargon.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-If a legal term of art isn’t significant, use a simpler word instead.</a:t>
            </a:r>
          </a:p>
          <a:p>
            <a:pPr marL="457200" lvl="1" indent="0">
              <a:buNone/>
            </a:pPr>
            <a:endParaRPr lang="en-US" sz="2800" dirty="0"/>
          </a:p>
          <a:p>
            <a:pPr marL="914400" lvl="2" indent="0">
              <a:buNone/>
            </a:pPr>
            <a:r>
              <a:rPr lang="en-US" sz="2600" dirty="0"/>
              <a:t>“The court </a:t>
            </a:r>
            <a:r>
              <a:rPr lang="en-US" sz="2600" i="1" dirty="0"/>
              <a:t>entered a writ of mandamus </a:t>
            </a:r>
            <a:r>
              <a:rPr lang="en-US" sz="2600" dirty="0"/>
              <a:t>ordering the lower court. . .”</a:t>
            </a:r>
          </a:p>
          <a:p>
            <a:pPr marL="914400" lvl="2" indent="0">
              <a:buNone/>
            </a:pPr>
            <a:r>
              <a:rPr lang="en-US" sz="2600" dirty="0"/>
              <a:t>Instead, say,</a:t>
            </a:r>
          </a:p>
          <a:p>
            <a:pPr marL="914400" lvl="2" indent="0">
              <a:buNone/>
            </a:pPr>
            <a:r>
              <a:rPr lang="en-US" sz="2600" dirty="0"/>
              <a:t>“The court </a:t>
            </a:r>
            <a:r>
              <a:rPr lang="en-US" sz="2600" i="1" dirty="0"/>
              <a:t>required</a:t>
            </a:r>
            <a:r>
              <a:rPr lang="en-US" sz="2600" dirty="0"/>
              <a:t> the trial court to. . . ”</a:t>
            </a:r>
          </a:p>
          <a:p>
            <a:pPr marL="914400" lvl="2" indent="0">
              <a:buNone/>
            </a:pPr>
            <a:endParaRPr lang="en-US" sz="2600" dirty="0"/>
          </a:p>
          <a:p>
            <a:pPr marL="914400" lvl="2" indent="0">
              <a:buNone/>
            </a:pPr>
            <a:r>
              <a:rPr lang="en-US" sz="2600" dirty="0"/>
              <a:t>“The Supreme Court </a:t>
            </a:r>
            <a:r>
              <a:rPr lang="en-US" sz="2600" i="1" dirty="0"/>
              <a:t>granted cert</a:t>
            </a:r>
            <a:r>
              <a:rPr lang="en-US" sz="2600" dirty="0"/>
              <a:t>. . .”</a:t>
            </a:r>
          </a:p>
          <a:p>
            <a:pPr marL="914400" lvl="2" indent="0">
              <a:buNone/>
            </a:pPr>
            <a:r>
              <a:rPr lang="en-US" sz="2600" dirty="0"/>
              <a:t>Instead say,</a:t>
            </a:r>
          </a:p>
          <a:p>
            <a:pPr marL="914400" lvl="2" indent="0">
              <a:buNone/>
            </a:pPr>
            <a:r>
              <a:rPr lang="en-US" sz="2600" dirty="0"/>
              <a:t>“The Supreme Court </a:t>
            </a:r>
            <a:r>
              <a:rPr lang="en-US" sz="2600" i="1" dirty="0"/>
              <a:t>agreed to hear the ca</a:t>
            </a:r>
            <a:r>
              <a:rPr lang="en-US" sz="2600" dirty="0"/>
              <a:t>se.”</a:t>
            </a:r>
          </a:p>
          <a:p>
            <a:pPr marL="914400" lvl="2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en-US" dirty="0" smtClean="0"/>
              <a:t>Copyright © 2020 Henry T. </a:t>
            </a:r>
            <a:r>
              <a:rPr lang="en-US" dirty="0" err="1" smtClean="0"/>
              <a:t>Wihnyk</a:t>
            </a:r>
            <a:r>
              <a:rPr lang="en-US" dirty="0" smtClean="0"/>
              <a:t>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9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7CA2F5-F600-497B-9219-1C91F0C0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Audience Awareness for Informative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1CF25D-7BC4-4FCA-AB1A-CA96B3B0A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466850"/>
            <a:ext cx="11591925" cy="5200649"/>
          </a:xfrm>
        </p:spPr>
        <p:txBody>
          <a:bodyPr>
            <a:normAutofit/>
          </a:bodyPr>
          <a:lstStyle/>
          <a:p>
            <a:r>
              <a:rPr lang="en-US" sz="3200" dirty="0"/>
              <a:t>Presenting Legal Topics to a Lay Audience</a:t>
            </a:r>
          </a:p>
          <a:p>
            <a:pPr marL="457200" lvl="1" indent="0">
              <a:buNone/>
            </a:pPr>
            <a:r>
              <a:rPr lang="en-US" sz="2800" dirty="0"/>
              <a:t>-Relate and compare technical information to things the audience is familiar with.</a:t>
            </a:r>
          </a:p>
          <a:p>
            <a:pPr marL="457200" lvl="1" indent="0">
              <a:buNone/>
            </a:pPr>
            <a:r>
              <a:rPr lang="en-US" sz="2800" dirty="0"/>
              <a:t>-Cover the fundamentals and provide a handout after the speech that treats the topic in depth.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-Use visual aids to accommodate different learning styles.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-Be alert to and address misconceptions about law, lawyers, and the legal system created by popular culture.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2A3ADE-65C3-4A5D-A116-C40F30FE8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Audience Awareness for Informative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E6742-A50F-4BD9-974A-764EB5D8D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Presenting Legal Topics to Lawyers</a:t>
            </a:r>
          </a:p>
          <a:p>
            <a:endParaRPr lang="en-US" sz="3200" dirty="0"/>
          </a:p>
          <a:p>
            <a:pPr marL="457200" lvl="1" indent="0">
              <a:buNone/>
            </a:pPr>
            <a:r>
              <a:rPr lang="en-US" sz="2800" dirty="0"/>
              <a:t>-Don’t assume that the lawyers in your audience are experts about all legal topic and principles.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-Lawyers may be reluctant to participate, contribute, or ask questions fearing they will appear “stupid.”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-In continuing legal education sessions, relate new information to information that the lawyers have already learned.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2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3CC90A-FACB-4A51-B222-9A1FAC99E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Importance of Supporting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37FC16-8D27-40D2-8E44-4DDD06E77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825625"/>
            <a:ext cx="12049125" cy="4351338"/>
          </a:xfrm>
        </p:spPr>
        <p:txBody>
          <a:bodyPr/>
          <a:lstStyle/>
          <a:p>
            <a:r>
              <a:rPr lang="en-US" dirty="0"/>
              <a:t>Whether speaking to a lay audience or to lawyers, support your points with evidence gathered from well-informed, unbiased sources.</a:t>
            </a:r>
          </a:p>
          <a:p>
            <a:endParaRPr lang="en-US" dirty="0"/>
          </a:p>
          <a:p>
            <a:r>
              <a:rPr lang="en-US" dirty="0"/>
              <a:t>Your audience must trust your sources of information.</a:t>
            </a:r>
          </a:p>
          <a:p>
            <a:endParaRPr lang="en-US" dirty="0"/>
          </a:p>
          <a:p>
            <a:r>
              <a:rPr lang="en-US" dirty="0"/>
              <a:t>Provide attribution to your sources of information.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85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252 PowerPoint slides is available upon adoption. If you are a professor using this book for a class, please contact Rachael Meier at </a:t>
            </a:r>
            <a:r>
              <a:rPr lang="en-US" dirty="0" smtClean="0">
                <a:hlinkClick r:id="rId2"/>
              </a:rPr>
              <a:t>remeier@cap-press.com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Henry T. Wihnyk.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2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604</Words>
  <Application>Microsoft Macintosh PowerPoint</Application>
  <PresentationFormat>Widescreen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The Informative Speech</vt:lpstr>
      <vt:lpstr>Organizing the Informative Speech</vt:lpstr>
      <vt:lpstr>Organizing the Informative Speech</vt:lpstr>
      <vt:lpstr>Audience Awareness for Informative Speaking</vt:lpstr>
      <vt:lpstr>Audience Awareness for Informative Speaking</vt:lpstr>
      <vt:lpstr>Audience Awareness for Informative Speaking</vt:lpstr>
      <vt:lpstr>The Importance of Supporting Evidence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Informative Speech</dc:title>
  <dc:creator>Microsoft Office User</dc:creator>
  <cp:lastModifiedBy>Microsoft Office User</cp:lastModifiedBy>
  <cp:revision>1</cp:revision>
  <dcterms:created xsi:type="dcterms:W3CDTF">2020-08-24T16:43:58Z</dcterms:created>
  <dcterms:modified xsi:type="dcterms:W3CDTF">2020-08-24T16:45:43Z</dcterms:modified>
</cp:coreProperties>
</file>