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2275E-80B7-4C4D-9CBF-810A1C40E247}" type="datetimeFigureOut">
              <a:rPr lang="en-US" smtClean="0"/>
              <a:t>2/21/18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14906-4D26-D244-AACE-0DE0E6B0C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514FD-3E52-6547-83F7-ED5ACF28B03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defTabSz="457200"/>
            <a:fld id="{F94DF157-8174-3E45-A53E-12B29FAEA549}" type="datetime1">
              <a:rPr lang="en-US" smtClean="0">
                <a:solidFill>
                  <a:srgbClr val="465359">
                    <a:lumMod val="75000"/>
                    <a:lumOff val="25000"/>
                  </a:srgbClr>
                </a:solidFill>
              </a:rPr>
              <a:pPr defTabSz="457200"/>
              <a:t>2/21/18</a:t>
            </a:fld>
            <a:endParaRPr lang="en-US" dirty="0">
              <a:solidFill>
                <a:srgbClr val="465359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465359">
                    <a:lumMod val="75000"/>
                    <a:lumOff val="25000"/>
                  </a:srgbClr>
                </a:solidFill>
              </a:rPr>
              <a:t>Copyright © 2018 Carolina Academic Press, LLC. All rights reserved.</a:t>
            </a:r>
            <a:endParaRPr lang="en-US" dirty="0">
              <a:solidFill>
                <a:srgbClr val="465359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srgbClr val="465359">
                    <a:lumMod val="75000"/>
                    <a:lumOff val="2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465359">
                  <a:lumMod val="75000"/>
                  <a:lumOff val="25000"/>
                </a:srgb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D8428"/>
                </a:solidFill>
              </a:rPr>
              <a:t>Copyright © 2018 Carolina Academic Press, LLC. All rights reserved.</a:t>
            </a:r>
            <a:endParaRPr lang="en-US" dirty="0">
              <a:solidFill>
                <a:srgbClr val="ED8428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81037" y="6434025"/>
            <a:ext cx="4210963" cy="365125"/>
          </a:xfrm>
        </p:spPr>
        <p:txBody>
          <a:bodyPr/>
          <a:lstStyle/>
          <a:p>
            <a:r>
              <a:rPr lang="en-US" smtClean="0">
                <a:solidFill>
                  <a:srgbClr val="ED8428"/>
                </a:solidFill>
              </a:rPr>
              <a:t>Copyright © 2018 Carolina Academic Press, LLC. All rights reserved.</a:t>
            </a:r>
            <a:endParaRPr lang="en-US" dirty="0">
              <a:solidFill>
                <a:srgbClr val="ED8428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D8428"/>
                </a:solidFill>
              </a:rPr>
              <a:t>Copyright © 2018 Carolina Academic Press, LLC. All rights reserved.</a:t>
            </a:r>
            <a:endParaRPr lang="en-US" dirty="0">
              <a:solidFill>
                <a:srgbClr val="ED8428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465359">
                    <a:lumMod val="75000"/>
                    <a:lumOff val="25000"/>
                  </a:srgbClr>
                </a:solidFill>
              </a:rPr>
              <a:t>Copyright © 2018 Carolina Academic Press, LLC. All rights reserved.</a:t>
            </a:r>
            <a:endParaRPr lang="en-US" dirty="0">
              <a:solidFill>
                <a:srgbClr val="465359">
                  <a:lumMod val="75000"/>
                  <a:lumOff val="25000"/>
                </a:srgb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D8428"/>
                </a:solidFill>
              </a:rPr>
              <a:t>Copyright © 2018 Carolina Academic Press, LLC. All rights reserved.</a:t>
            </a:r>
            <a:endParaRPr lang="en-US" dirty="0">
              <a:solidFill>
                <a:srgbClr val="ED8428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D8428"/>
                </a:solidFill>
              </a:rPr>
              <a:t>Copyright © 2018 Carolina Academic Press, LLC. All rights reserved.</a:t>
            </a:r>
            <a:endParaRPr lang="en-US" dirty="0">
              <a:solidFill>
                <a:srgbClr val="ED8428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D8428"/>
                </a:solidFill>
              </a:rPr>
              <a:t>Copyright © 2018 Carolina Academic Press, LLC. All rights reserved.</a:t>
            </a:r>
            <a:endParaRPr lang="en-US" dirty="0">
              <a:solidFill>
                <a:srgbClr val="ED8428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D8428"/>
                </a:solidFill>
              </a:rPr>
              <a:t>Copyright © 2018 Carolina Academic Press, LLC. All rights reserved.</a:t>
            </a:r>
            <a:endParaRPr lang="en-US" dirty="0">
              <a:solidFill>
                <a:srgbClr val="ED8428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465359">
                    <a:lumMod val="75000"/>
                    <a:lumOff val="25000"/>
                  </a:srgbClr>
                </a:solidFill>
              </a:rPr>
              <a:t>Copyright © 2018 Carolina Academic Press, LLC. All rights reserved.</a:t>
            </a:r>
            <a:endParaRPr lang="en-US" dirty="0">
              <a:solidFill>
                <a:srgbClr val="465359">
                  <a:lumMod val="75000"/>
                  <a:lumOff val="25000"/>
                </a:srgb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D8428"/>
                </a:solidFill>
              </a:rPr>
              <a:t>Copyright © 2018 Carolina Academic Press, LLC. All rights reserved.</a:t>
            </a:r>
            <a:endParaRPr lang="en-US" dirty="0">
              <a:solidFill>
                <a:srgbClr val="ED8428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68462" y="6404199"/>
            <a:ext cx="4250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srgbClr val="ED8428"/>
                </a:solidFill>
              </a:rPr>
              <a:t>Copyright © 2018 Carolina Academic Press, LLC. All rights reserved.</a:t>
            </a:r>
            <a:endParaRPr lang="en-US" dirty="0">
              <a:solidFill>
                <a:srgbClr val="ED8428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265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C2B843-9E56-47BC-8A16-E5F7F24887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Wrongful Convictions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AA26B53-5487-4A6E-85FF-BDEDE46B33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5359">
                    <a:lumMod val="75000"/>
                    <a:lumOff val="25000"/>
                  </a:srgbClr>
                </a:solidFill>
              </a:rPr>
              <a:t>Copyright © 2018 Carolina Academic Press, LLC. All rights reserved.</a:t>
            </a:r>
            <a:endParaRPr lang="en-US" dirty="0">
              <a:solidFill>
                <a:srgbClr val="465359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2BB956-8720-4577-98B8-9F637485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Estimator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845896-3834-4998-BB17-24B7916B8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20240"/>
            <a:ext cx="11029615" cy="4700016"/>
          </a:xfrm>
        </p:spPr>
        <p:txBody>
          <a:bodyPr>
            <a:normAutofit/>
          </a:bodyPr>
          <a:lstStyle/>
          <a:p>
            <a:r>
              <a:rPr lang="en-US" dirty="0"/>
              <a:t>Factors that are beyond the control of the justice system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Viewing conditions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Lighting; Distance; Length of exposure</a:t>
            </a:r>
          </a:p>
          <a:p>
            <a:r>
              <a:rPr lang="en-US" dirty="0">
                <a:sym typeface="Wingdings" panose="05000000000000000000" pitchFamily="2" charset="2"/>
              </a:rPr>
              <a:t>Weapon-focus effect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When crime involves weapon, witnesses tend to focus on weapon (rather than suspect’s characteristics) and are thus more prone to error</a:t>
            </a:r>
          </a:p>
          <a:p>
            <a:r>
              <a:rPr lang="en-US" dirty="0">
                <a:sym typeface="Wingdings" panose="05000000000000000000" pitchFamily="2" charset="2"/>
              </a:rPr>
              <a:t>Age of the witness</a:t>
            </a:r>
          </a:p>
          <a:p>
            <a:r>
              <a:rPr lang="en-US" dirty="0">
                <a:sym typeface="Wingdings" panose="05000000000000000000" pitchFamily="2" charset="2"/>
              </a:rPr>
              <a:t>Other-race effect / Own-race bias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Witnesses tend to be better at distinguishing between faces of their own racial group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Innocence Project cases: 41% of misidentifications were inter-racial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D8428"/>
                </a:solidFill>
              </a:rPr>
              <a:t>Copyright © 2018 Carolina Academic Press, LLC. All rights reserved.</a:t>
            </a:r>
            <a:endParaRPr lang="en-US" dirty="0">
              <a:solidFill>
                <a:srgbClr val="ED84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2BB956-8720-4577-98B8-9F637485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Wrongful Convictions -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845896-3834-4998-BB17-24B7916B8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20240"/>
            <a:ext cx="11029615" cy="47000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Factual innocence</a:t>
            </a:r>
          </a:p>
          <a:p>
            <a:pPr lvl="1"/>
            <a:r>
              <a:rPr lang="en-US" dirty="0"/>
              <a:t>Individual was factually innocent of crime</a:t>
            </a:r>
          </a:p>
          <a:p>
            <a:pPr lvl="1"/>
            <a:r>
              <a:rPr lang="en-US" dirty="0"/>
              <a:t>Two general types of cases</a:t>
            </a:r>
          </a:p>
          <a:p>
            <a:pPr lvl="1"/>
            <a:endParaRPr lang="en-US" dirty="0"/>
          </a:p>
          <a:p>
            <a:r>
              <a:rPr lang="en-US" dirty="0"/>
              <a:t>“Wrong-person” case</a:t>
            </a:r>
          </a:p>
          <a:p>
            <a:pPr lvl="1"/>
            <a:r>
              <a:rPr lang="en-US" dirty="0"/>
              <a:t>Crime committed, but wrong person arrested, convicted, and punished</a:t>
            </a:r>
          </a:p>
          <a:p>
            <a:r>
              <a:rPr lang="en-US" dirty="0"/>
              <a:t>“No-crime” case</a:t>
            </a:r>
          </a:p>
          <a:p>
            <a:pPr lvl="1"/>
            <a:r>
              <a:rPr lang="en-US" dirty="0"/>
              <a:t>No crime ever occurred, but someone arrested and convicted anyway</a:t>
            </a:r>
          </a:p>
          <a:p>
            <a:pPr lvl="1"/>
            <a:endParaRPr lang="en-US" dirty="0"/>
          </a:p>
          <a:p>
            <a:r>
              <a:rPr lang="en-US" dirty="0"/>
              <a:t>Exoneration</a:t>
            </a:r>
          </a:p>
          <a:p>
            <a:pPr lvl="1"/>
            <a:r>
              <a:rPr lang="en-US" dirty="0"/>
              <a:t>Person relieved of consequences of criminal conviction and/or declared factually innocent by government official, agency, or body with the authority to do so</a:t>
            </a:r>
          </a:p>
          <a:p>
            <a:pPr lvl="1"/>
            <a:r>
              <a:rPr lang="en-US" dirty="0"/>
              <a:t>Not absolute indication of innocence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D8428"/>
                </a:solidFill>
              </a:rPr>
              <a:t>Copyright © 2018 Carolina Academic Press, LLC. All rights reserved.</a:t>
            </a:r>
            <a:endParaRPr lang="en-US" dirty="0">
              <a:solidFill>
                <a:srgbClr val="ED84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2BB956-8720-4577-98B8-9F637485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Wrongful Convictions –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845896-3834-4998-BB17-24B7916B8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20240"/>
            <a:ext cx="11029615" cy="47000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Not a new phenomenon</a:t>
            </a:r>
          </a:p>
          <a:p>
            <a:endParaRPr lang="en-US" dirty="0"/>
          </a:p>
          <a:p>
            <a:r>
              <a:rPr lang="en-US" dirty="0"/>
              <a:t>First wrongful conviction</a:t>
            </a:r>
          </a:p>
          <a:p>
            <a:pPr lvl="1"/>
            <a:r>
              <a:rPr lang="en-US" dirty="0"/>
              <a:t>Stephen and Jesse </a:t>
            </a:r>
            <a:r>
              <a:rPr lang="en-US" dirty="0" err="1"/>
              <a:t>Boorn</a:t>
            </a:r>
            <a:endParaRPr lang="en-US" dirty="0"/>
          </a:p>
          <a:p>
            <a:pPr lvl="1"/>
            <a:r>
              <a:rPr lang="en-US" dirty="0"/>
              <a:t>Vermont, 1819</a:t>
            </a:r>
          </a:p>
          <a:p>
            <a:pPr lvl="1"/>
            <a:r>
              <a:rPr lang="en-US" dirty="0"/>
              <a:t>No-crime case </a:t>
            </a:r>
            <a:r>
              <a:rPr lang="en-US" dirty="0">
                <a:sym typeface="Wingdings" panose="05000000000000000000" pitchFamily="2" charset="2"/>
              </a:rPr>
              <a:t> Convicted of killing brother-in-law, Russel Colvin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Colvin returned to town weeks before Stephen’s execution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Innocence Scholarship</a:t>
            </a:r>
          </a:p>
          <a:p>
            <a:pPr lvl="1"/>
            <a:r>
              <a:rPr lang="en-US" dirty="0"/>
              <a:t>Edwin </a:t>
            </a:r>
            <a:r>
              <a:rPr lang="en-US" dirty="0" err="1"/>
              <a:t>Borchard</a:t>
            </a:r>
            <a:r>
              <a:rPr lang="en-US" dirty="0"/>
              <a:t>’ 1932 book, </a:t>
            </a:r>
            <a:r>
              <a:rPr lang="en-US" i="1" dirty="0"/>
              <a:t>Convicting the Innocent</a:t>
            </a:r>
          </a:p>
          <a:p>
            <a:pPr lvl="1"/>
            <a:r>
              <a:rPr lang="en-US" dirty="0"/>
              <a:t>Modern scholarship developed in the 1980s</a:t>
            </a:r>
          </a:p>
          <a:p>
            <a:pPr lvl="1"/>
            <a:endParaRPr lang="en-US" dirty="0"/>
          </a:p>
          <a:p>
            <a:r>
              <a:rPr lang="en-US" dirty="0"/>
              <a:t>Advocacy</a:t>
            </a:r>
          </a:p>
          <a:p>
            <a:pPr lvl="1"/>
            <a:r>
              <a:rPr lang="en-US" dirty="0"/>
              <a:t>First organization: Centurion Ministries, 1983</a:t>
            </a:r>
          </a:p>
          <a:p>
            <a:pPr lvl="1"/>
            <a:r>
              <a:rPr lang="en-US" dirty="0"/>
              <a:t>The Innocence Project founded in 1992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D8428"/>
                </a:solidFill>
              </a:rPr>
              <a:t>Copyright © 2018 Carolina Academic Press, LLC. All rights reserved.</a:t>
            </a:r>
            <a:endParaRPr lang="en-US" dirty="0">
              <a:solidFill>
                <a:srgbClr val="ED84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2BB956-8720-4577-98B8-9F637485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Wrongful Convictions - Prevalence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845896-3834-4998-BB17-24B7916B8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20240"/>
            <a:ext cx="11029615" cy="4700016"/>
          </a:xfrm>
        </p:spPr>
        <p:txBody>
          <a:bodyPr>
            <a:normAutofit/>
          </a:bodyPr>
          <a:lstStyle/>
          <a:p>
            <a:r>
              <a:rPr lang="en-US" dirty="0"/>
              <a:t>Exact error rate is unknowable</a:t>
            </a:r>
          </a:p>
          <a:p>
            <a:endParaRPr lang="en-US" dirty="0"/>
          </a:p>
          <a:p>
            <a:r>
              <a:rPr lang="en-US" dirty="0"/>
              <a:t>Most estimates: 0.5-5% of felony convictions involve innocent suspects</a:t>
            </a:r>
          </a:p>
          <a:p>
            <a:r>
              <a:rPr lang="en-US" dirty="0"/>
              <a:t>National Academy of Sciences report: 4.1% of capital convictions may involve wrongful convictions</a:t>
            </a:r>
          </a:p>
          <a:p>
            <a:endParaRPr lang="en-US" dirty="0"/>
          </a:p>
          <a:p>
            <a:r>
              <a:rPr lang="en-US" dirty="0"/>
              <a:t>If error rate is 1%, there would be approximately 15,000 innocent prisoners in the U. 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D8428"/>
                </a:solidFill>
              </a:rPr>
              <a:t>Copyright © 2018 Carolina Academic Press, LLC. All rights reserved.</a:t>
            </a:r>
            <a:endParaRPr lang="en-US" dirty="0">
              <a:solidFill>
                <a:srgbClr val="ED84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2BB956-8720-4577-98B8-9F637485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Wrongful Convictions – Process and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845896-3834-4998-BB17-24B7916B8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20240"/>
            <a:ext cx="11029615" cy="4700016"/>
          </a:xfrm>
        </p:spPr>
        <p:txBody>
          <a:bodyPr>
            <a:normAutofit/>
          </a:bodyPr>
          <a:lstStyle/>
          <a:p>
            <a:r>
              <a:rPr lang="en-US" dirty="0"/>
              <a:t>Complex justice system </a:t>
            </a:r>
            <a:r>
              <a:rPr lang="en-US" dirty="0">
                <a:sym typeface="Wingdings" panose="05000000000000000000" pitchFamily="2" charset="2"/>
              </a:rPr>
              <a:t> All steps play a role in wrongful convictions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Decision points in the process:</a:t>
            </a:r>
          </a:p>
          <a:p>
            <a:pPr lvl="1"/>
            <a:r>
              <a:rPr lang="en-US" dirty="0"/>
              <a:t>Arrest</a:t>
            </a:r>
          </a:p>
          <a:p>
            <a:pPr lvl="1"/>
            <a:r>
              <a:rPr lang="en-US" dirty="0"/>
              <a:t>Arraignment</a:t>
            </a:r>
          </a:p>
          <a:p>
            <a:pPr lvl="1"/>
            <a:r>
              <a:rPr lang="en-US" dirty="0"/>
              <a:t>Grand jury or preliminary hearing</a:t>
            </a:r>
          </a:p>
          <a:p>
            <a:pPr lvl="1"/>
            <a:r>
              <a:rPr lang="en-US" dirty="0"/>
              <a:t>Plea bargaining</a:t>
            </a:r>
          </a:p>
          <a:p>
            <a:pPr lvl="1"/>
            <a:r>
              <a:rPr lang="en-US" dirty="0"/>
              <a:t>Jury or bench trial</a:t>
            </a:r>
          </a:p>
          <a:p>
            <a:pPr lvl="1"/>
            <a:r>
              <a:rPr lang="en-US" dirty="0"/>
              <a:t>Appeals</a:t>
            </a:r>
          </a:p>
          <a:p>
            <a:pPr lvl="1"/>
            <a:r>
              <a:rPr lang="en-US" dirty="0"/>
              <a:t>Post-conviction review</a:t>
            </a:r>
          </a:p>
          <a:p>
            <a:pPr lvl="1"/>
            <a:r>
              <a:rPr lang="en-US" dirty="0"/>
              <a:t>Pardon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D8428"/>
                </a:solidFill>
              </a:rPr>
              <a:t>Copyright © 2018 Carolina Academic Press, LLC. All rights reserved.</a:t>
            </a:r>
            <a:endParaRPr lang="en-US" dirty="0">
              <a:solidFill>
                <a:srgbClr val="ED84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2BB956-8720-4577-98B8-9F637485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Wrongful Convictions – Causes and Correlates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845896-3834-4998-BB17-24B7916B8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20240"/>
            <a:ext cx="11029615" cy="4700016"/>
          </a:xfrm>
        </p:spPr>
        <p:txBody>
          <a:bodyPr>
            <a:normAutofit/>
          </a:bodyPr>
          <a:lstStyle/>
          <a:p>
            <a:r>
              <a:rPr lang="en-US" dirty="0"/>
              <a:t>Database of cases is limited </a:t>
            </a:r>
            <a:r>
              <a:rPr lang="en-US" dirty="0">
                <a:sym typeface="Wingdings" panose="05000000000000000000" pitchFamily="2" charset="2"/>
              </a:rPr>
              <a:t> Understanding of causes is limited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Skewed toward more serious crimes  Not representative of all crimes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Common contributing factors: </a:t>
            </a:r>
          </a:p>
          <a:p>
            <a:pPr lvl="1"/>
            <a:r>
              <a:rPr lang="en-US" dirty="0"/>
              <a:t>Eyewitness misidentification</a:t>
            </a:r>
          </a:p>
          <a:p>
            <a:pPr lvl="1"/>
            <a:r>
              <a:rPr lang="en-US" dirty="0"/>
              <a:t>False confessions and guilty pleas</a:t>
            </a:r>
          </a:p>
          <a:p>
            <a:pPr lvl="1"/>
            <a:r>
              <a:rPr lang="en-US" dirty="0"/>
              <a:t>Forensic errors and misconduct</a:t>
            </a:r>
          </a:p>
          <a:p>
            <a:pPr lvl="1"/>
            <a:r>
              <a:rPr lang="en-US" dirty="0"/>
              <a:t>Incentivized informants and jailhouse snitches</a:t>
            </a:r>
          </a:p>
          <a:p>
            <a:pPr lvl="1"/>
            <a:r>
              <a:rPr lang="en-US" dirty="0"/>
              <a:t>Police and prosecutorial misconduct</a:t>
            </a:r>
          </a:p>
          <a:p>
            <a:pPr lvl="1"/>
            <a:r>
              <a:rPr lang="en-US" dirty="0"/>
              <a:t>Poor defense lawyering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D8428"/>
                </a:solidFill>
              </a:rPr>
              <a:t>Copyright © 2018 Carolina Academic Press, LLC. All rights reserved.</a:t>
            </a:r>
            <a:endParaRPr lang="en-US" dirty="0">
              <a:solidFill>
                <a:srgbClr val="ED84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2BB956-8720-4577-98B8-9F637485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Wrongful Convictions – Impact and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845896-3834-4998-BB17-24B7916B8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20240"/>
            <a:ext cx="11029615" cy="4700016"/>
          </a:xfrm>
        </p:spPr>
        <p:txBody>
          <a:bodyPr>
            <a:normAutofit/>
          </a:bodyPr>
          <a:lstStyle/>
          <a:p>
            <a:r>
              <a:rPr lang="en-US" dirty="0"/>
              <a:t>Post-release struggles for exoneree</a:t>
            </a:r>
          </a:p>
          <a:p>
            <a:pPr lvl="1"/>
            <a:r>
              <a:rPr lang="en-US" dirty="0"/>
              <a:t>Experiences similar to parolees and probationers, but challenges are heightened</a:t>
            </a:r>
          </a:p>
          <a:p>
            <a:pPr lvl="1"/>
            <a:r>
              <a:rPr lang="en-US" dirty="0"/>
              <a:t>Compensation not guaranteed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Range of effects go beyond individual who is wrongly convicted: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Exoneree’s family and friends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Original crime victim, their family and friends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Actual perpetrator who remains free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Officials involved in case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Others?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D8428"/>
                </a:solidFill>
              </a:rPr>
              <a:t>Copyright © 2018 Carolina Academic Press, LLC. All rights reserved.</a:t>
            </a:r>
            <a:endParaRPr lang="en-US" dirty="0">
              <a:solidFill>
                <a:srgbClr val="ED84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C2B843-9E56-47BC-8A16-E5F7F24887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Eyewitness Misidentification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AA26B53-5487-4A6E-85FF-BDEDE46B33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5359">
                    <a:lumMod val="75000"/>
                    <a:lumOff val="25000"/>
                  </a:srgbClr>
                </a:solidFill>
              </a:rPr>
              <a:t>Copyright © 2018 Carolina Academic Press, LLC. All rights reserved.</a:t>
            </a:r>
            <a:endParaRPr lang="en-US" dirty="0">
              <a:solidFill>
                <a:srgbClr val="465359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2BB956-8720-4577-98B8-9F637485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Eyewitness Errors -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845896-3834-4998-BB17-24B7916B8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20240"/>
            <a:ext cx="11029615" cy="4700016"/>
          </a:xfrm>
        </p:spPr>
        <p:txBody>
          <a:bodyPr>
            <a:normAutofit/>
          </a:bodyPr>
          <a:lstStyle/>
          <a:p>
            <a:r>
              <a:rPr lang="en-US" dirty="0"/>
              <a:t>National Registry of Exonerations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Approximately 30% involve eyewitness identification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Innocence Project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More than 70% involve eyewitness identification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Why are eyewitnesses unreliable?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Estimator variables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System variables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D8428"/>
                </a:solidFill>
              </a:rPr>
              <a:t>Copyright © 2018 Carolina Academic Press, LLC. All rights reserved.</a:t>
            </a:r>
            <a:endParaRPr lang="en-US" dirty="0">
              <a:solidFill>
                <a:srgbClr val="ED84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603</Words>
  <Application>Microsoft Macintosh PowerPoint</Application>
  <PresentationFormat>Widescreen</PresentationFormat>
  <Paragraphs>104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Gill Sans MT</vt:lpstr>
      <vt:lpstr>Wingdings</vt:lpstr>
      <vt:lpstr>Wingdings 2</vt:lpstr>
      <vt:lpstr>Dividend</vt:lpstr>
      <vt:lpstr>Introduction to Wrongful Convictions</vt:lpstr>
      <vt:lpstr>Wrongful Convictions - Definition</vt:lpstr>
      <vt:lpstr>Wrongful Convictions – History</vt:lpstr>
      <vt:lpstr>Wrongful Convictions - Prevalence</vt:lpstr>
      <vt:lpstr>Wrongful Convictions – Process and Production</vt:lpstr>
      <vt:lpstr>Wrongful Convictions – Causes and Correlates</vt:lpstr>
      <vt:lpstr>Wrongful Convictions – Impact and Effects</vt:lpstr>
      <vt:lpstr>Eyewitness Misidentification</vt:lpstr>
      <vt:lpstr>Eyewitness Errors - Overview</vt:lpstr>
      <vt:lpstr>Estimator Variables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Wrongful Convictions</dc:title>
  <dc:creator>Microsoft Office User</dc:creator>
  <cp:lastModifiedBy>Microsoft Office User</cp:lastModifiedBy>
  <cp:revision>1</cp:revision>
  <dcterms:created xsi:type="dcterms:W3CDTF">2018-02-21T13:37:33Z</dcterms:created>
  <dcterms:modified xsi:type="dcterms:W3CDTF">2018-02-21T13:38:18Z</dcterms:modified>
</cp:coreProperties>
</file>