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7084D-9892-4A0F-89ED-FB874A1198DC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23FE1-666B-492E-B7DC-F3769AAD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3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DB2027-4D18-4FB5-879D-8DC64B0E429A}" type="slidenum">
              <a:rPr lang="en-US" altLang="en-US" sz="1200">
                <a:solidFill>
                  <a:prstClr val="black"/>
                </a:solidFill>
              </a:rPr>
              <a:pPr/>
              <a:t>2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E61E9E-DDB7-4615-B6A1-93B8B04CDA3C}" type="slidenum">
              <a:rPr lang="en-US" altLang="en-US" sz="1200">
                <a:solidFill>
                  <a:prstClr val="black"/>
                </a:solidFill>
              </a:rPr>
              <a:pPr/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8C753-3942-45F8-88FB-4CD75395DD5D}" type="slidenum">
              <a:rPr lang="en-US" altLang="en-US" sz="1200">
                <a:solidFill>
                  <a:prstClr val="black"/>
                </a:solidFill>
              </a:rPr>
              <a:pPr/>
              <a:t>4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98EA18-7BFC-4DE3-B8C3-C505B559A400}" type="slidenum">
              <a:rPr lang="en-US" altLang="en-US" sz="1200">
                <a:solidFill>
                  <a:prstClr val="black"/>
                </a:solidFill>
              </a:rPr>
              <a:pPr/>
              <a:t>5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567D76-74D5-4383-A762-9445E6FDC9B6}" type="slidenum">
              <a:rPr lang="en-US" altLang="en-US" sz="1200">
                <a:solidFill>
                  <a:prstClr val="black"/>
                </a:solidFill>
              </a:rPr>
              <a:pPr/>
              <a:t>6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D73BE8-1189-43F6-BB07-04DFC980D789}" type="slidenum">
              <a:rPr lang="en-US" altLang="en-US" sz="1200">
                <a:solidFill>
                  <a:prstClr val="black"/>
                </a:solidFill>
              </a:rPr>
              <a:pPr/>
              <a:t>7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55AF58-3A20-43E5-937C-A790964E717A}" type="slidenum">
              <a:rPr lang="en-US" altLang="en-US" sz="1200">
                <a:solidFill>
                  <a:prstClr val="black"/>
                </a:solidFill>
              </a:rPr>
              <a:pPr/>
              <a:t>8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71573C-A4C0-4CFA-AF38-60D8FC467315}" type="slidenum">
              <a:rPr lang="en-US" altLang="en-US" sz="1200">
                <a:solidFill>
                  <a:prstClr val="black"/>
                </a:solidFill>
              </a:rPr>
              <a:pPr/>
              <a:t>9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DF3306-A2F3-4716-A00D-1C6B8A6D8873}" type="slidenum">
              <a:rPr lang="en-US" altLang="en-US" sz="1200">
                <a:solidFill>
                  <a:prstClr val="black"/>
                </a:solidFill>
              </a:rPr>
              <a:pPr/>
              <a:t>10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6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8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85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/>
              <a:t>Copyright © 2015 Matthew B. Robinson. All rights reserved.</a:t>
            </a:r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86FF09-BA1F-4EE2-A16E-7835AF88C98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1444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  <p:sndAc>
      <p:stSnd>
        <p:snd r:embed="rId1" name="PROJCTOR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D1A9-DC39-4BAB-916D-8FECF40E7EA1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73017"/>
      </p:ext>
    </p:extLst>
  </p:cSld>
  <p:clrMapOvr>
    <a:masterClrMapping/>
  </p:clrMapOvr>
  <p:transition spd="slow">
    <p:zoom/>
    <p:sndAc>
      <p:stSnd>
        <p:snd r:embed="rId1" name="PROJCTOR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212B63-1C11-4A28-BD86-0968DC6D536F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39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  <p:sndAc>
      <p:stSnd>
        <p:snd r:embed="rId1" name="PROJCTOR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D7D6-7122-4805-B1E8-B7CB728ED50C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114949"/>
      </p:ext>
    </p:extLst>
  </p:cSld>
  <p:clrMapOvr>
    <a:masterClrMapping/>
  </p:clrMapOvr>
  <p:transition spd="slow">
    <p:zoom/>
    <p:sndAc>
      <p:stSnd>
        <p:snd r:embed="rId1" name="PROJCTOR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4F7E-ABF8-41A6-8C52-A1AEB0096694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1947"/>
      </p:ext>
    </p:extLst>
  </p:cSld>
  <p:clrMapOvr>
    <a:masterClrMapping/>
  </p:clrMapOvr>
  <p:transition spd="slow">
    <p:zoom/>
    <p:sndAc>
      <p:stSnd>
        <p:snd r:embed="rId1" name="PROJCTOR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2765E-E2A8-44F1-A41B-3DC5A11A03DB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97935"/>
      </p:ext>
    </p:extLst>
  </p:cSld>
  <p:clrMapOvr>
    <a:masterClrMapping/>
  </p:clrMapOvr>
  <p:transition spd="slow">
    <p:zoom/>
    <p:sndAc>
      <p:stSnd>
        <p:snd r:embed="rId1" name="PROJCTOR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62C90-93BB-4B12-8818-300605C847F5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99995"/>
      </p:ext>
    </p:extLst>
  </p:cSld>
  <p:clrMapOvr>
    <a:masterClrMapping/>
  </p:clrMapOvr>
  <p:transition spd="slow">
    <p:zoom/>
    <p:sndAc>
      <p:stSnd>
        <p:snd r:embed="rId1" name="PROJCTOR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2371-31FA-4093-A170-DECECB145B96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43714"/>
      </p:ext>
    </p:extLst>
  </p:cSld>
  <p:clrMapOvr>
    <a:masterClrMapping/>
  </p:clrMapOvr>
  <p:transition spd="slow">
    <p:zoom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47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>
                <a:solidFill>
                  <a:srgbClr val="E9E5DC"/>
                </a:solidFill>
              </a:rPr>
              <a:t>Copyright © 2015 Matthew B. Robinson. All rights reserved.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86030D-8388-4ECF-917B-B185CC39C165}" type="slidenum">
              <a:rPr lang="en-US">
                <a:solidFill>
                  <a:srgbClr val="E9E5D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9E5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63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  <p:sndAc>
      <p:stSnd>
        <p:snd r:embed="rId2" name="PROJCTOR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E5B6-F88B-47DF-B7D3-14651C23DD6E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07890"/>
      </p:ext>
    </p:extLst>
  </p:cSld>
  <p:clrMapOvr>
    <a:masterClrMapping/>
  </p:clrMapOvr>
  <p:transition spd="slow">
    <p:zoom/>
    <p:sndAc>
      <p:stSnd>
        <p:snd r:embed="rId1" name="PROJCTOR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E72DE9-DF22-402F-A0C1-66ABB1010831}" type="slidenum">
              <a:rPr lang="en-US">
                <a:solidFill>
                  <a:srgbClr val="69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33003"/>
      </p:ext>
    </p:extLst>
  </p:cSld>
  <p:clrMapOvr>
    <a:masterClrMapping/>
  </p:clrMapOvr>
  <p:transition spd="slow">
    <p:zoom/>
    <p:sndAc>
      <p:stSnd>
        <p:snd r:embed="rId1" name="PROJCTO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1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1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9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5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2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4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F2B-3318-4772-9E2C-43784B4D520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46FD7-0083-4128-AEC6-41774CAD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 smtClean="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696464"/>
                </a:solidFill>
                <a:latin typeface="Times New Roman" pitchFamily="18" charset="0"/>
              </a:rPr>
              <a:t>Copyright © 2015 Matthew B. Robinson. All rights reserved.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CB914D-2B47-4E30-955F-DBBBDE857835}" type="slidenum">
              <a:rPr lang="en-US">
                <a:solidFill>
                  <a:srgbClr val="696464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696464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8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  <p:sndAc>
      <p:stSnd>
        <p:snd r:embed="rId13" name="PROJCTOR.WAV"/>
      </p:stSnd>
    </p:sndAc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956251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956251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://www.census.gov/prod/cen2010/briefs/c2010br-02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albany.edu/sourcebook/pdf/t600222011.pdf" TargetMode="External"/><Relationship Id="rId5" Type="http://schemas.openxmlformats.org/officeDocument/2006/relationships/hyperlink" Target="http://www.albany.edu/sourcebook/pdf/t6332010.pdf" TargetMode="External"/><Relationship Id="rId4" Type="http://schemas.openxmlformats.org/officeDocument/2006/relationships/hyperlink" Target="http://www.albany.edu/sourcebook/pdf/t6172011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POLITICS AND IDEOLOGY DISTORT AMERICA’S IDEALS OF JUSTICE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354388" y="3622675"/>
            <a:ext cx="5114925" cy="1101725"/>
          </a:xfrm>
        </p:spPr>
        <p:txBody>
          <a:bodyPr/>
          <a:lstStyle/>
          <a:p>
            <a:r>
              <a:rPr lang="en-US" altLang="en-US" b="1" smtClean="0"/>
              <a:t>Matthew Robinson, Ph.D.</a:t>
            </a:r>
          </a:p>
          <a:p>
            <a:r>
              <a:rPr lang="en-US" altLang="en-US" i="1" smtClean="0"/>
              <a:t>Appalachian State University</a:t>
            </a:r>
          </a:p>
        </p:txBody>
      </p:sp>
      <p:pic>
        <p:nvPicPr>
          <p:cNvPr id="6148" name="Picture 2" descr="http://markamerica65.files.wordpress.com/2011/10/politics_ca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24193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http://www.gothamgazette.com/graphics/lobbyi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3124200"/>
            <a:ext cx="24034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819400" y="6553200"/>
            <a:ext cx="3505200" cy="233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altLang="en-US" sz="1000">
                <a:solidFill>
                  <a:srgbClr val="FFFFFF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82519335"/>
      </p:ext>
    </p:extLst>
  </p:cSld>
  <p:clrMapOvr>
    <a:masterClrMapping/>
  </p:clrMapOvr>
  <p:transition spd="slow">
    <p:zoom/>
    <p:sndAc>
      <p:stSnd>
        <p:snd r:embed="rId2" name="PROJCTO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Jeffrey Reiman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5715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Why?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chemeClr val="accent2"/>
                </a:solidFill>
              </a:rPr>
              <a:t>Must fail so that people remain afraid of those below them (the poor)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chemeClr val="hlink"/>
                </a:solidFill>
              </a:rPr>
              <a:t>Must fail so that people will not concern themselves with those above them (the wealthy)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chemeClr val="accent1"/>
                </a:solidFill>
              </a:rPr>
              <a:t>This allows wealthy to get away with all kinds of harmful acts, and also controls the poor</a:t>
            </a:r>
          </a:p>
        </p:txBody>
      </p:sp>
      <p:pic>
        <p:nvPicPr>
          <p:cNvPr id="15364" name="Picture 4" descr="RGR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249078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01193840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9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argument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“Criminal justice system” ideally aimed at achieving </a:t>
            </a:r>
            <a:r>
              <a:rPr lang="en-US" altLang="en-US" sz="2800" u="sng" smtClean="0"/>
              <a:t>crime control</a:t>
            </a:r>
            <a:r>
              <a:rPr lang="en-US" altLang="en-US" sz="2800" smtClean="0"/>
              <a:t> and </a:t>
            </a:r>
            <a:r>
              <a:rPr lang="en-US" altLang="en-US" sz="2800" u="sng" smtClean="0"/>
              <a:t>due process</a:t>
            </a:r>
            <a:r>
              <a:rPr lang="en-US" altLang="en-US" sz="2800" smtClean="0"/>
              <a:t>, goals consistent with </a:t>
            </a:r>
            <a:r>
              <a:rPr lang="en-US" altLang="en-US" sz="2800" i="1" smtClean="0"/>
              <a:t>Declaration of Independence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US Constitution</a:t>
            </a:r>
          </a:p>
          <a:p>
            <a:pPr eaLnBrk="1" hangingPunct="1"/>
            <a:r>
              <a:rPr lang="en-US" altLang="en-US" sz="2800" smtClean="0">
                <a:solidFill>
                  <a:schemeClr val="accent2"/>
                </a:solidFill>
              </a:rPr>
              <a:t>Liberty</a:t>
            </a:r>
          </a:p>
          <a:p>
            <a:pPr eaLnBrk="1" hangingPunct="1"/>
            <a:r>
              <a:rPr lang="en-US" altLang="en-US" sz="2800" smtClean="0">
                <a:solidFill>
                  <a:schemeClr val="hlink"/>
                </a:solidFill>
              </a:rPr>
              <a:t>Equality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800" smtClean="0">
                <a:solidFill>
                  <a:schemeClr val="accent1"/>
                </a:solidFill>
              </a:rPr>
              <a:t>Justice</a:t>
            </a:r>
          </a:p>
          <a:p>
            <a:pPr eaLnBrk="1" hangingPunct="1"/>
            <a:r>
              <a:rPr lang="en-US" altLang="en-US" sz="2800" smtClean="0">
                <a:solidFill>
                  <a:schemeClr val="folHlink"/>
                </a:solidFill>
              </a:rPr>
              <a:t>Life/happiness/domestic tranquility/common defense</a:t>
            </a:r>
          </a:p>
          <a:p>
            <a:pPr eaLnBrk="1" hangingPunct="1"/>
            <a:r>
              <a:rPr lang="en-US" altLang="en-US" sz="2800" smtClean="0">
                <a:solidFill>
                  <a:srgbClr val="002060"/>
                </a:solidFill>
              </a:rPr>
              <a:t>General welfare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1637280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argument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Progress toward these goals is distorted by the law-making process:</a:t>
            </a:r>
            <a:endParaRPr lang="en-US" altLang="en-US" sz="2800" i="1" smtClean="0"/>
          </a:p>
          <a:p>
            <a:pPr eaLnBrk="1" hangingPunct="1"/>
            <a:r>
              <a:rPr lang="en-US" altLang="en-US" sz="2800" smtClean="0">
                <a:solidFill>
                  <a:schemeClr val="accent2"/>
                </a:solidFill>
              </a:rPr>
              <a:t>Who makes the law?</a:t>
            </a:r>
          </a:p>
          <a:p>
            <a:pPr eaLnBrk="1" hangingPunct="1"/>
            <a:r>
              <a:rPr lang="en-US" altLang="en-US" sz="2800" smtClean="0">
                <a:solidFill>
                  <a:schemeClr val="hlink"/>
                </a:solidFill>
              </a:rPr>
              <a:t>Who votes for the law?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800" smtClean="0">
                <a:solidFill>
                  <a:schemeClr val="accent1"/>
                </a:solidFill>
              </a:rPr>
              <a:t>Who pays for the law?</a:t>
            </a:r>
          </a:p>
          <a:p>
            <a:pPr eaLnBrk="1" hangingPunct="1"/>
            <a:r>
              <a:rPr lang="en-US" altLang="en-US" sz="2800" smtClean="0">
                <a:solidFill>
                  <a:schemeClr val="folHlink"/>
                </a:solidFill>
              </a:rPr>
              <a:t>Law does not represent “us”</a:t>
            </a:r>
          </a:p>
          <a:p>
            <a:pPr eaLnBrk="1" hangingPunct="1"/>
            <a:r>
              <a:rPr lang="en-US" altLang="en-US" sz="2800" smtClean="0">
                <a:solidFill>
                  <a:srgbClr val="002060"/>
                </a:solidFill>
              </a:rPr>
              <a:t>“Crime” and “serious crime” not in our collective interests (based on what is included and what is excluded)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903494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argument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In other words, the influence of politics and ideology distort America’s ideals</a:t>
            </a:r>
            <a:endParaRPr lang="en-US" altLang="en-US" i="1" smtClean="0"/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Politics: Winning and holding control of government; competing for power; deciding who gets economic benefits in society; </a:t>
            </a:r>
            <a:r>
              <a:rPr lang="en-US" altLang="en-US" i="1" smtClean="0">
                <a:solidFill>
                  <a:schemeClr val="accent2"/>
                </a:solidFill>
              </a:rPr>
              <a:t>what government does</a:t>
            </a: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Ideology: Beliefs and values about how things are, how they should be, and why; </a:t>
            </a:r>
            <a:r>
              <a:rPr lang="en-US" altLang="en-US" i="1" smtClean="0">
                <a:solidFill>
                  <a:schemeClr val="hlink"/>
                </a:solidFill>
              </a:rPr>
              <a:t>why government does what it does</a:t>
            </a:r>
            <a:endParaRPr lang="en-US" altLang="en-US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1"/>
                </a:solidFill>
              </a:rPr>
              <a:t>American politics, driven by a particular ideology, interferes with liberty, equality, justice, etc.</a:t>
            </a:r>
            <a:endParaRPr lang="en-US" altLang="en-US" smtClean="0">
              <a:solidFill>
                <a:srgbClr val="002060"/>
              </a:solidFill>
            </a:endParaRPr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7033594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it works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z="2700" smtClean="0"/>
              <a:t>1) Politicians define </a:t>
            </a:r>
            <a:r>
              <a:rPr lang="en-US" altLang="en-US" sz="2700" u="sng" smtClean="0"/>
              <a:t>crime</a:t>
            </a:r>
            <a:r>
              <a:rPr lang="en-US" altLang="en-US" sz="2700" smtClean="0"/>
              <a:t> and </a:t>
            </a:r>
            <a:r>
              <a:rPr lang="en-US" altLang="en-US" sz="2700" u="sng" smtClean="0"/>
              <a:t>serious crime</a:t>
            </a:r>
            <a:endParaRPr lang="en-US" altLang="en-US" sz="2700" i="1" u="sng" smtClean="0"/>
          </a:p>
          <a:p>
            <a:pPr eaLnBrk="1" hangingPunct="1"/>
            <a:r>
              <a:rPr lang="en-US" altLang="en-US" sz="2700" smtClean="0">
                <a:solidFill>
                  <a:schemeClr val="accent2"/>
                </a:solidFill>
              </a:rPr>
              <a:t>2) Politicians create </a:t>
            </a:r>
            <a:r>
              <a:rPr lang="en-US" altLang="en-US" sz="2700" u="sng" smtClean="0">
                <a:solidFill>
                  <a:schemeClr val="accent2"/>
                </a:solidFill>
              </a:rPr>
              <a:t>criminal justice policies</a:t>
            </a:r>
          </a:p>
          <a:p>
            <a:pPr eaLnBrk="1" hangingPunct="1"/>
            <a:r>
              <a:rPr lang="en-US" altLang="en-US" sz="2700" smtClean="0">
                <a:solidFill>
                  <a:schemeClr val="hlink"/>
                </a:solidFill>
              </a:rPr>
              <a:t>Both determine what criminal justice agencies focus on (and what they ignore)</a:t>
            </a:r>
            <a:endParaRPr lang="en-US" altLang="en-US" sz="2700" i="1" smtClean="0">
              <a:solidFill>
                <a:schemeClr val="hlink"/>
              </a:solidFill>
            </a:endParaRPr>
          </a:p>
          <a:p>
            <a:pPr eaLnBrk="1" hangingPunct="1"/>
            <a:r>
              <a:rPr lang="en-US" altLang="en-US" sz="2700" smtClean="0">
                <a:solidFill>
                  <a:schemeClr val="accent1"/>
                </a:solidFill>
              </a:rPr>
              <a:t>Both determine which values dominate and who gets economic benefits (and who does not)</a:t>
            </a:r>
          </a:p>
          <a:p>
            <a:pPr eaLnBrk="1" hangingPunct="1"/>
            <a:r>
              <a:rPr lang="en-US" altLang="en-US" sz="2700" smtClean="0">
                <a:solidFill>
                  <a:schemeClr val="folHlink"/>
                </a:solidFill>
              </a:rPr>
              <a:t>So, on what do they focus (and what do they ignore) and who benefits (and who does not)?</a:t>
            </a:r>
            <a:endParaRPr lang="en-US" altLang="en-US" sz="2700" smtClean="0">
              <a:solidFill>
                <a:srgbClr val="002060"/>
              </a:solidFill>
            </a:endParaRP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26259274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Michelle Alexander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5715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Criminal justice system is really a: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accent2"/>
                </a:solidFill>
              </a:rPr>
              <a:t>Racial caste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hlink"/>
                </a:solidFill>
              </a:rPr>
              <a:t>Aimed at keeping minorities in inferior positions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accent1"/>
                </a:solidFill>
              </a:rPr>
              <a:t>First slavery, then Jim Crow, and now mass imprisonment</a:t>
            </a:r>
          </a:p>
        </p:txBody>
      </p:sp>
      <p:pic>
        <p:nvPicPr>
          <p:cNvPr id="11268" name="Picture 2" descr="http://newjimcrow.com/wp-content/uploads/2013/02/home_book_cv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25368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94396066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Michelle Alexander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5715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Can’t use race explicitly to discriminate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accent2"/>
                </a:solidFill>
              </a:rPr>
              <a:t>Have to use “race-neutral” terms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hlink"/>
                </a:solidFill>
              </a:rPr>
              <a:t>e.g., crime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accent1"/>
                </a:solidFill>
              </a:rPr>
              <a:t>“Law and order” movement really about controlling people of color (</a:t>
            </a:r>
            <a:r>
              <a:rPr lang="en-US" altLang="en-US" sz="2800" i="1" u="sng" smtClean="0">
                <a:solidFill>
                  <a:schemeClr val="accent1"/>
                </a:solidFill>
              </a:rPr>
              <a:t>politics/ideology</a:t>
            </a:r>
            <a:r>
              <a:rPr lang="en-US" altLang="en-US" sz="2800" smtClean="0">
                <a:solidFill>
                  <a:schemeClr val="accent1"/>
                </a:solidFill>
              </a:rPr>
              <a:t>)</a:t>
            </a:r>
          </a:p>
        </p:txBody>
      </p:sp>
      <p:pic>
        <p:nvPicPr>
          <p:cNvPr id="12292" name="Picture 2" descr="http://newjimcrow.com/wp-content/uploads/2013/02/home_book_cv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25368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19412932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52400" y="304800"/>
            <a:ext cx="77724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Race, Ethnicity, and Punishment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			</a:t>
            </a:r>
            <a:r>
              <a:rPr lang="en-US" altLang="en-US" i="1">
                <a:solidFill>
                  <a:prstClr val="black"/>
                </a:solidFill>
              </a:rPr>
              <a:t>White		Black		Hispanic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US Population		72%		13%		16%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	 (2010)	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Jail inmates 		45%		38%		16%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	(2011)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State prison inmates	31%		39%		23%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	(2010)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Federal prison inmates 59%		38%		34%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	(2011)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black"/>
                </a:solidFill>
              </a:rPr>
              <a:t>Sources: </a:t>
            </a:r>
            <a:r>
              <a:rPr lang="en-US" altLang="en-US" sz="2000" u="sng">
                <a:solidFill>
                  <a:prstClr val="black"/>
                </a:solidFill>
                <a:hlinkClick r:id="rId4"/>
              </a:rPr>
              <a:t>http://www.albany.edu/sourcebook/pdf/t6172011.pdf</a:t>
            </a:r>
            <a:r>
              <a:rPr lang="en-US" altLang="en-US" sz="2000">
                <a:solidFill>
                  <a:prstClr val="black"/>
                </a:solidFill>
              </a:rPr>
              <a:t>; </a:t>
            </a:r>
            <a:r>
              <a:rPr lang="en-US" altLang="en-US" sz="2000" u="sng">
                <a:solidFill>
                  <a:prstClr val="black"/>
                </a:solidFill>
                <a:hlinkClick r:id="rId5"/>
              </a:rPr>
              <a:t>http://www.albany.edu/sourcebook/pdf/t6332010.pdf</a:t>
            </a:r>
            <a:r>
              <a:rPr lang="en-US" altLang="en-US" sz="2000">
                <a:solidFill>
                  <a:prstClr val="black"/>
                </a:solidFill>
              </a:rPr>
              <a:t>; </a:t>
            </a:r>
            <a:r>
              <a:rPr lang="en-US" altLang="en-US" sz="2000" u="sng">
                <a:solidFill>
                  <a:prstClr val="black"/>
                </a:solidFill>
                <a:hlinkClick r:id="rId6"/>
              </a:rPr>
              <a:t>http://www.albany.edu/sourcebook/pdf/t600222011.pdf</a:t>
            </a:r>
            <a:r>
              <a:rPr lang="en-US" altLang="en-US" sz="2000" u="sng">
                <a:solidFill>
                  <a:prstClr val="black"/>
                </a:solidFill>
              </a:rPr>
              <a:t>; </a:t>
            </a:r>
            <a:r>
              <a:rPr lang="en-US" altLang="en-US" sz="2000" u="sng">
                <a:solidFill>
                  <a:prstClr val="black"/>
                </a:solidFill>
                <a:hlinkClick r:id="rId7"/>
              </a:rPr>
              <a:t>http://www.census.gov/prod/cen2010/briefs/c2010br-02.pdf</a:t>
            </a:r>
            <a:r>
              <a:rPr lang="en-US" altLang="en-US" sz="200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331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53718157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Jeffrey Reiman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5715000" cy="4114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Criminal justice operations are really aimed at: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FAILING to reduce crime and do justice …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Failure amounts to a success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u="sng" dirty="0" smtClean="0">
                <a:solidFill>
                  <a:schemeClr val="accent1"/>
                </a:solidFill>
              </a:rPr>
              <a:t>Pyrrhic defeat theory</a:t>
            </a:r>
            <a:r>
              <a:rPr lang="en-US" sz="2800" dirty="0" smtClean="0">
                <a:solidFill>
                  <a:schemeClr val="accent1"/>
                </a:solidFill>
              </a:rPr>
              <a:t>—“the failure of the criminal justice system yields such benefits to those in positions of power that it amounts to a success.”</a:t>
            </a:r>
          </a:p>
        </p:txBody>
      </p:sp>
      <p:pic>
        <p:nvPicPr>
          <p:cNvPr id="14340" name="Picture 5" descr="RGR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249078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>
                <a:solidFill>
                  <a:srgbClr val="696464"/>
                </a:solidFill>
              </a:rPr>
              <a:t>Copyright © 2015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61617083"/>
      </p:ext>
    </p:extLst>
  </p:cSld>
  <p:clrMapOvr>
    <a:masterClrMapping/>
  </p:clrMapOvr>
  <p:transition spd="slow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On-screen Show (4:3)</PresentationFormat>
  <Paragraphs>81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Opulent</vt:lpstr>
      <vt:lpstr>HOW POLITICS AND IDEOLOGY DISTORT AMERICA’S IDEALS OF JUSTICE</vt:lpstr>
      <vt:lpstr>The argument</vt:lpstr>
      <vt:lpstr>The argument</vt:lpstr>
      <vt:lpstr>The argument</vt:lpstr>
      <vt:lpstr>How it works</vt:lpstr>
      <vt:lpstr>Michelle Alexander</vt:lpstr>
      <vt:lpstr>Michelle Alexander</vt:lpstr>
      <vt:lpstr>PowerPoint Presentation</vt:lpstr>
      <vt:lpstr>Jeffrey Reiman</vt:lpstr>
      <vt:lpstr>Jeffrey Reiman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POLITICS AND IDEOLOGY DISTORT AMERICA’S IDEALS OF JUSTICE</dc:title>
  <dc:creator>tina</dc:creator>
  <cp:lastModifiedBy>tina</cp:lastModifiedBy>
  <cp:revision>1</cp:revision>
  <dcterms:created xsi:type="dcterms:W3CDTF">2015-06-19T17:24:15Z</dcterms:created>
  <dcterms:modified xsi:type="dcterms:W3CDTF">2015-06-19T17:25:13Z</dcterms:modified>
</cp:coreProperties>
</file>