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7" r:id="rId3"/>
    <p:sldId id="258" r:id="rId4"/>
    <p:sldId id="259" r:id="rId5"/>
    <p:sldId id="260" r:id="rId6"/>
    <p:sldId id="25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DD9CA2-A3C8-496A-91DE-D7920704B065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583D2-B8F6-4302-B4FF-E12FFD28D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393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34572" y="2954215"/>
            <a:ext cx="5788856" cy="5874475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Aft>
                <a:spcPts val="300"/>
              </a:spcAft>
            </a:pPr>
            <a:r>
              <a:rPr lang="en-US" sz="1400" b="1" dirty="0" smtClean="0"/>
              <a:t>Marquee </a:t>
            </a:r>
            <a:r>
              <a:rPr lang="en-US" sz="1400" b="1" baseline="0" dirty="0" smtClean="0"/>
              <a:t>with 3-D perspective rotation</a:t>
            </a:r>
            <a:endParaRPr lang="en-US" sz="1400" b="1" dirty="0" smtClean="0"/>
          </a:p>
          <a:p>
            <a:pPr>
              <a:lnSpc>
                <a:spcPct val="85000"/>
              </a:lnSpc>
              <a:spcAft>
                <a:spcPts val="300"/>
              </a:spcAft>
            </a:pPr>
            <a:r>
              <a:rPr lang="en-US" sz="1400" b="0" baseline="0" dirty="0" smtClean="0"/>
              <a:t>(Intermediate)</a:t>
            </a:r>
          </a:p>
          <a:p>
            <a:pPr>
              <a:lnSpc>
                <a:spcPct val="85000"/>
              </a:lnSpc>
              <a:spcAft>
                <a:spcPts val="300"/>
              </a:spcAft>
            </a:pPr>
            <a:endParaRPr lang="en-US" sz="1400" b="0" baseline="0" dirty="0" smtClean="0"/>
          </a:p>
          <a:p>
            <a:pPr>
              <a:lnSpc>
                <a:spcPct val="85000"/>
              </a:lnSpc>
              <a:spcAft>
                <a:spcPts val="300"/>
              </a:spcAft>
            </a:pPr>
            <a:endParaRPr lang="en-US" sz="1400" b="0" baseline="0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reproduce the effects 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 smtClean="0"/>
              <a:t>On the </a:t>
            </a:r>
            <a:r>
              <a:rPr lang="en-US" sz="1200" b="1" i="0" dirty="0" smtClean="0"/>
              <a:t>Home</a:t>
            </a:r>
            <a:r>
              <a:rPr lang="en-US" sz="1200" i="0" dirty="0" smtClean="0"/>
              <a:t> tab, in the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Slides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Layout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Blank</a:t>
            </a:r>
            <a:r>
              <a:rPr lang="en-US" sz="1200" i="0" baseline="0" dirty="0" smtClean="0"/>
              <a:t>.</a:t>
            </a:r>
            <a:endParaRPr lang="en-US" sz="1200" i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Rectangles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Rectangle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(first option from the left). On the slide, drag to draw a rectangle.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 Tools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Height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3.12”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Width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7.67”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arrow next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Fill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Fill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arrow next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Outline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Outline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rectangle,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Edit Text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Enter text in the text box, and then select the text. O</a:t>
            </a:r>
            <a:r>
              <a:rPr lang="en-US" sz="1200" i="0" dirty="0" smtClean="0"/>
              <a:t>n the </a:t>
            </a:r>
            <a:r>
              <a:rPr lang="en-US" sz="1200" b="1" i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Font</a:t>
            </a:r>
            <a:r>
              <a:rPr lang="en-US" sz="1200" i="0" baseline="0" dirty="0" smtClean="0"/>
              <a:t> group, select </a:t>
            </a:r>
            <a:r>
              <a:rPr lang="en-US" sz="1200" b="1" dirty="0" smtClean="0"/>
              <a:t>Franklin Gothic Medium </a:t>
            </a:r>
            <a:r>
              <a:rPr lang="en-US" sz="1200" i="0" baseline="0" dirty="0" smtClean="0"/>
              <a:t>from the </a:t>
            </a:r>
            <a:r>
              <a:rPr lang="en-US" sz="1200" b="1" i="0" baseline="0" dirty="0" smtClean="0"/>
              <a:t>Font</a:t>
            </a:r>
            <a:r>
              <a:rPr lang="en-US" sz="1200" i="0" baseline="0" dirty="0" smtClean="0"/>
              <a:t> list, enter </a:t>
            </a:r>
            <a:r>
              <a:rPr lang="en-US" sz="1200" b="1" i="0" baseline="0" dirty="0" smtClean="0"/>
              <a:t>50</a:t>
            </a:r>
            <a:r>
              <a:rPr lang="en-US" sz="1200" i="0" baseline="0" dirty="0" smtClean="0"/>
              <a:t> in the </a:t>
            </a:r>
            <a:r>
              <a:rPr lang="en-US" sz="1200" b="1" i="0" baseline="0" dirty="0" smtClean="0"/>
              <a:t>Font Size </a:t>
            </a:r>
            <a:r>
              <a:rPr lang="en-US" sz="1200" b="0" i="0" baseline="0" dirty="0" smtClean="0"/>
              <a:t>box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Bold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Paragraph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Center</a:t>
            </a:r>
            <a:r>
              <a:rPr lang="en-US" sz="1200" i="0" baseline="0" dirty="0" smtClean="0"/>
              <a:t> to center the text in the text box.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 Tools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WordArt Styles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group, click the arrow next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 Fill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point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 Gradients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Text Effects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 Fill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left pane,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 Fill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Down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Angle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90°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three stops appear in the drop-down list.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click </a:t>
            </a:r>
            <a:r>
              <a:rPr lang="en-US" sz="1200" b="1" dirty="0" smtClean="0"/>
              <a:t>More Colors</a:t>
            </a:r>
            <a:r>
              <a:rPr lang="en-US" sz="1200" dirty="0" smtClean="0"/>
              <a:t>, and then in the </a:t>
            </a:r>
            <a:r>
              <a:rPr lang="en-US" sz="1200" b="1" dirty="0" smtClean="0"/>
              <a:t>Colors</a:t>
            </a:r>
            <a:r>
              <a:rPr lang="en-US" sz="1200" dirty="0" smtClean="0"/>
              <a:t> dialog box, on the </a:t>
            </a:r>
            <a:r>
              <a:rPr lang="en-US" sz="1200" b="1" dirty="0" smtClean="0"/>
              <a:t>Custom</a:t>
            </a:r>
            <a:r>
              <a:rPr lang="en-US" sz="1200" dirty="0" smtClean="0"/>
              <a:t> tab, enter values for Red: </a:t>
            </a:r>
            <a:r>
              <a:rPr lang="en-US" sz="1200" b="1" dirty="0" smtClean="0"/>
              <a:t>80</a:t>
            </a:r>
            <a:r>
              <a:rPr lang="en-US" sz="1200" dirty="0" smtClean="0"/>
              <a:t>, Green: </a:t>
            </a:r>
            <a:r>
              <a:rPr lang="en-US" sz="1200" b="1" dirty="0" smtClean="0"/>
              <a:t>80</a:t>
            </a:r>
            <a:r>
              <a:rPr lang="en-US" sz="1200" dirty="0" smtClean="0"/>
              <a:t>, Blue: </a:t>
            </a:r>
            <a:r>
              <a:rPr lang="en-US" sz="1200" b="1" dirty="0" smtClean="0"/>
              <a:t>80</a:t>
            </a:r>
            <a:r>
              <a:rPr lang="en-US" sz="120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next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49%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click </a:t>
            </a:r>
            <a:r>
              <a:rPr lang="en-US" sz="1200" b="1" dirty="0" smtClean="0"/>
              <a:t>More Colors</a:t>
            </a:r>
            <a:r>
              <a:rPr lang="en-US" sz="1200" dirty="0" smtClean="0"/>
              <a:t>, and then in the </a:t>
            </a:r>
            <a:r>
              <a:rPr lang="en-US" sz="1200" b="1" dirty="0" smtClean="0"/>
              <a:t>Colors</a:t>
            </a:r>
            <a:r>
              <a:rPr lang="en-US" sz="1200" dirty="0" smtClean="0"/>
              <a:t> dialog box, on the </a:t>
            </a:r>
            <a:r>
              <a:rPr lang="en-US" sz="1200" b="1" dirty="0" smtClean="0"/>
              <a:t>Custom</a:t>
            </a:r>
            <a:r>
              <a:rPr lang="en-US" sz="1200" dirty="0" smtClean="0"/>
              <a:t> tab, enter values for Red: </a:t>
            </a:r>
            <a:r>
              <a:rPr lang="en-US" sz="1200" b="1" dirty="0" smtClean="0"/>
              <a:t>89</a:t>
            </a:r>
            <a:r>
              <a:rPr lang="en-US" sz="1200" dirty="0" smtClean="0"/>
              <a:t>, Green: </a:t>
            </a:r>
            <a:r>
              <a:rPr lang="en-US" sz="1200" b="1" dirty="0" smtClean="0"/>
              <a:t>89</a:t>
            </a:r>
            <a:r>
              <a:rPr lang="en-US" sz="1200" dirty="0" smtClean="0"/>
              <a:t>, Blue: </a:t>
            </a:r>
            <a:r>
              <a:rPr lang="en-US" sz="1200" b="1" dirty="0" smtClean="0"/>
              <a:t>89</a:t>
            </a:r>
            <a:r>
              <a:rPr lang="en-US" sz="120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in the slider,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b="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Black, Text 1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(first row, second option from the left).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Text Effects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Shadow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pane.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Shadow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click the button next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Presets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Outer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Offset Center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(second row, second option from the left)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Rectangles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Rounded Rectangle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(second option from the left). On the slide, drag to draw a rounded rectangle.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rounded rectangle. 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 Tools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Height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3.12”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Width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7.67”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Drag the yellow diamond adjustment handle at the top of the rounded rectangle to adjust the amount of rounding on the corners.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 Tools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Styles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group, click the arrow next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Fill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point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 Gradients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left pane,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Right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fourth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Angle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slider.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b="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(first row, first option from the left).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in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b="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White, Background 1, Darker 25% 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(fourth row, first option from the left).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 Effects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 Color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left pane.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 Color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pane,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line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rounded rectangle.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Clipboard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arrow to the right of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duplicate rounded rectangle.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arrow next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Fill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Fill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arrow next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Outline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first option from the left).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arrow next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Outline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point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Weight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 Lines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 Style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left pane, and then do the following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 Style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pane: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Width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 pt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Dash type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Round Dot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(second option from the top).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Cap type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list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Round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Effects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point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Glow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Glow Variations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Accent color 1, 11 pt glow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row, first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 Glow 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Custom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enter values for Red: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255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233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Blue: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33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 Tools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Height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3.53”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Width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8.05”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(first option from the left).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Press and hold SHIFT to constrain to a straight, horizontal line, and then drag to draw a horizontal line on the slide.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line.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 Tools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Width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7.67”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arrow next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Outline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1, Lighter 50%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(second row, second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Weight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1/2 pt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line.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Clipboard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arrow to the right of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Repeat the process for a total of eight straight lines.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Editing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Selection Pane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Selection and Visibility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pane, select the first rectangle that contains text.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Arrange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Bring to Front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Selection and Visibility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pane, press and hold CTRL and select all three rectangle objects.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Arrange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point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 to Slide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 Center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 Middle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Drag each of the straight lines onto the gradient-filled rectangle, spacing them vertically as evenly as possible.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Selection and Visibility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pane, press and hold CTRL and select all eight straight connector objects (the lines).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group,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Arrange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point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 Selected Objects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Distribute Vertically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 Center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Press CTRL+A to select all of the objects on the slide.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Arrange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Group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group. On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Effects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point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3-D Rotation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Perspective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Perspective Right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third option from the left).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Drag the group slightly to the right on the slide to position it in the center. 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 </a:t>
            </a:r>
          </a:p>
          <a:p>
            <a:r>
              <a:rPr lang="en-US" sz="1200" baseline="0" dirty="0" smtClean="0"/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Down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from the left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four stops appear in the slider.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stop in the slider,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Colors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dirty="0" smtClean="0">
                <a:solidFill>
                  <a:schemeClr val="accent6"/>
                </a:solidFill>
              </a:rPr>
              <a:t>Dark Blue, Text 2 </a:t>
            </a:r>
            <a:r>
              <a:rPr lang="en-US" sz="1200" b="0" dirty="0" smtClean="0">
                <a:solidFill>
                  <a:schemeClr val="accent6"/>
                </a:solidFill>
              </a:rPr>
              <a:t>(first row, fourth option from the left).</a:t>
            </a:r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next stop in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Colors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Black, Text 1, Lighter 5% 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(sixth row, second option from the left).</a:t>
            </a:r>
            <a:endParaRPr lang="en-US" sz="120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next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85%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Colors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Black, Text 1, Lighter 5% 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(sixth row, second option from the left).</a:t>
            </a:r>
            <a:endParaRPr lang="en-US" sz="120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Colors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dirty="0" smtClean="0">
                <a:solidFill>
                  <a:schemeClr val="accent6"/>
                </a:solidFill>
              </a:rPr>
              <a:t>Dark Blue, Text 2 </a:t>
            </a:r>
            <a:r>
              <a:rPr lang="en-US" sz="1200" b="0" dirty="0" smtClean="0">
                <a:solidFill>
                  <a:schemeClr val="accent6"/>
                </a:solidFill>
              </a:rPr>
              <a:t>(first row, fourth option from the left).</a:t>
            </a:r>
            <a:endParaRPr lang="en-US" sz="1200" b="0" dirty="0" smtClean="0"/>
          </a:p>
          <a:p>
            <a:pPr>
              <a:lnSpc>
                <a:spcPct val="85000"/>
              </a:lnSpc>
              <a:spcAft>
                <a:spcPts val="300"/>
              </a:spcAft>
            </a:pPr>
            <a:endParaRPr lang="en-US" sz="1400" b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909355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9911-E90E-4703-A970-6C0280BCDB81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3BA3-8539-4C1A-8434-8D3623141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252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9911-E90E-4703-A970-6C0280BCDB81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3BA3-8539-4C1A-8434-8D3623141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516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9911-E90E-4703-A970-6C0280BCDB81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3BA3-8539-4C1A-8434-8D3623141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560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745C4E6-513F-4F97-86A2-D31791D55C94}" type="datetime1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2/17/2014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A40C109-7059-46D8-A15E-12C81E430C24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t>Copyright © 2014 Carolina Academic Press. All rights reserved.</a:t>
            </a:r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4008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5486400" cy="274320"/>
          </a:xfrm>
        </p:spPr>
        <p:txBody>
          <a:bodyPr/>
          <a:lstStyle>
            <a:extLst/>
          </a:lstStyle>
          <a:p>
            <a:r>
              <a:rPr lang="en-US" dirty="0" smtClean="0">
                <a:solidFill>
                  <a:srgbClr val="676A55">
                    <a:tint val="60000"/>
                    <a:satMod val="155000"/>
                  </a:srgbClr>
                </a:solidFill>
              </a:rPr>
              <a:t>Copyright © 2014 Carolina Academic Press. All rights reserved.</a:t>
            </a:r>
            <a:endParaRPr lang="en-US" dirty="0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40C109-7059-46D8-A15E-12C81E430C24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17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932D60A-4A35-4B20-ABBF-32BC0BC17B34}" type="datetime1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2/17/2014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A40C109-7059-46D8-A15E-12C81E430C24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t>Copyright © 2014 Carolina Academic Press. All rights reserved.</a:t>
            </a:r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1587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6EED7-1EA1-4377-8450-0F7694CDDA24}" type="datetime1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2/17/2014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t>Copyright © 2014 Carolina Academic Press. All rights reserved.</a:t>
            </a:r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A40C109-7059-46D8-A15E-12C81E430C24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7406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9FE02D-24CE-46D6-A15C-0685735FFA64}" type="datetime1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2/17/2014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t>Copyright © 2014 Carolina Academic Press. All rights reserved.</a:t>
            </a:r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A40C109-7059-46D8-A15E-12C81E430C24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285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5DD3D4-0BE0-4F61-BD5E-D89D2C77B111}" type="datetime1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2/17/2014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t>Copyright © 2014 Carolina Academic Press. All rights reserved.</a:t>
            </a:r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40C109-7059-46D8-A15E-12C81E430C24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8887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97FA9A-D059-4A48-AED4-6D5A98C56244}" type="datetime1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2/17/2014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t>Copyright © 2014 Carolina Academic Press. All rights reserved.</a:t>
            </a:r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40C109-7059-46D8-A15E-12C81E430C24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3938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A80DB60-6857-4C60-8076-EC587A7994CE}" type="datetime1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2/17/2014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A40C109-7059-46D8-A15E-12C81E430C24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t>Copyright © 2014 Carolina Academic Press. All rights reserved.</a:t>
            </a:r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0343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9911-E90E-4703-A970-6C0280BCDB81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3BA3-8539-4C1A-8434-8D3623141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6202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5E06196-7B2B-4937-BBEC-FA15E4ACC883}" type="datetime1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2/17/2014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A40C109-7059-46D8-A15E-12C81E430C24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t>Copyright © 2014 Carolina Academic Press. All rights reserved.</a:t>
            </a:r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0344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48B98-08F4-4583-B3E1-DF8D0C03D83D}" type="datetime1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2/17/2014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t>Copyright © 2014 Carolina Academic Press. All rights reserved.</a:t>
            </a:r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40C109-7059-46D8-A15E-12C81E430C24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4392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6B3E3F-2560-4431-9665-A49EB5D3EEA3}" type="datetime1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2/17/2014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t>Copyright © 2014 Carolina Academic Press. All rights reserved.</a:t>
            </a:r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40C109-7059-46D8-A15E-12C81E430C24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330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9911-E90E-4703-A970-6C0280BCDB81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3BA3-8539-4C1A-8434-8D3623141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79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9911-E90E-4703-A970-6C0280BCDB81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3BA3-8539-4C1A-8434-8D3623141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20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9911-E90E-4703-A970-6C0280BCDB81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3BA3-8539-4C1A-8434-8D3623141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558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9911-E90E-4703-A970-6C0280BCDB81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3BA3-8539-4C1A-8434-8D3623141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90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9911-E90E-4703-A970-6C0280BCDB81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3BA3-8539-4C1A-8434-8D3623141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567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9911-E90E-4703-A970-6C0280BCDB81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3BA3-8539-4C1A-8434-8D3623141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76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9911-E90E-4703-A970-6C0280BCDB81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3BA3-8539-4C1A-8434-8D3623141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923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C9911-E90E-4703-A970-6C0280BCDB81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63BA3-8539-4C1A-8434-8D3623141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33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r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t>Copyright © 2014 Carolina Academic Press. All rights reserved.</a:t>
            </a:r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636B4AF-9254-4CBE-AF06-5EB931DE3AB7}" type="datetime1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2/17/2014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A40C109-7059-46D8-A15E-12C81E430C24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563339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6"/>
          <p:cNvGrpSpPr/>
          <p:nvPr/>
        </p:nvGrpSpPr>
        <p:grpSpPr>
          <a:xfrm>
            <a:off x="1314083" y="1813035"/>
            <a:ext cx="7362497" cy="3231931"/>
            <a:chOff x="890752" y="1813035"/>
            <a:chExt cx="7362497" cy="3231931"/>
          </a:xfrm>
          <a:scene3d>
            <a:camera prst="perspectiveRight"/>
            <a:lightRig rig="threePt" dir="t"/>
          </a:scene3d>
        </p:grpSpPr>
        <p:sp>
          <p:nvSpPr>
            <p:cNvPr id="7" name="Rounded Rectangle 6"/>
            <p:cNvSpPr/>
            <p:nvPr/>
          </p:nvSpPr>
          <p:spPr>
            <a:xfrm>
              <a:off x="1044802" y="1992332"/>
              <a:ext cx="7014066" cy="2849464"/>
            </a:xfrm>
            <a:prstGeom prst="roundRect">
              <a:avLst>
                <a:gd name="adj" fmla="val 8310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000" b="1" dirty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Franklin Gothic Medium" pitchFamily="34" charset="0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1034231" y="2280722"/>
              <a:ext cx="7014066" cy="1523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ounded Rectangle 26"/>
            <p:cNvSpPr/>
            <p:nvPr/>
          </p:nvSpPr>
          <p:spPr>
            <a:xfrm>
              <a:off x="890752" y="1813035"/>
              <a:ext cx="7362497" cy="3231931"/>
            </a:xfrm>
            <a:prstGeom prst="roundRect">
              <a:avLst>
                <a:gd name="adj" fmla="val 8932"/>
              </a:avLst>
            </a:prstGeom>
            <a:noFill/>
            <a:ln w="127000" cap="rnd" cmpd="sng">
              <a:solidFill>
                <a:schemeClr val="bg1"/>
              </a:solidFill>
              <a:prstDash val="sysDot"/>
            </a:ln>
            <a:effectLst>
              <a:glow rad="139700">
                <a:srgbClr val="FFC0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Calibri"/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1034231" y="2602455"/>
              <a:ext cx="7014066" cy="1523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1034231" y="2924188"/>
              <a:ext cx="7014066" cy="1523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1034231" y="3245921"/>
              <a:ext cx="7014066" cy="1523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1034231" y="3567654"/>
              <a:ext cx="7014066" cy="1523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1034231" y="3889387"/>
              <a:ext cx="7014066" cy="1523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1034231" y="4211120"/>
              <a:ext cx="7014066" cy="1523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1034231" y="4532853"/>
              <a:ext cx="7014066" cy="1523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 74"/>
            <p:cNvSpPr/>
            <p:nvPr/>
          </p:nvSpPr>
          <p:spPr>
            <a:xfrm>
              <a:off x="1064967" y="2003100"/>
              <a:ext cx="7014066" cy="28494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5300"/>
                </a:lnSpc>
              </a:pPr>
              <a:r>
                <a:rPr lang="en-US" sz="5000" b="1" dirty="0">
                  <a:ln w="17780" cmpd="sng">
                    <a:noFill/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prstClr val="white"/>
                      </a:gs>
                    </a:gsLst>
                    <a:lin ang="5400000"/>
                  </a:gra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Franklin Gothic Medium" pitchFamily="34" charset="0"/>
                </a:rPr>
                <a:t>Crime, History &amp; Hollywood</a:t>
              </a:r>
              <a:r>
                <a:rPr lang="en-US" sz="1600" b="1" dirty="0">
                  <a:ln w="17780" cmpd="sng">
                    <a:noFill/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prstClr val="white"/>
                      </a:gs>
                    </a:gsLst>
                    <a:lin ang="5400000"/>
                  </a:gra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Franklin Gothic Medium" pitchFamily="34" charset="0"/>
                </a:rPr>
                <a:t> </a:t>
              </a: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57562" y="6400800"/>
            <a:ext cx="5334000" cy="274320"/>
          </a:xfrm>
        </p:spPr>
        <p:txBody>
          <a:bodyPr/>
          <a:lstStyle/>
          <a:p>
            <a:r>
              <a:rPr lang="en-US" dirty="0" smtClean="0">
                <a:solidFill>
                  <a:srgbClr val="676A55">
                    <a:tint val="60000"/>
                    <a:satMod val="155000"/>
                  </a:srgbClr>
                </a:solidFill>
              </a:rPr>
              <a:t>Copyright © 2014 Carolina Academic Press. All rights reserved.</a:t>
            </a:r>
            <a:endParaRPr lang="en-US" dirty="0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47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v. Hollywood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Historical accuracy</a:t>
            </a:r>
          </a:p>
          <a:p>
            <a:pPr lvl="1"/>
            <a:r>
              <a:rPr lang="en-US" dirty="0" smtClean="0"/>
              <a:t>Historical treatments</a:t>
            </a:r>
          </a:p>
          <a:p>
            <a:pPr lvl="1"/>
            <a:r>
              <a:rPr lang="en-US" dirty="0" smtClean="0"/>
              <a:t>First person accounts</a:t>
            </a:r>
          </a:p>
          <a:p>
            <a:r>
              <a:rPr lang="en-US" dirty="0" smtClean="0"/>
              <a:t>Hollywood’s accuracy</a:t>
            </a:r>
          </a:p>
          <a:p>
            <a:pPr lvl="1"/>
            <a:r>
              <a:rPr lang="en-US" dirty="0" smtClean="0"/>
              <a:t>“based on”</a:t>
            </a:r>
          </a:p>
          <a:p>
            <a:pPr lvl="1"/>
            <a:r>
              <a:rPr lang="en-US" dirty="0" smtClean="0"/>
              <a:t>Artistic freedom/license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t>Copyright © 2014 Carolina Academic Press. All rights reserved.</a:t>
            </a:r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074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Hollywood’s Inaccuracies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are the types of mistakes and historical inaccuracies that Hollywood commonly commits.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t>Copyright © 2014 Carolina Academic Press. All rights reserved.</a:t>
            </a:r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215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nachronisms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n accidental or deliberate inconsistency in some chronological arrangement, especially a chronological misplacing of persons, events, objects, or customs in regard to each other.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t>Copyright © 2014 Carolina Academic Press. All rights reserved.</a:t>
            </a:r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417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  <a:effectLst/>
                <a:ea typeface="ＭＳ Ｐゴシック" pitchFamily="34" charset="-128"/>
              </a:rPr>
              <a:t>The full set of PowerPoint slides is available upon adoption. </a:t>
            </a:r>
            <a:br>
              <a:rPr lang="en-US" b="1" dirty="0" smtClean="0">
                <a:solidFill>
                  <a:schemeClr val="tx1"/>
                </a:solidFill>
                <a:effectLst/>
                <a:ea typeface="ＭＳ Ｐゴシック" pitchFamily="34" charset="-128"/>
              </a:rPr>
            </a:br>
            <a:r>
              <a:rPr lang="en-US" b="1" smtClean="0">
                <a:solidFill>
                  <a:schemeClr val="tx1"/>
                </a:solidFill>
                <a:effectLst/>
                <a:ea typeface="ＭＳ Ｐゴシック" pitchFamily="34" charset="-128"/>
              </a:rPr>
              <a:t>Email bhall@cap-press.com </a:t>
            </a:r>
            <a:r>
              <a:rPr lang="en-US" b="1" dirty="0" smtClean="0">
                <a:solidFill>
                  <a:schemeClr val="tx1"/>
                </a:solidFill>
                <a:effectLst/>
                <a:ea typeface="ＭＳ Ｐゴシック" pitchFamily="34" charset="-128"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  <a:ea typeface="ＭＳ Ｐゴシック" pitchFamily="34" charset="-128"/>
              </a:rPr>
            </a:br>
            <a:r>
              <a:rPr lang="en-US" b="1" dirty="0" smtClean="0">
                <a:solidFill>
                  <a:schemeClr val="tx1"/>
                </a:solidFill>
                <a:effectLst/>
                <a:ea typeface="ＭＳ Ｐゴシック" pitchFamily="34" charset="-128"/>
              </a:rPr>
              <a:t>for more information.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0651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935</Words>
  <Application>Microsoft Office PowerPoint</Application>
  <PresentationFormat>On-screen Show (4:3)</PresentationFormat>
  <Paragraphs>122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Foundry</vt:lpstr>
      <vt:lpstr>PowerPoint Presentation</vt:lpstr>
      <vt:lpstr>History v. Hollywood</vt:lpstr>
      <vt:lpstr>Hollywood’s Inaccuracies</vt:lpstr>
      <vt:lpstr>Anachronisms</vt:lpstr>
      <vt:lpstr>The full set of PowerPoint slides is available upon adoption.  Email bhall@cap-press.com  for more information.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tina</dc:creator>
  <cp:lastModifiedBy>tina</cp:lastModifiedBy>
  <cp:revision>1</cp:revision>
  <dcterms:created xsi:type="dcterms:W3CDTF">2014-02-17T15:22:53Z</dcterms:created>
  <dcterms:modified xsi:type="dcterms:W3CDTF">2014-02-17T15:24:02Z</dcterms:modified>
</cp:coreProperties>
</file>